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89" r:id="rId3"/>
    <p:sldId id="322" r:id="rId4"/>
    <p:sldId id="323" r:id="rId5"/>
    <p:sldId id="324" r:id="rId6"/>
    <p:sldId id="319" r:id="rId7"/>
    <p:sldId id="320" r:id="rId8"/>
    <p:sldId id="321" r:id="rId9"/>
    <p:sldId id="291" r:id="rId10"/>
    <p:sldId id="290" r:id="rId11"/>
    <p:sldId id="292" r:id="rId12"/>
    <p:sldId id="293" r:id="rId13"/>
    <p:sldId id="313" r:id="rId14"/>
    <p:sldId id="306" r:id="rId15"/>
    <p:sldId id="295" r:id="rId16"/>
    <p:sldId id="296" r:id="rId17"/>
    <p:sldId id="297" r:id="rId18"/>
    <p:sldId id="308" r:id="rId19"/>
    <p:sldId id="309" r:id="rId20"/>
    <p:sldId id="310" r:id="rId21"/>
    <p:sldId id="311" r:id="rId22"/>
    <p:sldId id="312" r:id="rId23"/>
    <p:sldId id="298" r:id="rId24"/>
    <p:sldId id="325" r:id="rId25"/>
    <p:sldId id="326" r:id="rId26"/>
    <p:sldId id="327" r:id="rId27"/>
    <p:sldId id="328" r:id="rId28"/>
    <p:sldId id="299" r:id="rId29"/>
    <p:sldId id="300" r:id="rId30"/>
    <p:sldId id="304" r:id="rId31"/>
    <p:sldId id="305" r:id="rId32"/>
    <p:sldId id="288" r:id="rId33"/>
    <p:sldId id="281" r:id="rId34"/>
    <p:sldId id="315" r:id="rId35"/>
    <p:sldId id="316" r:id="rId36"/>
    <p:sldId id="317" r:id="rId37"/>
    <p:sldId id="318" r:id="rId38"/>
    <p:sldId id="314" r:id="rId39"/>
    <p:sldId id="257" r:id="rId40"/>
    <p:sldId id="329" r:id="rId41"/>
    <p:sldId id="330" r:id="rId42"/>
    <p:sldId id="331" r:id="rId43"/>
    <p:sldId id="332" r:id="rId44"/>
    <p:sldId id="333" r:id="rId45"/>
    <p:sldId id="334" r:id="rId46"/>
    <p:sldId id="335" r:id="rId47"/>
    <p:sldId id="336" r:id="rId48"/>
    <p:sldId id="260" r:id="rId49"/>
    <p:sldId id="262" r:id="rId50"/>
    <p:sldId id="263" r:id="rId51"/>
    <p:sldId id="264" r:id="rId52"/>
    <p:sldId id="265" r:id="rId53"/>
    <p:sldId id="266" r:id="rId54"/>
    <p:sldId id="267" r:id="rId55"/>
    <p:sldId id="269" r:id="rId56"/>
    <p:sldId id="271" r:id="rId57"/>
    <p:sldId id="272" r:id="rId58"/>
    <p:sldId id="273" r:id="rId59"/>
    <p:sldId id="282" r:id="rId60"/>
    <p:sldId id="274" r:id="rId61"/>
    <p:sldId id="278" r:id="rId62"/>
    <p:sldId id="279" r:id="rId63"/>
    <p:sldId id="283" r:id="rId64"/>
    <p:sldId id="28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86389" autoAdjust="0"/>
  </p:normalViewPr>
  <p:slideViewPr>
    <p:cSldViewPr>
      <p:cViewPr>
        <p:scale>
          <a:sx n="50" d="100"/>
          <a:sy n="50" d="100"/>
        </p:scale>
        <p:origin x="-902" y="-274"/>
      </p:cViewPr>
      <p:guideLst>
        <p:guide orient="horz" pos="2160"/>
        <p:guide pos="2880"/>
      </p:guideLst>
    </p:cSldViewPr>
  </p:slideViewPr>
  <p:outlineViewPr>
    <p:cViewPr>
      <p:scale>
        <a:sx n="33" d="100"/>
        <a:sy n="33" d="100"/>
      </p:scale>
      <p:origin x="0" y="7723"/>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FB3B9-EA60-4882-ACE0-266DF3FFE5D4}" type="datetimeFigureOut">
              <a:rPr lang="en-US" smtClean="0"/>
              <a:pPr/>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227121-7AE7-4823-9909-80A7233B29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CF0D607A-BC57-429B-9772-1C51C54E5640}"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5E36400A-B3F8-4625-B28E-B76312C17DED}"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4355E30D-0580-4A24-9BDA-1E8FEB193172}"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227121-7AE7-4823-9909-80A7233B290C}"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7D0DC4-9D11-46D3-BC33-0737BCA06420}" type="slidenum">
              <a:rPr lang="en-US" smtClean="0"/>
              <a:pPr/>
              <a:t>35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227121-7AE7-4823-9909-80A7233B290C}"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12E565F0-6A2C-4088-988E-F08870874C98}" type="slidenum">
              <a:rPr lang="en-US" smtClean="0"/>
              <a:pPr/>
              <a:t>42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77980D7A-6D04-44E4-BA6C-DAC3C94FCFC5}" type="slidenum">
              <a:rPr lang="en-US" smtClean="0"/>
              <a:pPr/>
              <a:t>47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FB0D0-D037-401B-96EA-9CB5B5E30408}" type="datetimeFigureOut">
              <a:rPr lang="en-US" smtClean="0"/>
              <a:pPr/>
              <a:t>10/18/2012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4C9186-3282-4950-AF52-7B5C64BA8BF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FB0D0-D037-401B-96EA-9CB5B5E30408}" type="datetimeFigureOut">
              <a:rPr lang="en-US" smtClean="0"/>
              <a:pPr/>
              <a:t>10/18/2012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C9186-3282-4950-AF52-7B5C64BA8B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vidgriesinger.com/" TargetMode="External"/><Relationship Id="rId2" Type="http://schemas.openxmlformats.org/officeDocument/2006/relationships/hyperlink" Target="mailto:dgriesinger@verizon.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C:\ddrive\AES\AES_2012\two_five_mix_x8.mp3" TargetMode="External"/><Relationship Id="rId6" Type="http://schemas.openxmlformats.org/officeDocument/2006/relationships/image" Target="../media/image11.png"/><Relationship Id="rId5" Type="http://schemas.openxmlformats.org/officeDocument/2006/relationships/hyperlink" Target="http://www.davidgriesinger.com/Acoustics_Today/two_five_x8_mono.mp3"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www.davidgriesinger.com/Acoustics_Today/one_ten_mix_5_deg.mp3" TargetMode="External"/><Relationship Id="rId3" Type="http://schemas.openxmlformats.org/officeDocument/2006/relationships/audio" Target="file:///C:\ddrive\AES\AES_2012\ten_nine_decoded_mono.mp3" TargetMode="External"/><Relationship Id="rId7" Type="http://schemas.openxmlformats.org/officeDocument/2006/relationships/image" Target="../media/image14.png"/><Relationship Id="rId2" Type="http://schemas.openxmlformats.org/officeDocument/2006/relationships/audio" Target="file:///C:\ddrive\AES\AES_2012\one_ten_decoded_mono.mp3" TargetMode="External"/><Relationship Id="rId1" Type="http://schemas.openxmlformats.org/officeDocument/2006/relationships/audio" Target="file:///C:\ddrive\AES\AES_2012\one_ten_mix_5_deg.mp3" TargetMode="Externa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www.davidgriesinger.com/Acoustics_Today/ten_nine_decoded_mono.mp3" TargetMode="External"/><Relationship Id="rId4" Type="http://schemas.openxmlformats.org/officeDocument/2006/relationships/slideLayout" Target="../slideLayouts/slideLayout2.xml"/><Relationship Id="rId9" Type="http://schemas.openxmlformats.org/officeDocument/2006/relationships/hyperlink" Target="http://www.davidgriesinger.com/Acoustics_Today/one_ten_decoded_mono.mp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ddrive\distance\ten371_130_88r_ten.mp3" TargetMode="External"/><Relationship Id="rId5" Type="http://schemas.openxmlformats.org/officeDocument/2006/relationships/hyperlink" Target="http://www.davidgriesinger.com/Acoustics_Today/ten371_130_88r_ten.mp3" TargetMode="Externa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davidgriesinger.com/Acoustics_Today/c_c_sharp_mix_mono.mp3" TargetMode="External"/><Relationship Id="rId3" Type="http://schemas.openxmlformats.org/officeDocument/2006/relationships/audio" Target="file:///C:\ddrive\AES\AES_2012\c_c_sharp_mix_mono.mp3" TargetMode="External"/><Relationship Id="rId7" Type="http://schemas.openxmlformats.org/officeDocument/2006/relationships/image" Target="../media/image29.png"/><Relationship Id="rId12" Type="http://schemas.openxmlformats.org/officeDocument/2006/relationships/hyperlink" Target="http://www.davidgriesinger.com/Acoustics_Today/c_sharp3_comp_pitch.mp3" TargetMode="External"/><Relationship Id="rId2" Type="http://schemas.openxmlformats.org/officeDocument/2006/relationships/audio" Target="file:///C:\ddrive\AES\AES_2012\c_sharp3_comp_pitch.mp3" TargetMode="External"/><Relationship Id="rId1" Type="http://schemas.openxmlformats.org/officeDocument/2006/relationships/audio" Target="file:///C:\ddrive\AES\AES_2012\c1_comp_pitch.mp3" TargetMode="External"/><Relationship Id="rId6" Type="http://schemas.openxmlformats.org/officeDocument/2006/relationships/slideLayout" Target="../slideLayouts/slideLayout2.xml"/><Relationship Id="rId11" Type="http://schemas.openxmlformats.org/officeDocument/2006/relationships/hyperlink" Target="http://www.davidgriesinger.com/Acoustics_Today/c1_comp_pitch.mp3" TargetMode="External"/><Relationship Id="rId5" Type="http://schemas.openxmlformats.org/officeDocument/2006/relationships/audio" Target="file:///C:\ddrive\AES\AES_2012\c_c_sharp_mixf0_high_mono4_hp.mp3" TargetMode="External"/><Relationship Id="rId15" Type="http://schemas.openxmlformats.org/officeDocument/2006/relationships/hyperlink" Target="http://www.davidgriesinger.com/Acoustics_Today/c_c_sharp_mixf0_high_mono4_hp.mp3" TargetMode="External"/><Relationship Id="rId10" Type="http://schemas.openxmlformats.org/officeDocument/2006/relationships/image" Target="../media/image3.png"/><Relationship Id="rId4" Type="http://schemas.openxmlformats.org/officeDocument/2006/relationships/audio" Target="file:///C:\ddrive\AES\AES_2012\c_c_sharp_mixf0_low_mono4_hp.mp3" TargetMode="External"/><Relationship Id="rId9" Type="http://schemas.openxmlformats.org/officeDocument/2006/relationships/image" Target="../media/image31.png"/><Relationship Id="rId14" Type="http://schemas.openxmlformats.org/officeDocument/2006/relationships/hyperlink" Target="http://www.davidgriesinger.com/Acoustics_Today/c_c_sharp_mixf0_low_mono4_hp.mp3"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file:///C:\ddrive\AES\AES_2012\c_c_sharp_rvb_high_mono_hp.mp3" TargetMode="External"/><Relationship Id="rId7" Type="http://schemas.openxmlformats.org/officeDocument/2006/relationships/hyperlink" Target="http://www.davidgriesinger.com/Acoustics_Today/c_c_sharp_rvb_low_mono_hp.mp3" TargetMode="External"/><Relationship Id="rId2" Type="http://schemas.openxmlformats.org/officeDocument/2006/relationships/audio" Target="file:///C:\ddrive\AES\AES_2012\c_c_sharp_rvb_low_mono_hp.mp3" TargetMode="External"/><Relationship Id="rId1" Type="http://schemas.openxmlformats.org/officeDocument/2006/relationships/audio" Target="file:///C:\ddrive\AES\AES_2012\c_c_sharp_mix_longy_rw5_d_plus0.mp3" TargetMode="External"/><Relationship Id="rId6" Type="http://schemas.openxmlformats.org/officeDocument/2006/relationships/image" Target="../media/image3.png"/><Relationship Id="rId5" Type="http://schemas.openxmlformats.org/officeDocument/2006/relationships/hyperlink" Target="http://www.davidgriesinger.com/Acoustics_Today/c_c_sharp_mix_longy_rw5_d_plus0.mp3" TargetMode="Externa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file:///C:\ddrive\AES\AES_2012\intro1_convolved_2.mp3" TargetMode="External"/><Relationship Id="rId6" Type="http://schemas.openxmlformats.org/officeDocument/2006/relationships/image" Target="../media/image35.png"/><Relationship Id="rId5" Type="http://schemas.openxmlformats.org/officeDocument/2006/relationships/hyperlink" Target="http://www.davidgriesinger.com/Acoustics_Today/intro1_convolved_2.mp3" TargetMode="Externa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hyperlink" Target="http://www.davidgriesinger.com/Acoustics_Today/C1_C3_mix.mp3" TargetMode="External"/><Relationship Id="rId3" Type="http://schemas.openxmlformats.org/officeDocument/2006/relationships/audio" Target="file:///C:\ddrive\distance\2012a\c1_c_sharp3_comp_pitch_filt_mix.wav" TargetMode="External"/><Relationship Id="rId7" Type="http://schemas.openxmlformats.org/officeDocument/2006/relationships/hyperlink" Target="http://www.davidgriesinger.com/Acoustics_Today/c1_filtered_compressed.mp3" TargetMode="External"/><Relationship Id="rId2" Type="http://schemas.openxmlformats.org/officeDocument/2006/relationships/audio" Target="file:///C:\ddrive\distance\2012a\c_sharp3_comp_pitch_filt.wav" TargetMode="External"/><Relationship Id="rId1" Type="http://schemas.openxmlformats.org/officeDocument/2006/relationships/audio" Target="file:///C:\ddrive\distance\2012\C1_filt_comp.wav" TargetMode="External"/><Relationship Id="rId6" Type="http://schemas.openxmlformats.org/officeDocument/2006/relationships/hyperlink" Target="http://www.davidgriesinger.com/Acoustics_Today/C1.mp3" TargetMode="External"/><Relationship Id="rId5" Type="http://schemas.openxmlformats.org/officeDocument/2006/relationships/image" Target="../media/image36.pn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davidgriesinger.com/Acoustics_Today/C1_C3_room_mix.mp3" TargetMode="External"/><Relationship Id="rId3" Type="http://schemas.openxmlformats.org/officeDocument/2006/relationships/audio" Target="file:///C:\ddrive\AES\AES_2012\C1_C3_room_mix.mp3" TargetMode="External"/><Relationship Id="rId7" Type="http://schemas.openxmlformats.org/officeDocument/2006/relationships/hyperlink" Target="http://www.davidgriesinger.com/Acoustics_Today/C_sharp3_filtered_compressed_room.mp3" TargetMode="External"/><Relationship Id="rId2" Type="http://schemas.openxmlformats.org/officeDocument/2006/relationships/audio" Target="file:///C:\ddrive\AES\AES_2012\C_sharp3_filtered_compressed_room.mp3" TargetMode="External"/><Relationship Id="rId1" Type="http://schemas.openxmlformats.org/officeDocument/2006/relationships/audio" Target="file:///C:\ddrive\AES\AES_2012\C1_filtered_compressed_room.mp3" TargetMode="External"/><Relationship Id="rId6" Type="http://schemas.openxmlformats.org/officeDocument/2006/relationships/hyperlink" Target="http://www.davidgriesinger.com/Acoustics_Today/C1_filtered_compressed_room.mp3" TargetMode="External"/><Relationship Id="rId5" Type="http://schemas.openxmlformats.org/officeDocument/2006/relationships/notesSlide" Target="../notesSlides/notesSlide6.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41.png"/><Relationship Id="rId2" Type="http://schemas.openxmlformats.org/officeDocument/2006/relationships/audio" Target="file:///C:\ddrive\AES\AES_2012\row_k_excerpt.mp3" TargetMode="External"/><Relationship Id="rId1" Type="http://schemas.openxmlformats.org/officeDocument/2006/relationships/audio" Target="file:///C:\ddrive\AES\AES_2012\row_f_excerpt.mp3" TargetMode="External"/><Relationship Id="rId6" Type="http://schemas.openxmlformats.org/officeDocument/2006/relationships/hyperlink" Target="http://www.davidgriesinger.com/Acoustics_Today/row_f_excerpt.mp3" TargetMode="External"/><Relationship Id="rId5" Type="http://schemas.openxmlformats.org/officeDocument/2006/relationships/hyperlink" Target="http://www.davidgriesinger.com/Acoustics_Today/row_k_excerpt.mp3" TargetMode="Externa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ddrive\binaural_bash\ten_1600_2000_Q7_HP.wav" TargetMode="External"/><Relationship Id="rId6" Type="http://schemas.openxmlformats.org/officeDocument/2006/relationships/hyperlink" Target="http://www.davidgriesinger.com/Acoustics_Today/ten_1600_2000_Q7_HP.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ddrive\distance\2012\ten_1600_2000_rectified_repeat_garbled.mp3" TargetMode="External"/><Relationship Id="rId6" Type="http://schemas.openxmlformats.org/officeDocument/2006/relationships/hyperlink" Target="http://www.davidgriesinger.com/Acoustics_Today/ten_1600_2000_rectified_repeat_garbled.mp3"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a:bodyPr>
          <a:lstStyle/>
          <a:p>
            <a:r>
              <a:rPr lang="en-US" sz="3600" dirty="0" smtClean="0"/>
              <a:t>Pitch</a:t>
            </a:r>
            <a:r>
              <a:rPr lang="en-US" sz="3600" dirty="0"/>
              <a:t>, </a:t>
            </a:r>
            <a:r>
              <a:rPr lang="en-US" sz="3600" dirty="0" smtClean="0"/>
              <a:t>Timbre, and Source Separation</a:t>
            </a:r>
            <a:endParaRPr lang="en-US" dirty="0"/>
          </a:p>
        </p:txBody>
      </p:sp>
      <p:sp>
        <p:nvSpPr>
          <p:cNvPr id="3" name="Subtitle 2"/>
          <p:cNvSpPr>
            <a:spLocks noGrp="1"/>
          </p:cNvSpPr>
          <p:nvPr>
            <p:ph type="subTitle" idx="1"/>
          </p:nvPr>
        </p:nvSpPr>
        <p:spPr>
          <a:xfrm>
            <a:off x="1371600" y="3657600"/>
            <a:ext cx="6400800" cy="1752600"/>
          </a:xfrm>
        </p:spPr>
        <p:txBody>
          <a:bodyPr>
            <a:normAutofit fontScale="85000" lnSpcReduction="20000"/>
          </a:bodyPr>
          <a:lstStyle/>
          <a:p>
            <a:r>
              <a:rPr lang="en-US" dirty="0" smtClean="0">
                <a:solidFill>
                  <a:schemeClr val="tx1">
                    <a:lumMod val="85000"/>
                    <a:lumOff val="15000"/>
                  </a:schemeClr>
                </a:solidFill>
              </a:rPr>
              <a:t>David Griesinger</a:t>
            </a:r>
          </a:p>
          <a:p>
            <a:r>
              <a:rPr lang="en-US" dirty="0" smtClean="0">
                <a:solidFill>
                  <a:schemeClr val="tx1">
                    <a:lumMod val="85000"/>
                    <a:lumOff val="15000"/>
                  </a:schemeClr>
                </a:solidFill>
              </a:rPr>
              <a:t>David Griesinger Acoustics</a:t>
            </a:r>
          </a:p>
          <a:p>
            <a:r>
              <a:rPr lang="en-US" dirty="0" smtClean="0">
                <a:solidFill>
                  <a:schemeClr val="tx1">
                    <a:lumMod val="85000"/>
                    <a:lumOff val="15000"/>
                  </a:schemeClr>
                </a:solidFill>
                <a:hlinkClick r:id="rId2"/>
              </a:rPr>
              <a:t>dgriesinger@verizon.net</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3"/>
              </a:rPr>
              <a:t>www.davidgriesinger.com</a:t>
            </a:r>
            <a:endParaRPr lang="en-US"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Vocal Formant</a:t>
            </a:r>
            <a:r>
              <a:rPr lang="en-US" sz="3600" baseline="0" dirty="0" smtClean="0"/>
              <a:t>s</a:t>
            </a:r>
            <a:endParaRPr lang="en-US" sz="3600" dirty="0"/>
          </a:p>
        </p:txBody>
      </p:sp>
      <p:sp>
        <p:nvSpPr>
          <p:cNvPr id="3" name="Content Placeholder 2"/>
          <p:cNvSpPr>
            <a:spLocks noGrp="1"/>
          </p:cNvSpPr>
          <p:nvPr>
            <p:ph idx="1"/>
          </p:nvPr>
        </p:nvSpPr>
        <p:spPr>
          <a:xfrm>
            <a:off x="457200" y="838201"/>
            <a:ext cx="8229600" cy="838200"/>
          </a:xfrm>
        </p:spPr>
        <p:txBody>
          <a:bodyPr>
            <a:normAutofit/>
          </a:bodyPr>
          <a:lstStyle/>
          <a:p>
            <a:r>
              <a:rPr lang="en-US" sz="2400" dirty="0" smtClean="0"/>
              <a:t>The formants that determine various vowels can be seen as peaks in a frequency spectrum.</a:t>
            </a:r>
          </a:p>
        </p:txBody>
      </p:sp>
      <p:sp>
        <p:nvSpPr>
          <p:cNvPr id="5" name="TextBox 4"/>
          <p:cNvSpPr txBox="1"/>
          <p:nvPr/>
        </p:nvSpPr>
        <p:spPr>
          <a:xfrm>
            <a:off x="685800" y="5181600"/>
            <a:ext cx="7543800" cy="1200329"/>
          </a:xfrm>
          <a:prstGeom prst="rect">
            <a:avLst/>
          </a:prstGeom>
          <a:noFill/>
        </p:spPr>
        <p:txBody>
          <a:bodyPr wrap="square" rtlCol="0">
            <a:spAutoFit/>
          </a:bodyPr>
          <a:lstStyle/>
          <a:p>
            <a:r>
              <a:rPr lang="en-US" sz="2400" dirty="0" smtClean="0">
                <a:solidFill>
                  <a:srgbClr val="FF0000"/>
                </a:solidFill>
              </a:rPr>
              <a:t>The two orange bars show the bandwidth of a critical band. Note that many harmonics of the fundamental lie within the critical band.</a:t>
            </a:r>
            <a:endParaRPr lang="en-US" sz="2400" dirty="0">
              <a:solidFill>
                <a:srgbClr val="FF0000"/>
              </a:solidFill>
            </a:endParaRPr>
          </a:p>
        </p:txBody>
      </p:sp>
      <p:pic>
        <p:nvPicPr>
          <p:cNvPr id="6" name="Picture 5" descr="spectrum two_with_without_eq_plus_bands.bmp"/>
          <p:cNvPicPr>
            <a:picLocks noChangeAspect="1"/>
          </p:cNvPicPr>
          <p:nvPr/>
        </p:nvPicPr>
        <p:blipFill>
          <a:blip r:embed="rId2" cstate="print"/>
          <a:srcRect l="42832" r="24512"/>
          <a:stretch>
            <a:fillRect/>
          </a:stretch>
        </p:blipFill>
        <p:spPr>
          <a:xfrm>
            <a:off x="990600" y="1676400"/>
            <a:ext cx="7239000" cy="3429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8038"/>
          </a:xfrm>
        </p:spPr>
        <p:txBody>
          <a:bodyPr>
            <a:normAutofit/>
          </a:bodyPr>
          <a:lstStyle/>
          <a:p>
            <a:r>
              <a:rPr lang="en-US" sz="3600" dirty="0" smtClean="0"/>
              <a:t>What</a:t>
            </a:r>
            <a:r>
              <a:rPr lang="en-US" sz="3600" baseline="0" dirty="0" smtClean="0"/>
              <a:t> if two vowels overlap?</a:t>
            </a:r>
            <a:endParaRPr lang="en-US" sz="3600" dirty="0"/>
          </a:p>
        </p:txBody>
      </p:sp>
      <p:sp>
        <p:nvSpPr>
          <p:cNvPr id="5" name="TextBox 4"/>
          <p:cNvSpPr txBox="1"/>
          <p:nvPr/>
        </p:nvSpPr>
        <p:spPr>
          <a:xfrm>
            <a:off x="533400" y="933271"/>
            <a:ext cx="7924800" cy="1200329"/>
          </a:xfrm>
          <a:prstGeom prst="rect">
            <a:avLst/>
          </a:prstGeom>
          <a:noFill/>
        </p:spPr>
        <p:txBody>
          <a:bodyPr wrap="square" rtlCol="0">
            <a:spAutoFit/>
          </a:bodyPr>
          <a:lstStyle/>
          <a:p>
            <a:r>
              <a:rPr lang="en-US" sz="2400" dirty="0" smtClean="0"/>
              <a:t>Blue – spectrum of “five” after eq. Red – spectrum of “two”.</a:t>
            </a:r>
          </a:p>
          <a:p>
            <a:r>
              <a:rPr lang="en-US" sz="2400" dirty="0" smtClean="0">
                <a:solidFill>
                  <a:srgbClr val="FF0000"/>
                </a:solidFill>
              </a:rPr>
              <a:t>The critical bands are too broad to separate the two sets of harmonics, </a:t>
            </a:r>
            <a:endParaRPr lang="en-US" sz="2400" dirty="0"/>
          </a:p>
        </p:txBody>
      </p:sp>
      <p:sp>
        <p:nvSpPr>
          <p:cNvPr id="8" name="TextBox 7"/>
          <p:cNvSpPr txBox="1"/>
          <p:nvPr/>
        </p:nvSpPr>
        <p:spPr>
          <a:xfrm>
            <a:off x="457200" y="5715000"/>
            <a:ext cx="8305800" cy="830997"/>
          </a:xfrm>
          <a:prstGeom prst="rect">
            <a:avLst/>
          </a:prstGeom>
          <a:noFill/>
        </p:spPr>
        <p:txBody>
          <a:bodyPr wrap="square" rtlCol="0">
            <a:spAutoFit/>
          </a:bodyPr>
          <a:lstStyle/>
          <a:p>
            <a:r>
              <a:rPr lang="en-US" sz="2400" dirty="0" smtClean="0"/>
              <a:t>Yellow: combined third-octave spectrum. No recognizable vowel But the PITCH is different! </a:t>
            </a:r>
            <a:endParaRPr lang="en-US" sz="2400" dirty="0"/>
          </a:p>
        </p:txBody>
      </p:sp>
      <p:pic>
        <p:nvPicPr>
          <p:cNvPr id="11" name="Picture 10" descr="two_five_separate_with_bands_and_average.bmp"/>
          <p:cNvPicPr>
            <a:picLocks noChangeAspect="1"/>
          </p:cNvPicPr>
          <p:nvPr/>
        </p:nvPicPr>
        <p:blipFill>
          <a:blip r:embed="rId2" cstate="print"/>
          <a:srcRect l="32777" r="19860"/>
          <a:stretch>
            <a:fillRect/>
          </a:stretch>
        </p:blipFill>
        <p:spPr>
          <a:xfrm>
            <a:off x="381000" y="2194560"/>
            <a:ext cx="7543800" cy="32918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600" dirty="0" smtClean="0"/>
              <a:t>The ear can separate the two vowels even if the eye cannot.</a:t>
            </a:r>
            <a:endParaRPr lang="en-US" sz="3600" dirty="0"/>
          </a:p>
        </p:txBody>
      </p:sp>
      <p:pic>
        <p:nvPicPr>
          <p:cNvPr id="4" name="Picture 3" descr="two_five_together.bmp"/>
          <p:cNvPicPr>
            <a:picLocks noChangeAspect="1"/>
          </p:cNvPicPr>
          <p:nvPr/>
        </p:nvPicPr>
        <p:blipFill>
          <a:blip r:embed="rId4" cstate="print"/>
          <a:stretch>
            <a:fillRect/>
          </a:stretch>
        </p:blipFill>
        <p:spPr>
          <a:xfrm>
            <a:off x="685800" y="1371600"/>
            <a:ext cx="7777163" cy="3624878"/>
          </a:xfrm>
          <a:prstGeom prst="rect">
            <a:avLst/>
          </a:prstGeom>
        </p:spPr>
      </p:pic>
      <p:sp>
        <p:nvSpPr>
          <p:cNvPr id="5" name="TextBox 4"/>
          <p:cNvSpPr txBox="1"/>
          <p:nvPr/>
        </p:nvSpPr>
        <p:spPr>
          <a:xfrm>
            <a:off x="914400" y="5105400"/>
            <a:ext cx="7162800" cy="1200329"/>
          </a:xfrm>
          <a:prstGeom prst="rect">
            <a:avLst/>
          </a:prstGeom>
          <a:noFill/>
        </p:spPr>
        <p:txBody>
          <a:bodyPr wrap="square" rtlCol="0">
            <a:spAutoFit/>
          </a:bodyPr>
          <a:lstStyle/>
          <a:p>
            <a:r>
              <a:rPr lang="en-US" sz="2400" dirty="0" smtClean="0"/>
              <a:t>The spectrum of “two” and “five” combined. We would expect to hear neither vowel – but in good acoustics we can easily hear both separately. </a:t>
            </a:r>
            <a:endParaRPr lang="en-US" sz="2400" dirty="0"/>
          </a:p>
        </p:txBody>
      </p:sp>
      <p:sp>
        <p:nvSpPr>
          <p:cNvPr id="6" name="TextBox 5"/>
          <p:cNvSpPr txBox="1"/>
          <p:nvPr/>
        </p:nvSpPr>
        <p:spPr>
          <a:xfrm>
            <a:off x="4343400" y="6248400"/>
            <a:ext cx="3810000" cy="369332"/>
          </a:xfrm>
          <a:prstGeom prst="rect">
            <a:avLst/>
          </a:prstGeom>
          <a:noFill/>
        </p:spPr>
        <p:txBody>
          <a:bodyPr wrap="square" rtlCol="0">
            <a:spAutoFit/>
          </a:bodyPr>
          <a:lstStyle/>
          <a:p>
            <a:r>
              <a:rPr lang="en-US" dirty="0" smtClean="0">
                <a:hlinkClick r:id="rId5"/>
              </a:rPr>
              <a:t>(Click here for web sound)</a:t>
            </a:r>
            <a:endParaRPr lang="en-US" dirty="0"/>
          </a:p>
        </p:txBody>
      </p:sp>
      <p:pic>
        <p:nvPicPr>
          <p:cNvPr id="7" name="two_five_mix_x8.mp3">
            <a:hlinkClick r:id="" action="ppaction://media"/>
          </p:cNvPr>
          <p:cNvPicPr>
            <a:picLocks noRot="1" noChangeAspect="1"/>
          </p:cNvPicPr>
          <p:nvPr>
            <a:audioFile r:link="rId1"/>
          </p:nvPr>
        </p:nvPicPr>
        <p:blipFill>
          <a:blip r:embed="rId6" cstate="print"/>
          <a:stretch>
            <a:fillRect/>
          </a:stretch>
        </p:blipFill>
        <p:spPr>
          <a:xfrm>
            <a:off x="7239000" y="6019800"/>
            <a:ext cx="549275" cy="5492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Can my model separate two and five?</a:t>
            </a:r>
            <a:endParaRPr lang="en-US" sz="3600" dirty="0"/>
          </a:p>
        </p:txBody>
      </p:sp>
      <p:sp>
        <p:nvSpPr>
          <p:cNvPr id="3" name="Content Placeholder 2"/>
          <p:cNvSpPr>
            <a:spLocks noGrp="1"/>
          </p:cNvSpPr>
          <p:nvPr>
            <p:ph idx="1"/>
          </p:nvPr>
        </p:nvSpPr>
        <p:spPr>
          <a:xfrm>
            <a:off x="457200" y="1295400"/>
            <a:ext cx="8229600" cy="2057400"/>
          </a:xfrm>
        </p:spPr>
        <p:txBody>
          <a:bodyPr>
            <a:normAutofit lnSpcReduction="10000"/>
          </a:bodyPr>
          <a:lstStyle/>
          <a:p>
            <a:r>
              <a:rPr lang="en-US" sz="2400" dirty="0" smtClean="0"/>
              <a:t>Not without an additional cue. </a:t>
            </a:r>
          </a:p>
          <a:p>
            <a:r>
              <a:rPr lang="en-US" sz="2400" dirty="0" smtClean="0"/>
              <a:t>The pitches are mostly separate, but they cross in the middle. </a:t>
            </a:r>
          </a:p>
          <a:p>
            <a:endParaRPr lang="en-US" sz="2400" dirty="0" smtClean="0"/>
          </a:p>
          <a:p>
            <a:r>
              <a:rPr lang="en-US" sz="2400" dirty="0" smtClean="0"/>
              <a:t>If I add a +- 5 degree difference in azimuth, separation by pitch becomes possible:</a:t>
            </a:r>
            <a:endParaRPr lang="en-US" sz="2000" dirty="0"/>
          </a:p>
        </p:txBody>
      </p:sp>
      <p:pic>
        <p:nvPicPr>
          <p:cNvPr id="4" name="one_ten_mix_5_deg.mp3">
            <a:hlinkClick r:id="" action="ppaction://media"/>
          </p:cNvPr>
          <p:cNvPicPr>
            <a:picLocks noRot="1" noChangeAspect="1"/>
          </p:cNvPicPr>
          <p:nvPr>
            <a:audioFile r:link="rId1"/>
          </p:nvPr>
        </p:nvPicPr>
        <p:blipFill>
          <a:blip r:embed="rId5" cstate="print"/>
          <a:stretch>
            <a:fillRect/>
          </a:stretch>
        </p:blipFill>
        <p:spPr>
          <a:xfrm>
            <a:off x="1600200" y="3657600"/>
            <a:ext cx="533400" cy="533400"/>
          </a:xfrm>
          <a:prstGeom prst="rect">
            <a:avLst/>
          </a:prstGeom>
        </p:spPr>
      </p:pic>
      <p:pic>
        <p:nvPicPr>
          <p:cNvPr id="5" name="one_ten_decoded_mono.mp3">
            <a:hlinkClick r:id="" action="ppaction://media"/>
          </p:cNvPr>
          <p:cNvPicPr>
            <a:picLocks noRot="1" noChangeAspect="1"/>
          </p:cNvPicPr>
          <p:nvPr>
            <a:audioFile r:link="rId2"/>
          </p:nvPr>
        </p:nvPicPr>
        <p:blipFill>
          <a:blip r:embed="rId6" cstate="print"/>
          <a:stretch>
            <a:fillRect/>
          </a:stretch>
        </p:blipFill>
        <p:spPr>
          <a:xfrm>
            <a:off x="1600200" y="4419600"/>
            <a:ext cx="533400" cy="533400"/>
          </a:xfrm>
          <a:prstGeom prst="rect">
            <a:avLst/>
          </a:prstGeom>
        </p:spPr>
      </p:pic>
      <p:pic>
        <p:nvPicPr>
          <p:cNvPr id="6" name="ten_nine_decoded_mono.mp3">
            <a:hlinkClick r:id="" action="ppaction://media"/>
          </p:cNvPr>
          <p:cNvPicPr>
            <a:picLocks noRot="1" noChangeAspect="1"/>
          </p:cNvPicPr>
          <p:nvPr>
            <a:audioFile r:link="rId3"/>
          </p:nvPr>
        </p:nvPicPr>
        <p:blipFill>
          <a:blip r:embed="rId7" cstate="print"/>
          <a:stretch>
            <a:fillRect/>
          </a:stretch>
        </p:blipFill>
        <p:spPr>
          <a:xfrm>
            <a:off x="1600200" y="5181600"/>
            <a:ext cx="533400" cy="533400"/>
          </a:xfrm>
          <a:prstGeom prst="rect">
            <a:avLst/>
          </a:prstGeom>
        </p:spPr>
      </p:pic>
      <p:sp>
        <p:nvSpPr>
          <p:cNvPr id="7" name="TextBox 6"/>
          <p:cNvSpPr txBox="1"/>
          <p:nvPr/>
        </p:nvSpPr>
        <p:spPr>
          <a:xfrm>
            <a:off x="2667000" y="3657600"/>
            <a:ext cx="2743200" cy="1938992"/>
          </a:xfrm>
          <a:prstGeom prst="rect">
            <a:avLst/>
          </a:prstGeom>
          <a:noFill/>
        </p:spPr>
        <p:txBody>
          <a:bodyPr wrap="square" rtlCol="0">
            <a:spAutoFit/>
          </a:bodyPr>
          <a:lstStyle/>
          <a:p>
            <a:r>
              <a:rPr lang="en-US" sz="2400" dirty="0" smtClean="0"/>
              <a:t>Original</a:t>
            </a:r>
          </a:p>
          <a:p>
            <a:endParaRPr lang="en-US" sz="2400" dirty="0" smtClean="0"/>
          </a:p>
          <a:p>
            <a:r>
              <a:rPr lang="en-US" sz="2400" dirty="0" smtClean="0"/>
              <a:t>One to Ten</a:t>
            </a:r>
          </a:p>
          <a:p>
            <a:endParaRPr lang="en-US" sz="2400" dirty="0" smtClean="0"/>
          </a:p>
          <a:p>
            <a:r>
              <a:rPr lang="en-US" sz="2400" dirty="0" smtClean="0"/>
              <a:t>Ten to Nine</a:t>
            </a:r>
            <a:endParaRPr lang="en-US" sz="2400" dirty="0"/>
          </a:p>
        </p:txBody>
      </p:sp>
      <p:sp>
        <p:nvSpPr>
          <p:cNvPr id="8" name="TextBox 7"/>
          <p:cNvSpPr txBox="1"/>
          <p:nvPr/>
        </p:nvSpPr>
        <p:spPr>
          <a:xfrm>
            <a:off x="4800600" y="3657600"/>
            <a:ext cx="2057400" cy="369332"/>
          </a:xfrm>
          <a:prstGeom prst="rect">
            <a:avLst/>
          </a:prstGeom>
          <a:noFill/>
        </p:spPr>
        <p:txBody>
          <a:bodyPr wrap="square" rtlCol="0">
            <a:spAutoFit/>
          </a:bodyPr>
          <a:lstStyle/>
          <a:p>
            <a:r>
              <a:rPr lang="en-US" dirty="0" smtClean="0">
                <a:hlinkClick r:id="rId8"/>
              </a:rPr>
              <a:t>Click for </a:t>
            </a:r>
            <a:r>
              <a:rPr lang="en-US" dirty="0" smtClean="0">
                <a:hlinkClick r:id="rId8"/>
              </a:rPr>
              <a:t>sound</a:t>
            </a:r>
            <a:endParaRPr lang="en-US" dirty="0"/>
          </a:p>
        </p:txBody>
      </p:sp>
      <p:sp>
        <p:nvSpPr>
          <p:cNvPr id="9" name="TextBox 8"/>
          <p:cNvSpPr txBox="1"/>
          <p:nvPr/>
        </p:nvSpPr>
        <p:spPr>
          <a:xfrm>
            <a:off x="4953000" y="4419600"/>
            <a:ext cx="1676400" cy="369332"/>
          </a:xfrm>
          <a:prstGeom prst="rect">
            <a:avLst/>
          </a:prstGeom>
          <a:noFill/>
        </p:spPr>
        <p:txBody>
          <a:bodyPr wrap="square" rtlCol="0">
            <a:spAutoFit/>
          </a:bodyPr>
          <a:lstStyle/>
          <a:p>
            <a:r>
              <a:rPr lang="en-US" dirty="0" smtClean="0">
                <a:hlinkClick r:id="rId9"/>
              </a:rPr>
              <a:t>Click for </a:t>
            </a:r>
            <a:r>
              <a:rPr lang="en-US" dirty="0" smtClean="0">
                <a:hlinkClick r:id="rId9"/>
              </a:rPr>
              <a:t>sound</a:t>
            </a:r>
            <a:endParaRPr lang="en-US" dirty="0"/>
          </a:p>
        </p:txBody>
      </p:sp>
      <p:sp>
        <p:nvSpPr>
          <p:cNvPr id="10" name="TextBox 9"/>
          <p:cNvSpPr txBox="1"/>
          <p:nvPr/>
        </p:nvSpPr>
        <p:spPr>
          <a:xfrm>
            <a:off x="4876800" y="5181600"/>
            <a:ext cx="1600200" cy="369332"/>
          </a:xfrm>
          <a:prstGeom prst="rect">
            <a:avLst/>
          </a:prstGeom>
          <a:noFill/>
        </p:spPr>
        <p:txBody>
          <a:bodyPr wrap="square" rtlCol="0">
            <a:spAutoFit/>
          </a:bodyPr>
          <a:lstStyle/>
          <a:p>
            <a:r>
              <a:rPr lang="en-US" dirty="0" smtClean="0">
                <a:hlinkClick r:id="rId10"/>
              </a:rPr>
              <a:t>Click for </a:t>
            </a:r>
            <a:r>
              <a:rPr lang="en-US" dirty="0" smtClean="0">
                <a:hlinkClick r:id="rId10"/>
              </a:rPr>
              <a:t>sound</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64"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964"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1838"/>
          </a:xfrm>
        </p:spPr>
        <p:txBody>
          <a:bodyPr>
            <a:normAutofit/>
          </a:bodyPr>
          <a:lstStyle/>
          <a:p>
            <a:r>
              <a:rPr lang="en-US" sz="3600" dirty="0" smtClean="0"/>
              <a:t>Why are these sounds separable?</a:t>
            </a:r>
            <a:endParaRPr lang="en-US" sz="3600" dirty="0"/>
          </a:p>
        </p:txBody>
      </p:sp>
      <p:sp>
        <p:nvSpPr>
          <p:cNvPr id="3" name="Content Placeholder 2"/>
          <p:cNvSpPr>
            <a:spLocks noGrp="1"/>
          </p:cNvSpPr>
          <p:nvPr>
            <p:ph idx="1"/>
          </p:nvPr>
        </p:nvSpPr>
        <p:spPr>
          <a:xfrm>
            <a:off x="457200" y="838200"/>
            <a:ext cx="8229600" cy="4525963"/>
          </a:xfrm>
        </p:spPr>
        <p:txBody>
          <a:bodyPr>
            <a:normAutofit/>
          </a:bodyPr>
          <a:lstStyle/>
          <a:p>
            <a:r>
              <a:rPr lang="en-US" sz="2800" dirty="0" smtClean="0"/>
              <a:t>Top: “two” Bottom: “five’</a:t>
            </a:r>
            <a:endParaRPr lang="en-US" sz="2800" dirty="0"/>
          </a:p>
        </p:txBody>
      </p:sp>
      <p:pic>
        <p:nvPicPr>
          <p:cNvPr id="4" name="Picture 3" descr="two_five_waveform.bmp"/>
          <p:cNvPicPr>
            <a:picLocks noChangeAspect="1"/>
          </p:cNvPicPr>
          <p:nvPr/>
        </p:nvPicPr>
        <p:blipFill>
          <a:blip r:embed="rId2" cstate="print"/>
          <a:stretch>
            <a:fillRect/>
          </a:stretch>
        </p:blipFill>
        <p:spPr>
          <a:xfrm>
            <a:off x="523876" y="1371600"/>
            <a:ext cx="5596130" cy="4555908"/>
          </a:xfrm>
          <a:prstGeom prst="rect">
            <a:avLst/>
          </a:prstGeom>
        </p:spPr>
      </p:pic>
      <p:sp>
        <p:nvSpPr>
          <p:cNvPr id="5" name="TextBox 4"/>
          <p:cNvSpPr txBox="1"/>
          <p:nvPr/>
        </p:nvSpPr>
        <p:spPr>
          <a:xfrm>
            <a:off x="6248400" y="1066800"/>
            <a:ext cx="2590800" cy="4524315"/>
          </a:xfrm>
          <a:prstGeom prst="rect">
            <a:avLst/>
          </a:prstGeom>
          <a:noFill/>
        </p:spPr>
        <p:txBody>
          <a:bodyPr wrap="square" rtlCol="0">
            <a:spAutoFit/>
          </a:bodyPr>
          <a:lstStyle/>
          <a:p>
            <a:endParaRPr lang="en-US" sz="2400" dirty="0" smtClean="0"/>
          </a:p>
          <a:p>
            <a:r>
              <a:rPr lang="en-US" sz="2400" dirty="0" smtClean="0"/>
              <a:t>All the harmonics align once in each period, creating a huge peak in the sound pressure.</a:t>
            </a:r>
          </a:p>
          <a:p>
            <a:endParaRPr lang="en-US" sz="2400" dirty="0" smtClean="0"/>
          </a:p>
          <a:p>
            <a:r>
              <a:rPr lang="en-US" sz="2400" dirty="0" smtClean="0">
                <a:solidFill>
                  <a:srgbClr val="FF0000"/>
                </a:solidFill>
              </a:rPr>
              <a:t>These peaks give the sound its clarity, and allow us to separate the two sounds.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dirty="0" smtClean="0"/>
              <a:t>How can separation occur? Harmonic amplitudes form a comb!</a:t>
            </a:r>
            <a:endParaRPr lang="en-US" sz="3600" dirty="0"/>
          </a:p>
        </p:txBody>
      </p:sp>
      <p:pic>
        <p:nvPicPr>
          <p:cNvPr id="4" name="Picture 3" descr="two_fft_2500_3000_amp.bmp"/>
          <p:cNvPicPr>
            <a:picLocks noChangeAspect="1"/>
          </p:cNvPicPr>
          <p:nvPr/>
        </p:nvPicPr>
        <p:blipFill>
          <a:blip r:embed="rId2" cstate="print"/>
          <a:stretch>
            <a:fillRect/>
          </a:stretch>
        </p:blipFill>
        <p:spPr>
          <a:xfrm>
            <a:off x="2057400" y="1104900"/>
            <a:ext cx="5029200" cy="3771900"/>
          </a:xfrm>
          <a:prstGeom prst="rect">
            <a:avLst/>
          </a:prstGeom>
        </p:spPr>
      </p:pic>
      <p:sp>
        <p:nvSpPr>
          <p:cNvPr id="5" name="TextBox 4"/>
          <p:cNvSpPr txBox="1"/>
          <p:nvPr/>
        </p:nvSpPr>
        <p:spPr>
          <a:xfrm>
            <a:off x="762000" y="4953000"/>
            <a:ext cx="7848600" cy="1569660"/>
          </a:xfrm>
          <a:prstGeom prst="rect">
            <a:avLst/>
          </a:prstGeom>
          <a:noFill/>
        </p:spPr>
        <p:txBody>
          <a:bodyPr wrap="square" rtlCol="0">
            <a:spAutoFit/>
          </a:bodyPr>
          <a:lstStyle/>
          <a:p>
            <a:pPr algn="ctr"/>
            <a:r>
              <a:rPr lang="en-US" sz="2400" dirty="0" smtClean="0"/>
              <a:t>Amplitude of the harmonics of “two” from 2500Hz to 3000Hz.</a:t>
            </a:r>
          </a:p>
          <a:p>
            <a:pPr algn="ctr"/>
            <a:r>
              <a:rPr lang="en-US" sz="2400" dirty="0" smtClean="0"/>
              <a:t>We need a filter that has  a series of sharp pass-bands separated by a constant frequency, like the teeth of a comb. </a:t>
            </a:r>
          </a:p>
          <a:p>
            <a:pPr algn="ctr"/>
            <a:r>
              <a:rPr lang="en-US" sz="2400" dirty="0" smtClean="0"/>
              <a:t>    </a:t>
            </a:r>
            <a:r>
              <a:rPr lang="en-US" sz="2400" dirty="0" smtClean="0">
                <a:solidFill>
                  <a:srgbClr val="FF0000"/>
                </a:solidFill>
              </a:rPr>
              <a:t>Such filters exist – they are called “comb filters”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t>Comb filters come in many flavors</a:t>
            </a:r>
            <a:endParaRPr lang="en-US" sz="3600" dirty="0"/>
          </a:p>
        </p:txBody>
      </p:sp>
      <p:sp>
        <p:nvSpPr>
          <p:cNvPr id="3" name="Content Placeholder 2"/>
          <p:cNvSpPr>
            <a:spLocks noGrp="1"/>
          </p:cNvSpPr>
          <p:nvPr>
            <p:ph idx="1"/>
          </p:nvPr>
        </p:nvSpPr>
        <p:spPr>
          <a:xfrm>
            <a:off x="457200" y="762000"/>
            <a:ext cx="8229600" cy="4525963"/>
          </a:xfrm>
        </p:spPr>
        <p:txBody>
          <a:bodyPr>
            <a:normAutofit/>
          </a:bodyPr>
          <a:lstStyle/>
          <a:p>
            <a:r>
              <a:rPr lang="en-US" sz="1800" dirty="0" smtClean="0"/>
              <a:t>IIR versions (loops with feedback) ring too long to be useful.</a:t>
            </a:r>
          </a:p>
          <a:p>
            <a:r>
              <a:rPr lang="en-US" sz="1800" dirty="0" smtClean="0"/>
              <a:t>FIR versions consist of a number of taps separated by a constant delay</a:t>
            </a:r>
          </a:p>
        </p:txBody>
      </p:sp>
      <p:pic>
        <p:nvPicPr>
          <p:cNvPr id="4" name="Picture 3" descr="ten_tap_IR.bmp"/>
          <p:cNvPicPr>
            <a:picLocks noChangeAspect="1"/>
          </p:cNvPicPr>
          <p:nvPr/>
        </p:nvPicPr>
        <p:blipFill>
          <a:blip r:embed="rId2" cstate="print"/>
          <a:stretch>
            <a:fillRect/>
          </a:stretch>
        </p:blipFill>
        <p:spPr>
          <a:xfrm>
            <a:off x="533400" y="1524000"/>
            <a:ext cx="2895600" cy="3114675"/>
          </a:xfrm>
          <a:prstGeom prst="rect">
            <a:avLst/>
          </a:prstGeom>
        </p:spPr>
      </p:pic>
      <p:sp>
        <p:nvSpPr>
          <p:cNvPr id="6" name="TextBox 5"/>
          <p:cNvSpPr txBox="1"/>
          <p:nvPr/>
        </p:nvSpPr>
        <p:spPr>
          <a:xfrm>
            <a:off x="381000" y="4648200"/>
            <a:ext cx="3200400" cy="830997"/>
          </a:xfrm>
          <a:prstGeom prst="rect">
            <a:avLst/>
          </a:prstGeom>
          <a:noFill/>
        </p:spPr>
        <p:txBody>
          <a:bodyPr wrap="square" rtlCol="0">
            <a:spAutoFit/>
          </a:bodyPr>
          <a:lstStyle/>
          <a:p>
            <a:r>
              <a:rPr lang="en-US" sz="2400" dirty="0" smtClean="0"/>
              <a:t>Impulse response with 10  taps at ~150Hz</a:t>
            </a:r>
            <a:endParaRPr lang="en-US" sz="2400" dirty="0"/>
          </a:p>
        </p:txBody>
      </p:sp>
      <p:sp>
        <p:nvSpPr>
          <p:cNvPr id="8" name="TextBox 7"/>
          <p:cNvSpPr txBox="1"/>
          <p:nvPr/>
        </p:nvSpPr>
        <p:spPr>
          <a:xfrm>
            <a:off x="3657600" y="4872335"/>
            <a:ext cx="5029200" cy="461665"/>
          </a:xfrm>
          <a:prstGeom prst="rect">
            <a:avLst/>
          </a:prstGeom>
          <a:noFill/>
        </p:spPr>
        <p:txBody>
          <a:bodyPr wrap="square" rtlCol="0">
            <a:spAutoFit/>
          </a:bodyPr>
          <a:lstStyle/>
          <a:p>
            <a:r>
              <a:rPr lang="en-US" sz="2400" dirty="0" smtClean="0"/>
              <a:t>Frequency spectrum of the comb</a:t>
            </a:r>
            <a:r>
              <a:rPr lang="en-US" dirty="0" smtClean="0"/>
              <a:t>.</a:t>
            </a:r>
            <a:endParaRPr lang="en-US" dirty="0"/>
          </a:p>
        </p:txBody>
      </p:sp>
      <p:sp>
        <p:nvSpPr>
          <p:cNvPr id="9" name="TextBox 8"/>
          <p:cNvSpPr txBox="1"/>
          <p:nvPr/>
        </p:nvSpPr>
        <p:spPr>
          <a:xfrm>
            <a:off x="381000" y="5410200"/>
            <a:ext cx="8458200" cy="830997"/>
          </a:xfrm>
          <a:prstGeom prst="rect">
            <a:avLst/>
          </a:prstGeom>
          <a:noFill/>
        </p:spPr>
        <p:txBody>
          <a:bodyPr wrap="square" rtlCol="0">
            <a:spAutoFit/>
          </a:bodyPr>
          <a:lstStyle/>
          <a:p>
            <a:r>
              <a:rPr lang="en-US" sz="2400" dirty="0" smtClean="0">
                <a:solidFill>
                  <a:srgbClr val="FF0000"/>
                </a:solidFill>
              </a:rPr>
              <a:t>When tuned precisely to the desired fundamental frequency a ten tap comb can separate overlapping harmonics.</a:t>
            </a:r>
            <a:endParaRPr lang="en-US" sz="2400" dirty="0">
              <a:solidFill>
                <a:srgbClr val="FF0000"/>
              </a:solidFill>
            </a:endParaRPr>
          </a:p>
        </p:txBody>
      </p:sp>
      <p:pic>
        <p:nvPicPr>
          <p:cNvPr id="10" name="Picture 9" descr="ten_tap_spectrum.bmp"/>
          <p:cNvPicPr>
            <a:picLocks noChangeAspect="1"/>
          </p:cNvPicPr>
          <p:nvPr/>
        </p:nvPicPr>
        <p:blipFill>
          <a:blip r:embed="rId3" cstate="print"/>
          <a:stretch>
            <a:fillRect/>
          </a:stretch>
        </p:blipFill>
        <p:spPr>
          <a:xfrm>
            <a:off x="3505201" y="1524000"/>
            <a:ext cx="4998294" cy="3200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Biological combs</a:t>
            </a:r>
            <a:endParaRPr lang="en-US" sz="3600" dirty="0"/>
          </a:p>
        </p:txBody>
      </p:sp>
      <p:sp>
        <p:nvSpPr>
          <p:cNvPr id="3" name="Content Placeholder 2"/>
          <p:cNvSpPr>
            <a:spLocks noGrp="1"/>
          </p:cNvSpPr>
          <p:nvPr>
            <p:ph idx="1"/>
          </p:nvPr>
        </p:nvSpPr>
        <p:spPr>
          <a:xfrm>
            <a:off x="457200" y="1066800"/>
            <a:ext cx="8229600" cy="5562600"/>
          </a:xfrm>
        </p:spPr>
        <p:txBody>
          <a:bodyPr>
            <a:normAutofit/>
          </a:bodyPr>
          <a:lstStyle/>
          <a:p>
            <a:r>
              <a:rPr lang="en-US" sz="2400" dirty="0" smtClean="0"/>
              <a:t>Delay through nerve fibers can create a comb filter with a single neuron.</a:t>
            </a:r>
          </a:p>
          <a:p>
            <a:r>
              <a:rPr lang="en-US" sz="2400" dirty="0" smtClean="0"/>
              <a:t>Mechanical vibrations in the basilar membrane are converted into nerve firings at a rate proportional to the mechanical displacement.</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endParaRPr lang="en-US" sz="1800" dirty="0" smtClean="0"/>
          </a:p>
        </p:txBody>
      </p:sp>
      <p:pic>
        <p:nvPicPr>
          <p:cNvPr id="4" name="Picture 3" descr="neural comb.bmp"/>
          <p:cNvPicPr>
            <a:picLocks noChangeAspect="1"/>
          </p:cNvPicPr>
          <p:nvPr/>
        </p:nvPicPr>
        <p:blipFill>
          <a:blip r:embed="rId2" cstate="print"/>
          <a:stretch>
            <a:fillRect/>
          </a:stretch>
        </p:blipFill>
        <p:spPr>
          <a:xfrm>
            <a:off x="609600" y="3211830"/>
            <a:ext cx="3414713" cy="2731770"/>
          </a:xfrm>
          <a:prstGeom prst="rect">
            <a:avLst/>
          </a:prstGeom>
        </p:spPr>
      </p:pic>
      <p:sp>
        <p:nvSpPr>
          <p:cNvPr id="5" name="TextBox 4"/>
          <p:cNvSpPr txBox="1"/>
          <p:nvPr/>
        </p:nvSpPr>
        <p:spPr>
          <a:xfrm>
            <a:off x="4191000" y="3141345"/>
            <a:ext cx="4343400" cy="2954655"/>
          </a:xfrm>
          <a:prstGeom prst="rect">
            <a:avLst/>
          </a:prstGeom>
          <a:noFill/>
        </p:spPr>
        <p:txBody>
          <a:bodyPr wrap="square" rtlCol="0">
            <a:spAutoFit/>
          </a:bodyPr>
          <a:lstStyle/>
          <a:p>
            <a:r>
              <a:rPr lang="en-US" sz="2400" dirty="0" smtClean="0"/>
              <a:t>Incoming pulses connect to fibers each longer than the next by a constant length.</a:t>
            </a:r>
          </a:p>
          <a:p>
            <a:endParaRPr lang="en-US" sz="2400" dirty="0" smtClean="0"/>
          </a:p>
          <a:p>
            <a:r>
              <a:rPr lang="en-US" sz="2400" dirty="0" smtClean="0"/>
              <a:t>The central neuron fires when all the pulses arrive within a short period of time.</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dirty="0" smtClean="0"/>
              <a:t>Where are they?</a:t>
            </a:r>
            <a:endParaRPr lang="en-US" sz="3600" dirty="0"/>
          </a:p>
        </p:txBody>
      </p:sp>
      <p:sp>
        <p:nvSpPr>
          <p:cNvPr id="3" name="Content Placeholder 2"/>
          <p:cNvSpPr>
            <a:spLocks noGrp="1"/>
          </p:cNvSpPr>
          <p:nvPr>
            <p:ph idx="1"/>
          </p:nvPr>
        </p:nvSpPr>
        <p:spPr>
          <a:xfrm>
            <a:off x="457200" y="990601"/>
            <a:ext cx="8229600" cy="457200"/>
          </a:xfrm>
        </p:spPr>
        <p:txBody>
          <a:bodyPr>
            <a:normAutofit/>
          </a:bodyPr>
          <a:lstStyle/>
          <a:p>
            <a:r>
              <a:rPr lang="en-US" sz="2400" dirty="0" smtClean="0"/>
              <a:t>We all know the structure of the ear, right?</a:t>
            </a:r>
          </a:p>
        </p:txBody>
      </p:sp>
      <p:pic>
        <p:nvPicPr>
          <p:cNvPr id="4" name="Picture 3" descr="outer and inner ear.bmp"/>
          <p:cNvPicPr>
            <a:picLocks noChangeAspect="1"/>
          </p:cNvPicPr>
          <p:nvPr/>
        </p:nvPicPr>
        <p:blipFill>
          <a:blip r:embed="rId2" cstate="print"/>
          <a:stretch>
            <a:fillRect/>
          </a:stretch>
        </p:blipFill>
        <p:spPr>
          <a:xfrm>
            <a:off x="1219200" y="1524000"/>
            <a:ext cx="5919797" cy="4648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basilar</a:t>
            </a:r>
            <a:r>
              <a:rPr lang="en-US" sz="3200" baseline="0" dirty="0" smtClean="0"/>
              <a:t> membrane and the cochlear duct</a:t>
            </a:r>
            <a:endParaRPr lang="en-US" sz="3200" dirty="0"/>
          </a:p>
        </p:txBody>
      </p:sp>
      <p:pic>
        <p:nvPicPr>
          <p:cNvPr id="4" name="Content Placeholder 3" descr="cochlear duct.bmp"/>
          <p:cNvPicPr>
            <a:picLocks noGrp="1" noChangeAspect="1"/>
          </p:cNvPicPr>
          <p:nvPr>
            <p:ph idx="1"/>
          </p:nvPr>
        </p:nvPicPr>
        <p:blipFill>
          <a:blip r:embed="rId2" cstate="print"/>
          <a:stretch>
            <a:fillRect/>
          </a:stretch>
        </p:blipFill>
        <p:spPr>
          <a:xfrm>
            <a:off x="1553372" y="1600200"/>
            <a:ext cx="6037255"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sz="3600" dirty="0" smtClean="0"/>
              <a:t>Source Localization Requires Separation from other signals and noise </a:t>
            </a:r>
            <a:endParaRPr lang="en-US" sz="3600"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endParaRPr lang="en-US" sz="2800" dirty="0" smtClean="0"/>
          </a:p>
          <a:p>
            <a:r>
              <a:rPr lang="en-US" dirty="0" smtClean="0">
                <a:solidFill>
                  <a:srgbClr val="FF0000"/>
                </a:solidFill>
              </a:rPr>
              <a:t>This talk will present and demonstrate a model of hearing that largely explains how sound separation works, and when it will cease to work in poor acoustics.</a:t>
            </a:r>
          </a:p>
          <a:p>
            <a:endParaRPr lang="en-US" dirty="0" smtClean="0">
              <a:solidFill>
                <a:srgbClr val="FF0000"/>
              </a:solidFill>
            </a:endParaRPr>
          </a:p>
          <a:p>
            <a:pPr lvl="1">
              <a:buNone/>
            </a:pPr>
            <a:r>
              <a:rPr lang="en-US" sz="3500" dirty="0" smtClean="0">
                <a:solidFill>
                  <a:srgbClr val="FF0000"/>
                </a:solidFill>
              </a:rPr>
              <a:t>It all depends on PITCH, and the phases of upper harmonics…</a:t>
            </a:r>
          </a:p>
          <a:p>
            <a:endParaRPr lang="en-US" sz="2800" dirty="0" smtClean="0"/>
          </a:p>
          <a:p>
            <a:r>
              <a:rPr lang="en-US" sz="2800" dirty="0" smtClean="0"/>
              <a:t>How does it work? – some clues:</a:t>
            </a:r>
          </a:p>
          <a:p>
            <a:pPr lvl="1"/>
            <a:r>
              <a:rPr lang="en-US" dirty="0" smtClean="0"/>
              <a:t>1. The acuity of pitch perception: better than 0.1%, or 3 cents</a:t>
            </a:r>
          </a:p>
          <a:p>
            <a:pPr lvl="1"/>
            <a:r>
              <a:rPr lang="en-US" dirty="0" smtClean="0"/>
              <a:t>2. The perception of pitch, which is circular in octaves</a:t>
            </a:r>
          </a:p>
          <a:p>
            <a:pPr lvl="1"/>
            <a:r>
              <a:rPr lang="en-US" dirty="0" smtClean="0"/>
              <a:t>3. The frequency content of speech information – largely above 1000Hz </a:t>
            </a:r>
          </a:p>
          <a:p>
            <a:pPr lvl="1"/>
            <a:r>
              <a:rPr lang="en-US" dirty="0" smtClean="0"/>
              <a:t>4. The properties of the outer and middle ear</a:t>
            </a:r>
          </a:p>
          <a:p>
            <a:pPr lvl="1"/>
            <a:endParaRPr lang="en-US" sz="2400" dirty="0" smtClean="0"/>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And this connects to – The spiral ganglion? What’s that?</a:t>
            </a:r>
            <a:endParaRPr lang="en-US" sz="3200" dirty="0"/>
          </a:p>
        </p:txBody>
      </p:sp>
      <p:pic>
        <p:nvPicPr>
          <p:cNvPr id="4" name="Content Placeholder 3" descr="afferent innervation.bmp"/>
          <p:cNvPicPr>
            <a:picLocks noGrp="1" noChangeAspect="1"/>
          </p:cNvPicPr>
          <p:nvPr>
            <p:ph idx="1"/>
          </p:nvPr>
        </p:nvPicPr>
        <p:blipFill>
          <a:blip r:embed="rId2" cstate="print"/>
          <a:stretch>
            <a:fillRect/>
          </a:stretch>
        </p:blipFill>
        <p:spPr>
          <a:xfrm>
            <a:off x="1770796" y="1600200"/>
            <a:ext cx="5602408"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Whatever it</a:t>
            </a:r>
            <a:r>
              <a:rPr lang="en-US" sz="3200" baseline="0" dirty="0" smtClean="0"/>
              <a:t> is, it has a lot of neurons            (many thousands)</a:t>
            </a:r>
            <a:endParaRPr lang="en-US" sz="3200" dirty="0"/>
          </a:p>
        </p:txBody>
      </p:sp>
      <p:pic>
        <p:nvPicPr>
          <p:cNvPr id="6" name="Content Placeholder 5" descr="cochlear duct modus spiral ganglion.bmp"/>
          <p:cNvPicPr>
            <a:picLocks noGrp="1" noChangeAspect="1"/>
          </p:cNvPicPr>
          <p:nvPr>
            <p:ph idx="1"/>
          </p:nvPr>
        </p:nvPicPr>
        <p:blipFill>
          <a:blip r:embed="rId2" cstate="print"/>
          <a:stretch>
            <a:fillRect/>
          </a:stretch>
        </p:blipFill>
        <p:spPr>
          <a:xfrm>
            <a:off x="1519237" y="1605756"/>
            <a:ext cx="6105525" cy="45148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And each neuron</a:t>
            </a:r>
            <a:r>
              <a:rPr lang="en-US" sz="3600" baseline="0" dirty="0" smtClean="0"/>
              <a:t> has a lot of fibers </a:t>
            </a:r>
            <a:endParaRPr lang="en-US" sz="3600" dirty="0"/>
          </a:p>
        </p:txBody>
      </p:sp>
      <p:pic>
        <p:nvPicPr>
          <p:cNvPr id="4" name="Content Placeholder 3" descr="spiral ganglion 1.bmp"/>
          <p:cNvPicPr>
            <a:picLocks noGrp="1" noChangeAspect="1"/>
          </p:cNvPicPr>
          <p:nvPr>
            <p:ph idx="1"/>
          </p:nvPr>
        </p:nvPicPr>
        <p:blipFill>
          <a:blip r:embed="rId2" cstate="print"/>
          <a:stretch>
            <a:fillRect/>
          </a:stretch>
        </p:blipFill>
        <p:spPr>
          <a:xfrm>
            <a:off x="1568684" y="990600"/>
            <a:ext cx="5441716" cy="4100302"/>
          </a:xfrm>
        </p:spPr>
      </p:pic>
      <p:sp>
        <p:nvSpPr>
          <p:cNvPr id="5" name="Text Placeholder 4"/>
          <p:cNvSpPr>
            <a:spLocks noGrp="1"/>
          </p:cNvSpPr>
          <p:nvPr>
            <p:ph type="body" idx="4294967295"/>
          </p:nvPr>
        </p:nvSpPr>
        <p:spPr>
          <a:xfrm>
            <a:off x="457200" y="5029200"/>
            <a:ext cx="8229600" cy="1447800"/>
          </a:xfrm>
        </p:spPr>
        <p:txBody>
          <a:bodyPr>
            <a:normAutofit fontScale="62500" lnSpcReduction="20000"/>
          </a:bodyPr>
          <a:lstStyle/>
          <a:p>
            <a:endParaRPr lang="en-US" dirty="0" smtClean="0"/>
          </a:p>
          <a:p>
            <a:r>
              <a:rPr lang="en-US" sz="3800" dirty="0" smtClean="0"/>
              <a:t>Could</a:t>
            </a:r>
            <a:r>
              <a:rPr lang="en-US" sz="3800" baseline="0" dirty="0" smtClean="0"/>
              <a:t> these be comb filters?</a:t>
            </a:r>
          </a:p>
          <a:p>
            <a:r>
              <a:rPr lang="en-US" sz="3800" dirty="0" smtClean="0"/>
              <a:t>Have we overlooked something very important in the cochlear ligament?</a:t>
            </a:r>
            <a:endParaRPr lang="en-US" sz="3800" baseline="0" dirty="0" smtClean="0"/>
          </a:p>
          <a:p>
            <a:endParaRPr lang="en-US" sz="3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600" dirty="0" smtClean="0"/>
              <a:t>Comb filters must be precisely tuned</a:t>
            </a:r>
            <a:endParaRPr lang="en-US" sz="3600" dirty="0"/>
          </a:p>
        </p:txBody>
      </p:sp>
      <p:sp>
        <p:nvSpPr>
          <p:cNvPr id="4" name="Content Placeholder 3"/>
          <p:cNvSpPr>
            <a:spLocks noGrp="1"/>
          </p:cNvSpPr>
          <p:nvPr>
            <p:ph idx="1"/>
          </p:nvPr>
        </p:nvSpPr>
        <p:spPr>
          <a:xfrm>
            <a:off x="457200" y="990600"/>
            <a:ext cx="8229600" cy="5105400"/>
          </a:xfrm>
        </p:spPr>
        <p:txBody>
          <a:bodyPr>
            <a:normAutofit fontScale="85000" lnSpcReduction="20000"/>
          </a:bodyPr>
          <a:lstStyle/>
          <a:p>
            <a:r>
              <a:rPr lang="en-US" sz="2800" dirty="0" smtClean="0"/>
              <a:t>To</a:t>
            </a:r>
            <a:r>
              <a:rPr lang="en-US" sz="2800" baseline="0" dirty="0" smtClean="0"/>
              <a:t> capture all the harmonics up to a frequency of 3000Hz from a 100Hz fundamental,</a:t>
            </a:r>
            <a:r>
              <a:rPr lang="en-US" sz="2800" dirty="0" smtClean="0"/>
              <a:t> the frequency of the comb must match the frequency of the fundamental within the quarter-width of the filter.</a:t>
            </a:r>
          </a:p>
          <a:p>
            <a:pPr lvl="1"/>
            <a:r>
              <a:rPr lang="en-US" dirty="0" smtClean="0"/>
              <a:t>We see from  previous slide that the half-width of a ten tap comb filter is ~1/6</a:t>
            </a:r>
            <a:r>
              <a:rPr lang="en-US" baseline="30000" dirty="0" smtClean="0"/>
              <a:t>th</a:t>
            </a:r>
            <a:r>
              <a:rPr lang="en-US" dirty="0" smtClean="0"/>
              <a:t> the fundamental frequency.</a:t>
            </a:r>
          </a:p>
          <a:p>
            <a:pPr lvl="1"/>
            <a:r>
              <a:rPr lang="en-US" dirty="0" smtClean="0"/>
              <a:t>This implies we need a frequency accuracy of:</a:t>
            </a:r>
          </a:p>
          <a:p>
            <a:pPr lvl="1"/>
            <a:r>
              <a:rPr lang="en-US" dirty="0" smtClean="0"/>
              <a:t>Accuracy in percent = 100*(100Hz/12)/3000Hz = 0.28%</a:t>
            </a:r>
          </a:p>
          <a:p>
            <a:pPr lvl="1"/>
            <a:r>
              <a:rPr lang="en-US" dirty="0" smtClean="0">
                <a:solidFill>
                  <a:srgbClr val="FF0000"/>
                </a:solidFill>
              </a:rPr>
              <a:t>If we want to separate harmonics to 6000Hz, the accuracy of pitch needs to be 0.14%.</a:t>
            </a:r>
          </a:p>
          <a:p>
            <a:pPr lvl="2"/>
            <a:r>
              <a:rPr lang="en-US" dirty="0" smtClean="0">
                <a:solidFill>
                  <a:srgbClr val="FF0000"/>
                </a:solidFill>
              </a:rPr>
              <a:t>It is no accident that a musician can tune their instrument to an accuracy of 3 cents, or 0.1%.</a:t>
            </a:r>
          </a:p>
          <a:p>
            <a:r>
              <a:rPr lang="en-US" dirty="0" smtClean="0"/>
              <a:t>We need hundreds of combs for each overlapping critical band. And we appear to have them!</a:t>
            </a:r>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Current hearing models</a:t>
            </a:r>
          </a:p>
        </p:txBody>
      </p:sp>
      <p:pic>
        <p:nvPicPr>
          <p:cNvPr id="11267" name="Picture 2"/>
          <p:cNvPicPr>
            <a:picLocks noChangeAspect="1" noChangeArrowheads="1"/>
          </p:cNvPicPr>
          <p:nvPr/>
        </p:nvPicPr>
        <p:blipFill>
          <a:blip r:embed="rId2" cstate="print"/>
          <a:srcRect/>
          <a:stretch>
            <a:fillRect/>
          </a:stretch>
        </p:blipFill>
        <p:spPr bwMode="auto">
          <a:xfrm>
            <a:off x="609600" y="1524000"/>
            <a:ext cx="4008438" cy="4800600"/>
          </a:xfrm>
          <a:prstGeom prst="rect">
            <a:avLst/>
          </a:prstGeom>
          <a:noFill/>
          <a:ln w="9525">
            <a:noFill/>
            <a:miter lim="800000"/>
            <a:headEnd/>
            <a:tailEnd/>
          </a:ln>
        </p:spPr>
      </p:pic>
      <p:sp>
        <p:nvSpPr>
          <p:cNvPr id="11268" name="TextBox 4"/>
          <p:cNvSpPr txBox="1">
            <a:spLocks noChangeArrowheads="1"/>
          </p:cNvSpPr>
          <p:nvPr/>
        </p:nvSpPr>
        <p:spPr bwMode="auto">
          <a:xfrm>
            <a:off x="4724400" y="1676400"/>
            <a:ext cx="3733800" cy="4401205"/>
          </a:xfrm>
          <a:prstGeom prst="rect">
            <a:avLst/>
          </a:prstGeom>
          <a:noFill/>
          <a:ln w="9525">
            <a:noFill/>
            <a:miter lim="800000"/>
            <a:headEnd/>
            <a:tailEnd/>
          </a:ln>
        </p:spPr>
        <p:txBody>
          <a:bodyPr>
            <a:spAutoFit/>
          </a:bodyPr>
          <a:lstStyle/>
          <a:p>
            <a:r>
              <a:rPr lang="en-US" sz="2000" dirty="0"/>
              <a:t>Current models – this is from Stephen </a:t>
            </a:r>
            <a:r>
              <a:rPr lang="en-US" sz="2000" dirty="0" err="1"/>
              <a:t>Grossberg</a:t>
            </a:r>
            <a:r>
              <a:rPr lang="en-US" sz="2000" dirty="0"/>
              <a:t> (1997) Start with a filter bank </a:t>
            </a:r>
            <a:r>
              <a:rPr lang="en-US" sz="2000" dirty="0" smtClean="0"/>
              <a:t>– here 60 logarithmically </a:t>
            </a:r>
            <a:r>
              <a:rPr lang="en-US" sz="2000" dirty="0"/>
              <a:t>spaced 4</a:t>
            </a:r>
            <a:r>
              <a:rPr lang="en-US" sz="2000" baseline="30000" dirty="0"/>
              <a:t>th</a:t>
            </a:r>
            <a:r>
              <a:rPr lang="en-US" sz="2000" dirty="0"/>
              <a:t> order gamma tone filters.</a:t>
            </a:r>
          </a:p>
          <a:p>
            <a:endParaRPr lang="en-US" sz="2000" dirty="0"/>
          </a:p>
          <a:p>
            <a:r>
              <a:rPr lang="en-US" sz="2000" dirty="0" smtClean="0"/>
              <a:t>The amplitude of each filter </a:t>
            </a:r>
            <a:r>
              <a:rPr lang="en-US" sz="2000" dirty="0"/>
              <a:t>is obtained </a:t>
            </a:r>
            <a:r>
              <a:rPr lang="en-US" sz="2000" dirty="0" smtClean="0"/>
              <a:t>with a long </a:t>
            </a:r>
            <a:r>
              <a:rPr lang="en-US" sz="2000" dirty="0"/>
              <a:t>time constant.</a:t>
            </a:r>
          </a:p>
          <a:p>
            <a:endParaRPr lang="en-US" sz="2000" dirty="0"/>
          </a:p>
          <a:p>
            <a:r>
              <a:rPr lang="en-US" sz="2000" dirty="0"/>
              <a:t>The resulting </a:t>
            </a:r>
            <a:r>
              <a:rPr lang="en-US" sz="2000" dirty="0" smtClean="0"/>
              <a:t>spectrum </a:t>
            </a:r>
            <a:r>
              <a:rPr lang="en-US" sz="2000" dirty="0"/>
              <a:t>is analyzed with a “harmonic sieve” which </a:t>
            </a:r>
            <a:r>
              <a:rPr lang="en-US" sz="2000" dirty="0" smtClean="0"/>
              <a:t>sums each </a:t>
            </a:r>
            <a:r>
              <a:rPr lang="en-US" sz="2000" dirty="0"/>
              <a:t>frequency </a:t>
            </a:r>
            <a:r>
              <a:rPr lang="en-US" sz="2000" dirty="0" smtClean="0"/>
              <a:t>and </a:t>
            </a:r>
            <a:r>
              <a:rPr lang="en-US" sz="2000" dirty="0"/>
              <a:t>its harmonics.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Problems with the model</a:t>
            </a:r>
          </a:p>
        </p:txBody>
      </p:sp>
      <p:pic>
        <p:nvPicPr>
          <p:cNvPr id="12291" name="Picture 2"/>
          <p:cNvPicPr>
            <a:picLocks noChangeAspect="1" noChangeArrowheads="1"/>
          </p:cNvPicPr>
          <p:nvPr/>
        </p:nvPicPr>
        <p:blipFill>
          <a:blip r:embed="rId2" cstate="print"/>
          <a:srcRect/>
          <a:stretch>
            <a:fillRect/>
          </a:stretch>
        </p:blipFill>
        <p:spPr bwMode="auto">
          <a:xfrm>
            <a:off x="609600" y="1524000"/>
            <a:ext cx="4008438" cy="4800600"/>
          </a:xfrm>
          <a:prstGeom prst="rect">
            <a:avLst/>
          </a:prstGeom>
          <a:noFill/>
          <a:ln w="9525">
            <a:noFill/>
            <a:miter lim="800000"/>
            <a:headEnd/>
            <a:tailEnd/>
          </a:ln>
        </p:spPr>
      </p:pic>
      <p:sp>
        <p:nvSpPr>
          <p:cNvPr id="12292" name="TextBox 4"/>
          <p:cNvSpPr txBox="1">
            <a:spLocks noChangeArrowheads="1"/>
          </p:cNvSpPr>
          <p:nvPr/>
        </p:nvSpPr>
        <p:spPr bwMode="auto">
          <a:xfrm>
            <a:off x="4724400" y="1371600"/>
            <a:ext cx="3733800" cy="5170646"/>
          </a:xfrm>
          <a:prstGeom prst="rect">
            <a:avLst/>
          </a:prstGeom>
          <a:noFill/>
          <a:ln w="9525">
            <a:noFill/>
            <a:miter lim="800000"/>
            <a:headEnd/>
            <a:tailEnd/>
          </a:ln>
        </p:spPr>
        <p:txBody>
          <a:bodyPr>
            <a:spAutoFit/>
          </a:bodyPr>
          <a:lstStyle/>
          <a:p>
            <a:r>
              <a:rPr lang="en-US" sz="2400" dirty="0" smtClean="0"/>
              <a:t>The basilar membrane is 2</a:t>
            </a:r>
            <a:r>
              <a:rPr lang="en-US" sz="2400" baseline="30000" dirty="0" smtClean="0"/>
              <a:t>nd</a:t>
            </a:r>
            <a:r>
              <a:rPr lang="en-US" sz="2400" dirty="0" smtClean="0"/>
              <a:t> order, not fourth. The filters are ~1/3 octave in width.</a:t>
            </a:r>
          </a:p>
          <a:p>
            <a:endParaRPr lang="en-US" sz="2400" dirty="0"/>
          </a:p>
          <a:p>
            <a:r>
              <a:rPr lang="en-US" sz="2400" dirty="0"/>
              <a:t>Even a fourth order filter is not as frequency selective as human hearing – which is capable of 0.1% resolution.</a:t>
            </a:r>
          </a:p>
          <a:p>
            <a:endParaRPr lang="en-US" sz="2400" dirty="0"/>
          </a:p>
          <a:p>
            <a:r>
              <a:rPr lang="en-US" sz="2400" dirty="0" smtClean="0"/>
              <a:t>If </a:t>
            </a:r>
            <a:r>
              <a:rPr lang="en-US" sz="2400" dirty="0"/>
              <a:t>harmonics of several sources occupy a single filter band they cannot be separated.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00" dirty="0" smtClean="0"/>
              <a:t>An amplitude-modulation based basilar membrane model    </a:t>
            </a:r>
            <a:r>
              <a:rPr lang="en-US" sz="2400" dirty="0" smtClean="0"/>
              <a:t>(~Identical to </a:t>
            </a:r>
            <a:r>
              <a:rPr lang="en-US" sz="2400" dirty="0" err="1" smtClean="0"/>
              <a:t>Torsten</a:t>
            </a:r>
            <a:r>
              <a:rPr lang="en-US" sz="2400" dirty="0" smtClean="0"/>
              <a:t> </a:t>
            </a:r>
            <a:r>
              <a:rPr lang="en-US" sz="2400" dirty="0" err="1" smtClean="0"/>
              <a:t>Dau</a:t>
            </a:r>
            <a:r>
              <a:rPr lang="en-US" sz="2400" dirty="0" smtClean="0"/>
              <a:t>)</a:t>
            </a:r>
            <a:endParaRPr lang="en-US" sz="3600" dirty="0" smtClean="0"/>
          </a:p>
        </p:txBody>
      </p:sp>
      <p:pic>
        <p:nvPicPr>
          <p:cNvPr id="13315" name="Picture 4" descr="Basilar Membrane Model3.bmp"/>
          <p:cNvPicPr>
            <a:picLocks noChangeAspect="1"/>
          </p:cNvPicPr>
          <p:nvPr/>
        </p:nvPicPr>
        <p:blipFill>
          <a:blip r:embed="rId2" cstate="print"/>
          <a:srcRect/>
          <a:stretch>
            <a:fillRect/>
          </a:stretch>
        </p:blipFill>
        <p:spPr bwMode="auto">
          <a:xfrm>
            <a:off x="323850" y="1628775"/>
            <a:ext cx="849630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143000"/>
          </a:xfrm>
        </p:spPr>
        <p:txBody>
          <a:bodyPr/>
          <a:lstStyle/>
          <a:p>
            <a:r>
              <a:rPr lang="en-US" sz="3600" dirty="0" smtClean="0"/>
              <a:t>A Comb-Filter Pitch Detection Model</a:t>
            </a:r>
          </a:p>
        </p:txBody>
      </p:sp>
      <p:pic>
        <p:nvPicPr>
          <p:cNvPr id="14339" name="Picture 3" descr="Pitch Detection Model.bmp"/>
          <p:cNvPicPr>
            <a:picLocks noChangeAspect="1"/>
          </p:cNvPicPr>
          <p:nvPr/>
        </p:nvPicPr>
        <p:blipFill>
          <a:blip r:embed="rId2" cstate="print"/>
          <a:srcRect/>
          <a:stretch>
            <a:fillRect/>
          </a:stretch>
        </p:blipFill>
        <p:spPr bwMode="auto">
          <a:xfrm>
            <a:off x="533400" y="838200"/>
            <a:ext cx="8116888" cy="3810000"/>
          </a:xfrm>
          <a:prstGeom prst="rect">
            <a:avLst/>
          </a:prstGeom>
          <a:noFill/>
          <a:ln w="9525">
            <a:noFill/>
            <a:miter lim="800000"/>
            <a:headEnd/>
            <a:tailEnd/>
          </a:ln>
        </p:spPr>
      </p:pic>
      <p:sp>
        <p:nvSpPr>
          <p:cNvPr id="14340" name="TextBox 4"/>
          <p:cNvSpPr txBox="1">
            <a:spLocks noChangeArrowheads="1"/>
          </p:cNvSpPr>
          <p:nvPr/>
        </p:nvSpPr>
        <p:spPr bwMode="auto">
          <a:xfrm>
            <a:off x="381000" y="4724400"/>
            <a:ext cx="8382000" cy="2032000"/>
          </a:xfrm>
          <a:prstGeom prst="rect">
            <a:avLst/>
          </a:prstGeom>
          <a:noFill/>
          <a:ln w="9525">
            <a:noFill/>
            <a:miter lim="800000"/>
            <a:headEnd/>
            <a:tailEnd/>
          </a:ln>
        </p:spPr>
        <p:txBody>
          <a:bodyPr>
            <a:spAutoFit/>
          </a:bodyPr>
          <a:lstStyle/>
          <a:p>
            <a:r>
              <a:rPr lang="en-US" dirty="0"/>
              <a:t>In this version a neural daisy-chain delays the output of the basilar membrane model by 22us for each step.  Dendrites from summing neurons tap into the line at regular intervals, with one summing neuron for each fundamental frequency of interest.</a:t>
            </a:r>
          </a:p>
          <a:p>
            <a:r>
              <a:rPr lang="en-US" dirty="0"/>
              <a:t>Two of these sums are shown – one for a period of 88us, and one for a period of 110us.  Each sum constitutes an independent stream of nerve fluctuations, each identified by the fundamental pitch of the source.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Our Model</a:t>
            </a:r>
          </a:p>
          <a:p>
            <a:r>
              <a:rPr lang="en-US" baseline="0" dirty="0" smtClean="0"/>
              <a:t>.</a:t>
            </a:r>
          </a:p>
        </p:txBody>
      </p:sp>
      <p:pic>
        <p:nvPicPr>
          <p:cNvPr id="4" name="Picture 3" descr="big_pic3.bmp"/>
          <p:cNvPicPr>
            <a:picLocks noChangeAspect="1"/>
          </p:cNvPicPr>
          <p:nvPr/>
        </p:nvPicPr>
        <p:blipFill>
          <a:blip r:embed="rId2" cstate="print"/>
          <a:stretch>
            <a:fillRect/>
          </a:stretch>
        </p:blipFill>
        <p:spPr>
          <a:xfrm>
            <a:off x="0" y="838200"/>
            <a:ext cx="9144000" cy="3657600"/>
          </a:xfrm>
          <a:prstGeom prst="rect">
            <a:avLst/>
          </a:prstGeom>
        </p:spPr>
      </p:pic>
      <p:sp>
        <p:nvSpPr>
          <p:cNvPr id="7" name="TextBox 6"/>
          <p:cNvSpPr txBox="1"/>
          <p:nvPr/>
        </p:nvSpPr>
        <p:spPr>
          <a:xfrm>
            <a:off x="533400" y="4971871"/>
            <a:ext cx="7772400" cy="1200329"/>
          </a:xfrm>
          <a:prstGeom prst="rect">
            <a:avLst/>
          </a:prstGeom>
          <a:noFill/>
        </p:spPr>
        <p:txBody>
          <a:bodyPr wrap="square" rtlCol="0">
            <a:spAutoFit/>
          </a:bodyPr>
          <a:lstStyle/>
          <a:p>
            <a:r>
              <a:rPr lang="en-US" sz="2400" dirty="0" smtClean="0">
                <a:solidFill>
                  <a:srgbClr val="FF0000"/>
                </a:solidFill>
              </a:rPr>
              <a:t>The waveforms shown to the right of the critical band filters are typical of speech. Notice how the harmonics interfere with each other to make a spiky, highly modulated signal.</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Recent work on the model</a:t>
            </a:r>
            <a:endParaRPr lang="en-US" dirty="0"/>
          </a:p>
        </p:txBody>
      </p:sp>
      <p:sp>
        <p:nvSpPr>
          <p:cNvPr id="3" name="Content Placeholder 2"/>
          <p:cNvSpPr>
            <a:spLocks noGrp="1"/>
          </p:cNvSpPr>
          <p:nvPr>
            <p:ph idx="1"/>
          </p:nvPr>
        </p:nvSpPr>
        <p:spPr>
          <a:xfrm>
            <a:off x="457200" y="1295400"/>
            <a:ext cx="8229600" cy="5181600"/>
          </a:xfrm>
        </p:spPr>
        <p:txBody>
          <a:bodyPr>
            <a:normAutofit fontScale="70000" lnSpcReduction="20000"/>
          </a:bodyPr>
          <a:lstStyle/>
          <a:p>
            <a:r>
              <a:rPr lang="en-US" dirty="0" smtClean="0"/>
              <a:t>In the months of evolution since I first proposed this model I have learned to appreciate the importance of several details: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kern="1200" dirty="0" smtClean="0">
                <a:solidFill>
                  <a:srgbClr val="FF0000"/>
                </a:solidFill>
                <a:latin typeface="+mn-lt"/>
                <a:ea typeface="+mn-ea"/>
                <a:cs typeface="+mn-cs"/>
              </a:rPr>
              <a:t>The supreme</a:t>
            </a:r>
            <a:r>
              <a:rPr lang="en-US" sz="2800" kern="1200" baseline="0" dirty="0" smtClean="0">
                <a:solidFill>
                  <a:srgbClr val="FF0000"/>
                </a:solidFill>
                <a:latin typeface="+mn-lt"/>
                <a:ea typeface="+mn-ea"/>
                <a:cs typeface="+mn-cs"/>
              </a:rPr>
              <a:t> importance of finding the precise pitch of each fundamental harmonic in a sound scene.</a:t>
            </a:r>
          </a:p>
          <a:p>
            <a:pPr lvl="2" indent="-285750">
              <a:buFont typeface="Arial" pitchFamily="34" charset="0"/>
              <a:buChar char="–"/>
            </a:pPr>
            <a:r>
              <a:rPr lang="en-US" dirty="0" smtClean="0"/>
              <a:t>To do this I had to quadruple the number of neurological combs in each octave.</a:t>
            </a:r>
          </a:p>
          <a:p>
            <a:pPr lvl="1"/>
            <a:r>
              <a:rPr lang="en-US" dirty="0" smtClean="0"/>
              <a:t>The inclusion of an outer and middle ear equalization.</a:t>
            </a:r>
          </a:p>
          <a:p>
            <a:pPr lvl="1"/>
            <a:r>
              <a:rPr lang="en-US" dirty="0" smtClean="0">
                <a:solidFill>
                  <a:srgbClr val="FF0000"/>
                </a:solidFill>
              </a:rPr>
              <a:t>Using a second-order butterworth filter for the basilar membrane. (Courtesy of David Mountain at Boston University)</a:t>
            </a:r>
          </a:p>
          <a:p>
            <a:pPr lvl="2"/>
            <a:r>
              <a:rPr lang="en-US" dirty="0" smtClean="0"/>
              <a:t>Lower</a:t>
            </a:r>
            <a:r>
              <a:rPr lang="en-US" baseline="0" dirty="0" smtClean="0"/>
              <a:t> orders allow strong</a:t>
            </a:r>
            <a:r>
              <a:rPr lang="en-US" dirty="0" smtClean="0"/>
              <a:t> low frequency fundamentals to obscure the </a:t>
            </a:r>
            <a:r>
              <a:rPr lang="en-US" baseline="0" dirty="0" smtClean="0"/>
              <a:t>vocal formants.</a:t>
            </a:r>
          </a:p>
          <a:p>
            <a:pPr lvl="2"/>
            <a:r>
              <a:rPr lang="en-US" baseline="0" dirty="0" smtClean="0"/>
              <a:t>Higher order critica</a:t>
            </a:r>
            <a:r>
              <a:rPr lang="en-US" dirty="0" smtClean="0"/>
              <a:t>l band filters</a:t>
            </a:r>
            <a:r>
              <a:rPr lang="en-US" baseline="0" dirty="0" smtClean="0"/>
              <a:t> cause excessive phase shift and intermodulation distortion.</a:t>
            </a:r>
          </a:p>
          <a:p>
            <a:pPr lvl="1"/>
            <a:r>
              <a:rPr lang="en-US" dirty="0" smtClean="0">
                <a:solidFill>
                  <a:srgbClr val="FF0000"/>
                </a:solidFill>
              </a:rPr>
              <a:t>Maintaining the 1/3 octave  width of each critical band – (keeping the overlap at least 50%)</a:t>
            </a:r>
          </a:p>
          <a:p>
            <a:pPr lvl="2"/>
            <a:r>
              <a:rPr lang="en-US" dirty="0" smtClean="0"/>
              <a:t>Narrower critical bands contain too few harmonics to yield sharp pitch acuity.</a:t>
            </a:r>
          </a:p>
          <a:p>
            <a:r>
              <a:rPr lang="en-US" baseline="0" dirty="0" smtClean="0">
                <a:solidFill>
                  <a:srgbClr val="FF0000"/>
                </a:solidFill>
              </a:rPr>
              <a:t>The net</a:t>
            </a:r>
            <a:r>
              <a:rPr lang="en-US" dirty="0" smtClean="0">
                <a:solidFill>
                  <a:srgbClr val="FF0000"/>
                </a:solidFill>
              </a:rPr>
              <a:t> result is always  to move the model closer to well-known properties of our ear/brain system. </a:t>
            </a:r>
            <a:r>
              <a:rPr lang="en-US" dirty="0" smtClean="0"/>
              <a:t>(I should have known…)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143000"/>
          </a:xfrm>
        </p:spPr>
        <p:txBody>
          <a:bodyPr>
            <a:normAutofit/>
          </a:bodyPr>
          <a:lstStyle/>
          <a:p>
            <a:r>
              <a:rPr lang="en-US" sz="3600" dirty="0" smtClean="0"/>
              <a:t>“Near”, “Far”, and Harmonic Coherence</a:t>
            </a:r>
          </a:p>
        </p:txBody>
      </p:sp>
      <p:sp>
        <p:nvSpPr>
          <p:cNvPr id="7171" name="Content Placeholder 2"/>
          <p:cNvSpPr>
            <a:spLocks noGrp="1"/>
          </p:cNvSpPr>
          <p:nvPr>
            <p:ph idx="1"/>
          </p:nvPr>
        </p:nvSpPr>
        <p:spPr>
          <a:xfrm>
            <a:off x="457200" y="1265238"/>
            <a:ext cx="8229600" cy="5592762"/>
          </a:xfrm>
        </p:spPr>
        <p:txBody>
          <a:bodyPr/>
          <a:lstStyle/>
          <a:p>
            <a:r>
              <a:rPr lang="en-US" sz="2400" dirty="0" smtClean="0"/>
              <a:t>Humans can </a:t>
            </a:r>
            <a:r>
              <a:rPr lang="en-US" sz="2400" i="1" dirty="0" smtClean="0"/>
              <a:t>immediately</a:t>
            </a:r>
            <a:r>
              <a:rPr lang="en-US" sz="2400" dirty="0" smtClean="0"/>
              <a:t> hear if a sound is “near” or “far” with a single ear. </a:t>
            </a:r>
          </a:p>
          <a:p>
            <a:pPr lvl="1"/>
            <a:r>
              <a:rPr lang="en-US" sz="2000" dirty="0" smtClean="0"/>
              <a:t>But how do we perceive it, and how can it be measured?</a:t>
            </a:r>
          </a:p>
          <a:p>
            <a:endParaRPr lang="en-US" sz="2400" dirty="0" smtClean="0"/>
          </a:p>
          <a:p>
            <a:r>
              <a:rPr lang="en-US" sz="2400" dirty="0" smtClean="0"/>
              <a:t>The author believes that engagement, near/far, pitch perception, timbre perception, direction detection, and stream formation all derive from the same property of sound:</a:t>
            </a:r>
          </a:p>
          <a:p>
            <a:endParaRPr lang="en-US" sz="1800" dirty="0" smtClean="0"/>
          </a:p>
          <a:p>
            <a:pPr lvl="1"/>
            <a:r>
              <a:rPr lang="en-US" sz="2400" b="1" dirty="0" smtClean="0">
                <a:solidFill>
                  <a:srgbClr val="C00000"/>
                </a:solidFill>
              </a:rPr>
              <a:t>the phase coherence of harmonics in the vocal formant range,  ~630Hz to 4000Hz</a:t>
            </a:r>
            <a:r>
              <a:rPr lang="en-US" sz="2400" b="1" dirty="0" smtClean="0"/>
              <a:t>.</a:t>
            </a:r>
          </a:p>
        </p:txBody>
      </p:sp>
      <p:pic>
        <p:nvPicPr>
          <p:cNvPr id="5" name="ten371_130_88r_ten.mp3">
            <a:hlinkClick r:id="" action="ppaction://media"/>
          </p:cNvPr>
          <p:cNvPicPr>
            <a:picLocks noRot="1" noChangeAspect="1"/>
          </p:cNvPicPr>
          <p:nvPr>
            <a:audioFile r:link="rId1"/>
          </p:nvPr>
        </p:nvPicPr>
        <p:blipFill>
          <a:blip r:embed="rId4" cstate="print"/>
          <a:srcRect/>
          <a:stretch>
            <a:fillRect/>
          </a:stretch>
        </p:blipFill>
        <p:spPr bwMode="auto">
          <a:xfrm>
            <a:off x="8153400" y="5638800"/>
            <a:ext cx="304800" cy="304800"/>
          </a:xfrm>
          <a:prstGeom prst="rect">
            <a:avLst/>
          </a:prstGeom>
          <a:noFill/>
          <a:ln w="9525">
            <a:noFill/>
            <a:miter lim="800000"/>
            <a:headEnd/>
            <a:tailEnd/>
          </a:ln>
        </p:spPr>
      </p:pic>
      <p:sp>
        <p:nvSpPr>
          <p:cNvPr id="7173" name="TextBox 5"/>
          <p:cNvSpPr txBox="1">
            <a:spLocks noChangeArrowheads="1"/>
          </p:cNvSpPr>
          <p:nvPr/>
        </p:nvSpPr>
        <p:spPr bwMode="auto">
          <a:xfrm>
            <a:off x="685800" y="5449888"/>
            <a:ext cx="7315200" cy="646112"/>
          </a:xfrm>
          <a:prstGeom prst="rect">
            <a:avLst/>
          </a:prstGeom>
          <a:noFill/>
          <a:ln w="9525">
            <a:noFill/>
            <a:miter lim="800000"/>
            <a:headEnd/>
            <a:tailEnd/>
          </a:ln>
        </p:spPr>
        <p:txBody>
          <a:bodyPr>
            <a:spAutoFit/>
          </a:bodyPr>
          <a:lstStyle/>
          <a:p>
            <a:r>
              <a:rPr lang="en-US"/>
              <a:t>Example: The syllables one to ten with four different degrees of phase coherence.  The sound power and spectrum of each group is identical</a:t>
            </a:r>
          </a:p>
        </p:txBody>
      </p:sp>
      <p:sp>
        <p:nvSpPr>
          <p:cNvPr id="7" name="TextBox 6"/>
          <p:cNvSpPr txBox="1"/>
          <p:nvPr/>
        </p:nvSpPr>
        <p:spPr>
          <a:xfrm>
            <a:off x="1600200" y="6248400"/>
            <a:ext cx="2362200" cy="369332"/>
          </a:xfrm>
          <a:prstGeom prst="rect">
            <a:avLst/>
          </a:prstGeom>
          <a:noFill/>
        </p:spPr>
        <p:txBody>
          <a:bodyPr wrap="square" rtlCol="0">
            <a:spAutoFit/>
          </a:bodyPr>
          <a:lstStyle/>
          <a:p>
            <a:r>
              <a:rPr lang="en-US" dirty="0" smtClean="0">
                <a:hlinkClick r:id="rId5"/>
              </a:rPr>
              <a:t>Click for sound</a:t>
            </a:r>
            <a:endParaRPr lang="en-US"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6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lvl="0"/>
            <a:r>
              <a:rPr lang="en-US" sz="3600" baseline="0" dirty="0" smtClean="0"/>
              <a:t>Separation of monotone speech </a:t>
            </a:r>
            <a:endParaRPr lang="en-US" sz="3600" dirty="0"/>
          </a:p>
        </p:txBody>
      </p:sp>
      <p:sp>
        <p:nvSpPr>
          <p:cNvPr id="3" name="Content Placeholder 2"/>
          <p:cNvSpPr>
            <a:spLocks noGrp="1"/>
          </p:cNvSpPr>
          <p:nvPr>
            <p:ph idx="1"/>
          </p:nvPr>
        </p:nvSpPr>
        <p:spPr>
          <a:xfrm>
            <a:off x="457200" y="1066800"/>
            <a:ext cx="8229600" cy="2743200"/>
          </a:xfrm>
        </p:spPr>
        <p:txBody>
          <a:bodyPr>
            <a:normAutofit fontScale="85000" lnSpcReduction="20000"/>
          </a:bodyPr>
          <a:lstStyle/>
          <a:p>
            <a:r>
              <a:rPr lang="en-US" dirty="0" err="1" smtClean="0"/>
              <a:t>Broks</a:t>
            </a:r>
            <a:r>
              <a:rPr lang="en-US" dirty="0" smtClean="0"/>
              <a:t> and </a:t>
            </a:r>
            <a:r>
              <a:rPr lang="en-US" dirty="0" err="1" smtClean="0"/>
              <a:t>Noteboom</a:t>
            </a:r>
            <a:r>
              <a:rPr lang="en-US" dirty="0" smtClean="0"/>
              <a:t> (1983) found it possible to separate monotone speech with a pitch separation of ¼ semitone. </a:t>
            </a:r>
          </a:p>
          <a:p>
            <a:endParaRPr lang="en-US" dirty="0" smtClean="0"/>
          </a:p>
          <a:p>
            <a:r>
              <a:rPr lang="en-US" dirty="0" smtClean="0">
                <a:solidFill>
                  <a:srgbClr val="FF0000"/>
                </a:solidFill>
              </a:rPr>
              <a:t>The following demonstration separates a monotone sentence at C from a sentence at C#, a one semitone difference.</a:t>
            </a:r>
          </a:p>
          <a:p>
            <a:endParaRPr lang="en-US" dirty="0" smtClean="0"/>
          </a:p>
          <a:p>
            <a:endParaRPr lang="en-US" dirty="0" smtClean="0"/>
          </a:p>
          <a:p>
            <a:endParaRPr lang="en-US" dirty="0" smtClean="0"/>
          </a:p>
          <a:p>
            <a:endParaRPr lang="en-US" dirty="0" smtClean="0"/>
          </a:p>
          <a:p>
            <a:pPr>
              <a:buNone/>
            </a:pPr>
            <a:endParaRPr lang="en-US" dirty="0" smtClean="0"/>
          </a:p>
        </p:txBody>
      </p:sp>
      <p:sp>
        <p:nvSpPr>
          <p:cNvPr id="12" name="TextBox 11"/>
          <p:cNvSpPr txBox="1"/>
          <p:nvPr/>
        </p:nvSpPr>
        <p:spPr>
          <a:xfrm>
            <a:off x="685800" y="4800600"/>
            <a:ext cx="7239000" cy="369332"/>
          </a:xfrm>
          <a:prstGeom prst="rect">
            <a:avLst/>
          </a:prstGeom>
          <a:noFill/>
        </p:spPr>
        <p:txBody>
          <a:bodyPr wrap="square" rtlCol="0">
            <a:spAutoFit/>
          </a:bodyPr>
          <a:lstStyle/>
          <a:p>
            <a:r>
              <a:rPr lang="en-US" dirty="0" smtClean="0"/>
              <a:t>Monotone C  Monotone C#   C and C# mixed   C Separated    C# separated</a:t>
            </a:r>
            <a:endParaRPr lang="en-US" dirty="0"/>
          </a:p>
        </p:txBody>
      </p:sp>
      <p:pic>
        <p:nvPicPr>
          <p:cNvPr id="10" name="c1_comp_pitch.mp3">
            <a:hlinkClick r:id="" action="ppaction://media"/>
          </p:cNvPr>
          <p:cNvPicPr>
            <a:picLocks noRot="1" noChangeAspect="1"/>
          </p:cNvPicPr>
          <p:nvPr>
            <a:audioFile r:link="rId1"/>
          </p:nvPr>
        </p:nvPicPr>
        <p:blipFill>
          <a:blip r:embed="rId7" cstate="print"/>
          <a:stretch>
            <a:fillRect/>
          </a:stretch>
        </p:blipFill>
        <p:spPr>
          <a:xfrm>
            <a:off x="990600" y="3886200"/>
            <a:ext cx="457200" cy="457200"/>
          </a:xfrm>
          <a:prstGeom prst="rect">
            <a:avLst/>
          </a:prstGeom>
        </p:spPr>
      </p:pic>
      <p:pic>
        <p:nvPicPr>
          <p:cNvPr id="11" name="c_sharp3_comp_pitch.mp3">
            <a:hlinkClick r:id="" action="ppaction://media"/>
          </p:cNvPr>
          <p:cNvPicPr>
            <a:picLocks noRot="1" noChangeAspect="1"/>
          </p:cNvPicPr>
          <p:nvPr>
            <a:audioFile r:link="rId2"/>
          </p:nvPr>
        </p:nvPicPr>
        <p:blipFill>
          <a:blip r:embed="rId8" cstate="print"/>
          <a:stretch>
            <a:fillRect/>
          </a:stretch>
        </p:blipFill>
        <p:spPr>
          <a:xfrm>
            <a:off x="2514600" y="3886200"/>
            <a:ext cx="457200" cy="457200"/>
          </a:xfrm>
          <a:prstGeom prst="rect">
            <a:avLst/>
          </a:prstGeom>
        </p:spPr>
      </p:pic>
      <p:pic>
        <p:nvPicPr>
          <p:cNvPr id="15" name="c_c_sharp_mix_mono.mp3">
            <a:hlinkClick r:id="" action="ppaction://media"/>
          </p:cNvPr>
          <p:cNvPicPr>
            <a:picLocks noRot="1" noChangeAspect="1"/>
          </p:cNvPicPr>
          <p:nvPr>
            <a:audioFile r:link="rId3"/>
          </p:nvPr>
        </p:nvPicPr>
        <p:blipFill>
          <a:blip r:embed="rId9" cstate="print"/>
          <a:stretch>
            <a:fillRect/>
          </a:stretch>
        </p:blipFill>
        <p:spPr>
          <a:xfrm>
            <a:off x="4038600" y="3886200"/>
            <a:ext cx="457200" cy="457200"/>
          </a:xfrm>
          <a:prstGeom prst="rect">
            <a:avLst/>
          </a:prstGeom>
        </p:spPr>
      </p:pic>
      <p:pic>
        <p:nvPicPr>
          <p:cNvPr id="21" name="c_c_sharp_mixf0_low_mono4_hp.mp3">
            <a:hlinkClick r:id="" action="ppaction://media"/>
          </p:cNvPr>
          <p:cNvPicPr>
            <a:picLocks noRot="1" noChangeAspect="1"/>
          </p:cNvPicPr>
          <p:nvPr>
            <a:audioFile r:link="rId4"/>
          </p:nvPr>
        </p:nvPicPr>
        <p:blipFill>
          <a:blip r:embed="rId10" cstate="print"/>
          <a:stretch>
            <a:fillRect/>
          </a:stretch>
        </p:blipFill>
        <p:spPr>
          <a:xfrm>
            <a:off x="5486400" y="3886200"/>
            <a:ext cx="457200" cy="457200"/>
          </a:xfrm>
          <a:prstGeom prst="rect">
            <a:avLst/>
          </a:prstGeom>
        </p:spPr>
      </p:pic>
      <p:pic>
        <p:nvPicPr>
          <p:cNvPr id="24" name="c_c_sharp_mixf0_high_mono4_hp.mp3">
            <a:hlinkClick r:id="" action="ppaction://media"/>
          </p:cNvPr>
          <p:cNvPicPr>
            <a:picLocks noRot="1" noChangeAspect="1"/>
          </p:cNvPicPr>
          <p:nvPr>
            <a:audioFile r:link="rId5"/>
          </p:nvPr>
        </p:nvPicPr>
        <p:blipFill>
          <a:blip r:embed="rId10" cstate="print"/>
          <a:stretch>
            <a:fillRect/>
          </a:stretch>
        </p:blipFill>
        <p:spPr>
          <a:xfrm>
            <a:off x="6781800" y="3886200"/>
            <a:ext cx="457200" cy="457200"/>
          </a:xfrm>
          <a:prstGeom prst="rect">
            <a:avLst/>
          </a:prstGeom>
        </p:spPr>
      </p:pic>
      <p:sp>
        <p:nvSpPr>
          <p:cNvPr id="13" name="TextBox 12"/>
          <p:cNvSpPr txBox="1"/>
          <p:nvPr/>
        </p:nvSpPr>
        <p:spPr>
          <a:xfrm>
            <a:off x="381000" y="5334000"/>
            <a:ext cx="8001000" cy="369332"/>
          </a:xfrm>
          <a:prstGeom prst="rect">
            <a:avLst/>
          </a:prstGeom>
          <a:noFill/>
        </p:spPr>
        <p:txBody>
          <a:bodyPr wrap="square" rtlCol="0">
            <a:spAutoFit/>
          </a:bodyPr>
          <a:lstStyle/>
          <a:p>
            <a:r>
              <a:rPr lang="en-US" dirty="0" smtClean="0">
                <a:hlinkClick r:id="rId11"/>
              </a:rPr>
              <a:t>Click for </a:t>
            </a:r>
            <a:r>
              <a:rPr lang="en-US" dirty="0" smtClean="0">
                <a:hlinkClick r:id="rId11"/>
              </a:rPr>
              <a:t>sound</a:t>
            </a:r>
            <a:r>
              <a:rPr lang="en-US" dirty="0" smtClean="0"/>
              <a:t>   </a:t>
            </a:r>
            <a:r>
              <a:rPr lang="en-US" dirty="0" smtClean="0">
                <a:hlinkClick r:id="rId12"/>
              </a:rPr>
              <a:t>Click for </a:t>
            </a:r>
            <a:r>
              <a:rPr lang="en-US" dirty="0" smtClean="0">
                <a:hlinkClick r:id="rId12"/>
              </a:rPr>
              <a:t>sound</a:t>
            </a:r>
            <a:r>
              <a:rPr lang="en-US" dirty="0" smtClean="0"/>
              <a:t>   </a:t>
            </a:r>
            <a:r>
              <a:rPr lang="en-US" dirty="0" smtClean="0">
                <a:hlinkClick r:id="rId13"/>
              </a:rPr>
              <a:t>Click for </a:t>
            </a:r>
            <a:r>
              <a:rPr lang="en-US" dirty="0" smtClean="0">
                <a:hlinkClick r:id="rId13"/>
              </a:rPr>
              <a:t>sound</a:t>
            </a:r>
            <a:r>
              <a:rPr lang="en-US" dirty="0" smtClean="0"/>
              <a:t>  </a:t>
            </a:r>
            <a:r>
              <a:rPr lang="en-US" dirty="0" smtClean="0">
                <a:hlinkClick r:id="rId14"/>
              </a:rPr>
              <a:t>Click for </a:t>
            </a:r>
            <a:r>
              <a:rPr lang="en-US" dirty="0" smtClean="0">
                <a:hlinkClick r:id="rId14"/>
              </a:rPr>
              <a:t>sound</a:t>
            </a:r>
            <a:r>
              <a:rPr lang="en-US" dirty="0" smtClean="0"/>
              <a:t>  </a:t>
            </a:r>
            <a:r>
              <a:rPr lang="en-US" dirty="0" smtClean="0">
                <a:hlinkClick r:id="rId15"/>
              </a:rPr>
              <a:t>Click for </a:t>
            </a:r>
            <a:r>
              <a:rPr lang="en-US" dirty="0" smtClean="0">
                <a:hlinkClick r:id="rId15"/>
              </a:rPr>
              <a:t>sound</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84"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134"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134" fill="hold"/>
                                        <p:tgtEl>
                                          <p:spTgt spid="15"/>
                                        </p:tgtEl>
                                      </p:cBhvr>
                                    </p:cmd>
                                  </p:childTnLst>
                                </p:cTn>
                              </p:par>
                            </p:childTnLst>
                          </p:cTn>
                        </p:par>
                      </p:childTnLst>
                    </p:cTn>
                  </p:par>
                </p:childTnLst>
              </p:cTn>
              <p:nextCondLst>
                <p:cond evt="onClick" delay="0">
                  <p:tgtEl>
                    <p:spTgt spid="1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055" fill="hold"/>
                                        <p:tgtEl>
                                          <p:spTgt spid="21"/>
                                        </p:tgtEl>
                                      </p:cBhvr>
                                    </p:cmd>
                                  </p:childTnLst>
                                </p:cTn>
                              </p:par>
                            </p:childTnLst>
                          </p:cTn>
                        </p:par>
                      </p:childTnLst>
                    </p:cTn>
                  </p:par>
                </p:childTnLst>
              </p:cTn>
              <p:nextCondLst>
                <p:cond evt="onClick" delay="0">
                  <p:tgtEl>
                    <p:spTgt spid="2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055" fill="hold"/>
                                        <p:tgtEl>
                                          <p:spTgt spid="24"/>
                                        </p:tgtEl>
                                      </p:cBhvr>
                                    </p:cmd>
                                  </p:childTnLst>
                                </p:cTn>
                              </p:par>
                            </p:childTnLst>
                          </p:cTn>
                        </p:par>
                      </p:childTnLst>
                    </p:cTn>
                  </p:par>
                </p:childTnLst>
              </p:cTn>
              <p:nextCondLst>
                <p:cond evt="onClick" delay="0">
                  <p:tgtEl>
                    <p:spTgt spid="24"/>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Separation in poor acoustics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sz="2800" dirty="0" smtClean="0"/>
              <a:t>We can add some reflections to the mixed C and C# sentences,</a:t>
            </a:r>
            <a:r>
              <a:rPr lang="en-US" sz="2800" baseline="0" dirty="0" smtClean="0"/>
              <a:t> and then attempt to separate them.</a:t>
            </a:r>
          </a:p>
          <a:p>
            <a:endParaRPr lang="en-US" sz="2800" dirty="0" smtClean="0"/>
          </a:p>
          <a:p>
            <a:r>
              <a:rPr lang="en-US" sz="2800" dirty="0" smtClean="0"/>
              <a:t>Here is the same mix convolved with a small room and then separated with the model ear:</a:t>
            </a:r>
          </a:p>
          <a:p>
            <a:endParaRPr lang="en-US" sz="2800" dirty="0" smtClean="0"/>
          </a:p>
          <a:p>
            <a:endParaRPr lang="en-US" sz="2800" dirty="0" smtClean="0"/>
          </a:p>
          <a:p>
            <a:endParaRPr lang="en-US" sz="2800" dirty="0" smtClean="0"/>
          </a:p>
          <a:p>
            <a:r>
              <a:rPr lang="en-US" sz="2800" dirty="0" smtClean="0"/>
              <a:t>Acoustics have altered the vital phase relationships between the harmonics, and the pitch can no longer be precisely found. </a:t>
            </a:r>
          </a:p>
          <a:p>
            <a:endParaRPr lang="en-US" sz="2800" dirty="0" smtClean="0"/>
          </a:p>
          <a:p>
            <a:r>
              <a:rPr lang="en-US" sz="2800" dirty="0" smtClean="0">
                <a:solidFill>
                  <a:srgbClr val="FF0000"/>
                </a:solidFill>
              </a:rPr>
              <a:t>It is also obvious that the voice(s) sound distant and have lost a great deal of clarity.</a:t>
            </a:r>
            <a:endParaRPr lang="en-US" sz="2800" dirty="0">
              <a:solidFill>
                <a:srgbClr val="FF0000"/>
              </a:solidFill>
            </a:endParaRPr>
          </a:p>
        </p:txBody>
      </p:sp>
      <p:sp>
        <p:nvSpPr>
          <p:cNvPr id="5" name="TextBox 4"/>
          <p:cNvSpPr txBox="1"/>
          <p:nvPr/>
        </p:nvSpPr>
        <p:spPr>
          <a:xfrm>
            <a:off x="685800" y="3733800"/>
            <a:ext cx="2057400" cy="369332"/>
          </a:xfrm>
          <a:prstGeom prst="rect">
            <a:avLst/>
          </a:prstGeom>
          <a:noFill/>
        </p:spPr>
        <p:txBody>
          <a:bodyPr wrap="square" rtlCol="0">
            <a:spAutoFit/>
          </a:bodyPr>
          <a:lstStyle/>
          <a:p>
            <a:r>
              <a:rPr lang="en-US" dirty="0" smtClean="0">
                <a:hlinkClick r:id="rId5"/>
              </a:rPr>
              <a:t>(Click for room mix)</a:t>
            </a:r>
            <a:endParaRPr lang="en-US" dirty="0" smtClean="0"/>
          </a:p>
        </p:txBody>
      </p:sp>
      <p:pic>
        <p:nvPicPr>
          <p:cNvPr id="6" name="c_c_sharp_mix_longy_rw5_d_plus0.mp3">
            <a:hlinkClick r:id="" action="ppaction://media"/>
          </p:cNvPr>
          <p:cNvPicPr>
            <a:picLocks noRot="1" noChangeAspect="1"/>
          </p:cNvPicPr>
          <p:nvPr>
            <a:audioFile r:link="rId1"/>
          </p:nvPr>
        </p:nvPicPr>
        <p:blipFill>
          <a:blip r:embed="rId6" cstate="print"/>
          <a:stretch>
            <a:fillRect/>
          </a:stretch>
        </p:blipFill>
        <p:spPr>
          <a:xfrm>
            <a:off x="1524000" y="3352800"/>
            <a:ext cx="457200" cy="457200"/>
          </a:xfrm>
          <a:prstGeom prst="rect">
            <a:avLst/>
          </a:prstGeom>
        </p:spPr>
      </p:pic>
      <p:sp>
        <p:nvSpPr>
          <p:cNvPr id="9" name="TextBox 8"/>
          <p:cNvSpPr txBox="1"/>
          <p:nvPr/>
        </p:nvSpPr>
        <p:spPr>
          <a:xfrm>
            <a:off x="3276600" y="3810001"/>
            <a:ext cx="2209800" cy="646331"/>
          </a:xfrm>
          <a:prstGeom prst="rect">
            <a:avLst/>
          </a:prstGeom>
          <a:noFill/>
        </p:spPr>
        <p:txBody>
          <a:bodyPr wrap="square" rtlCol="0">
            <a:spAutoFit/>
          </a:bodyPr>
          <a:lstStyle/>
          <a:p>
            <a:r>
              <a:rPr lang="en-US" dirty="0" smtClean="0">
                <a:hlinkClick r:id="rId7"/>
              </a:rPr>
              <a:t>(Click for room mix)</a:t>
            </a:r>
            <a:endParaRPr lang="en-US" dirty="0" smtClean="0"/>
          </a:p>
          <a:p>
            <a:endParaRPr lang="en-US" dirty="0"/>
          </a:p>
        </p:txBody>
      </p:sp>
      <p:pic>
        <p:nvPicPr>
          <p:cNvPr id="11" name="c_c_sharp_rvb_low_mono_hp.mp3">
            <a:hlinkClick r:id="" action="ppaction://media"/>
          </p:cNvPr>
          <p:cNvPicPr>
            <a:picLocks noRot="1" noChangeAspect="1"/>
          </p:cNvPicPr>
          <p:nvPr>
            <a:audioFile r:link="rId2"/>
          </p:nvPr>
        </p:nvPicPr>
        <p:blipFill>
          <a:blip r:embed="rId8" cstate="print"/>
          <a:stretch>
            <a:fillRect/>
          </a:stretch>
        </p:blipFill>
        <p:spPr>
          <a:xfrm>
            <a:off x="4191001" y="3306763"/>
            <a:ext cx="503238" cy="503238"/>
          </a:xfrm>
          <a:prstGeom prst="rect">
            <a:avLst/>
          </a:prstGeom>
        </p:spPr>
      </p:pic>
      <p:pic>
        <p:nvPicPr>
          <p:cNvPr id="12" name="c_c_sharp_rvb_high_mono_hp.mp3">
            <a:hlinkClick r:id="" action="ppaction://media"/>
          </p:cNvPr>
          <p:cNvPicPr>
            <a:picLocks noRot="1" noChangeAspect="1"/>
          </p:cNvPicPr>
          <p:nvPr>
            <a:audioFile r:link="rId3"/>
          </p:nvPr>
        </p:nvPicPr>
        <p:blipFill>
          <a:blip r:embed="rId6" cstate="print"/>
          <a:stretch>
            <a:fillRect/>
          </a:stretch>
        </p:blipFill>
        <p:spPr>
          <a:xfrm>
            <a:off x="6781800" y="3276600"/>
            <a:ext cx="473075" cy="4730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134"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134" fill="hold"/>
                                        <p:tgtEl>
                                          <p:spTgt spid="12"/>
                                        </p:tgtEl>
                                      </p:cBhvr>
                                    </p:cmd>
                                  </p:childTnLst>
                                </p:cTn>
                              </p:par>
                            </p:childTnLst>
                          </p:cTn>
                        </p:par>
                      </p:childTnLst>
                    </p:cTn>
                  </p:par>
                </p:childTnLst>
              </p:cTn>
              <p:nextCondLst>
                <p:cond evt="onClick" delay="0">
                  <p:tgtEl>
                    <p:spTgt spid="1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Clarity, Distance, and Audience Attention</a:t>
            </a:r>
            <a:endParaRPr lang="en-US" sz="3600" dirty="0"/>
          </a:p>
        </p:txBody>
      </p:sp>
      <p:sp>
        <p:nvSpPr>
          <p:cNvPr id="3" name="Content Placeholder 2"/>
          <p:cNvSpPr>
            <a:spLocks noGrp="1"/>
          </p:cNvSpPr>
          <p:nvPr>
            <p:ph idx="1"/>
          </p:nvPr>
        </p:nvSpPr>
        <p:spPr>
          <a:xfrm>
            <a:off x="457200" y="1219200"/>
            <a:ext cx="8229600" cy="5257800"/>
          </a:xfrm>
        </p:spPr>
        <p:txBody>
          <a:bodyPr>
            <a:normAutofit fontScale="70000" lnSpcReduction="20000"/>
          </a:bodyPr>
          <a:lstStyle/>
          <a:p>
            <a:r>
              <a:rPr lang="en-US" dirty="0" smtClean="0"/>
              <a:t>We detect “near” versus “far” instantly on perceiving a sound</a:t>
            </a:r>
          </a:p>
          <a:p>
            <a:pPr lvl="1"/>
            <a:r>
              <a:rPr lang="en-US" dirty="0" smtClean="0"/>
              <a:t>“Near” sounds demand attention and sometimes immediate attention.</a:t>
            </a:r>
          </a:p>
          <a:p>
            <a:pPr lvl="1"/>
            <a:r>
              <a:rPr lang="en-US" dirty="0" smtClean="0"/>
              <a:t>“Far” sounds can usually be ignored</a:t>
            </a:r>
          </a:p>
          <a:p>
            <a:r>
              <a:rPr lang="en-US" dirty="0" smtClean="0">
                <a:solidFill>
                  <a:srgbClr val="FF0000"/>
                </a:solidFill>
              </a:rPr>
              <a:t>Cinema and Drama directors demand that dialog be perceived as “Near”</a:t>
            </a:r>
          </a:p>
          <a:p>
            <a:pPr lvl="1"/>
            <a:r>
              <a:rPr lang="en-US" dirty="0" smtClean="0"/>
              <a:t>Drama theaters are small and acoustically dry</a:t>
            </a:r>
          </a:p>
          <a:p>
            <a:r>
              <a:rPr lang="en-US" dirty="0" smtClean="0"/>
              <a:t>Movie theaters are dry and use highly directional loudspeakers with linear phase response at vocal formant frequencies.</a:t>
            </a:r>
          </a:p>
          <a:p>
            <a:r>
              <a:rPr lang="en-US" dirty="0" smtClean="0">
                <a:solidFill>
                  <a:srgbClr val="FF0000"/>
                </a:solidFill>
              </a:rPr>
              <a:t>High sonic clarity and low sonic distance requires that harmonics in the vocal formant range are reproduced with their original phase relationships.</a:t>
            </a:r>
          </a:p>
          <a:p>
            <a:pPr lvl="1"/>
            <a:r>
              <a:rPr lang="en-US" dirty="0" smtClean="0"/>
              <a:t>Unmodified by loudspeaker characteristics or reflections.</a:t>
            </a:r>
          </a:p>
          <a:p>
            <a:endParaRPr lang="en-US" dirty="0" smtClean="0"/>
          </a:p>
          <a:p>
            <a:r>
              <a:rPr lang="en-US" dirty="0" smtClean="0">
                <a:solidFill>
                  <a:srgbClr val="FF0000"/>
                </a:solidFill>
              </a:rPr>
              <a:t>The near/far perception is not commonly recognized when sound is reproduced, either in live performance or in recordings.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Example of Clarity for Speech</a:t>
            </a:r>
            <a:endParaRPr lang="en-US" dirty="0"/>
          </a:p>
        </p:txBody>
      </p:sp>
      <p:sp>
        <p:nvSpPr>
          <p:cNvPr id="3" name="Content Placeholder 2"/>
          <p:cNvSpPr>
            <a:spLocks noGrp="1"/>
          </p:cNvSpPr>
          <p:nvPr>
            <p:ph idx="1"/>
          </p:nvPr>
        </p:nvSpPr>
        <p:spPr>
          <a:xfrm>
            <a:off x="457200" y="960437"/>
            <a:ext cx="8229600" cy="4525963"/>
          </a:xfrm>
        </p:spPr>
        <p:txBody>
          <a:bodyPr>
            <a:normAutofit/>
          </a:bodyPr>
          <a:lstStyle/>
          <a:p>
            <a:r>
              <a:rPr lang="en-US" sz="2800" dirty="0" smtClean="0"/>
              <a:t>This impulse response has a C50 of infinity</a:t>
            </a:r>
          </a:p>
          <a:p>
            <a:pPr lvl="1"/>
            <a:r>
              <a:rPr lang="en-US" sz="2400" dirty="0" smtClean="0"/>
              <a:t>STI</a:t>
            </a:r>
            <a:r>
              <a:rPr lang="en-US" sz="2400" baseline="0" dirty="0" smtClean="0"/>
              <a:t> is 0.96, RASTI is 0.93, and it is flat in frequency.</a:t>
            </a:r>
          </a:p>
        </p:txBody>
      </p:sp>
      <p:pic>
        <p:nvPicPr>
          <p:cNvPr id="4" name="Picture 3" descr="impulse.bmp"/>
          <p:cNvPicPr>
            <a:picLocks noChangeAspect="1"/>
          </p:cNvPicPr>
          <p:nvPr/>
        </p:nvPicPr>
        <p:blipFill>
          <a:blip r:embed="rId3" cstate="print"/>
          <a:stretch>
            <a:fillRect/>
          </a:stretch>
        </p:blipFill>
        <p:spPr>
          <a:xfrm>
            <a:off x="533400" y="1981200"/>
            <a:ext cx="2819400" cy="2420815"/>
          </a:xfrm>
          <a:prstGeom prst="rect">
            <a:avLst/>
          </a:prstGeom>
        </p:spPr>
      </p:pic>
      <p:sp>
        <p:nvSpPr>
          <p:cNvPr id="6" name="TextBox 5"/>
          <p:cNvSpPr txBox="1"/>
          <p:nvPr/>
        </p:nvSpPr>
        <p:spPr>
          <a:xfrm>
            <a:off x="3581400" y="1981200"/>
            <a:ext cx="4800600" cy="3139321"/>
          </a:xfrm>
          <a:prstGeom prst="rect">
            <a:avLst/>
          </a:prstGeom>
          <a:noFill/>
        </p:spPr>
        <p:txBody>
          <a:bodyPr wrap="square" rtlCol="0">
            <a:spAutoFit/>
          </a:bodyPr>
          <a:lstStyle/>
          <a:p>
            <a:r>
              <a:rPr lang="en-US" dirty="0" smtClean="0"/>
              <a:t>In spite of high C50 and excellent STI, when this impulse is convolved with speech there is a severe loss in clarity. The sound is muddy and distant.</a:t>
            </a:r>
          </a:p>
          <a:p>
            <a:endParaRPr lang="en-US" dirty="0" smtClean="0"/>
          </a:p>
          <a:p>
            <a:r>
              <a:rPr lang="en-US" dirty="0" smtClean="0">
                <a:solidFill>
                  <a:srgbClr val="FF0000"/>
                </a:solidFill>
              </a:rPr>
              <a:t>The sound is unclear because this IR randomizes the phase of harmonics above 1000Hz!!!</a:t>
            </a:r>
          </a:p>
          <a:p>
            <a:endParaRPr lang="en-US" dirty="0" smtClean="0"/>
          </a:p>
          <a:p>
            <a:endParaRPr lang="en-US" dirty="0" smtClean="0"/>
          </a:p>
          <a:p>
            <a:endParaRPr lang="en-US" dirty="0" smtClean="0"/>
          </a:p>
          <a:p>
            <a:endParaRPr lang="en-US" dirty="0"/>
          </a:p>
        </p:txBody>
      </p:sp>
      <p:pic>
        <p:nvPicPr>
          <p:cNvPr id="7" name="Picture 6" descr="intro1_excerpt_clear_convolved.bmp"/>
          <p:cNvPicPr>
            <a:picLocks noChangeAspect="1"/>
          </p:cNvPicPr>
          <p:nvPr/>
        </p:nvPicPr>
        <p:blipFill>
          <a:blip r:embed="rId4" cstate="print"/>
          <a:stretch>
            <a:fillRect/>
          </a:stretch>
        </p:blipFill>
        <p:spPr>
          <a:xfrm>
            <a:off x="476250" y="4343400"/>
            <a:ext cx="8191500" cy="2385060"/>
          </a:xfrm>
          <a:prstGeom prst="rect">
            <a:avLst/>
          </a:prstGeom>
        </p:spPr>
      </p:pic>
      <p:sp>
        <p:nvSpPr>
          <p:cNvPr id="8" name="TextBox 7"/>
          <p:cNvSpPr txBox="1"/>
          <p:nvPr/>
        </p:nvSpPr>
        <p:spPr>
          <a:xfrm>
            <a:off x="5791200" y="2971800"/>
            <a:ext cx="2895600" cy="369332"/>
          </a:xfrm>
          <a:prstGeom prst="rect">
            <a:avLst/>
          </a:prstGeom>
          <a:noFill/>
        </p:spPr>
        <p:txBody>
          <a:bodyPr wrap="square" rtlCol="0">
            <a:spAutoFit/>
          </a:bodyPr>
          <a:lstStyle/>
          <a:p>
            <a:r>
              <a:rPr lang="en-US" dirty="0" smtClean="0">
                <a:hlinkClick r:id="rId5"/>
              </a:rPr>
              <a:t>(Click for sound )</a:t>
            </a:r>
            <a:endParaRPr lang="en-US" dirty="0"/>
          </a:p>
        </p:txBody>
      </p:sp>
      <p:pic>
        <p:nvPicPr>
          <p:cNvPr id="9" name="intro1_convolved_2.mp3">
            <a:hlinkClick r:id="" action="ppaction://media"/>
          </p:cNvPr>
          <p:cNvPicPr>
            <a:picLocks noRot="1" noChangeAspect="1"/>
          </p:cNvPicPr>
          <p:nvPr>
            <a:audioFile r:link="rId1"/>
          </p:nvPr>
        </p:nvPicPr>
        <p:blipFill>
          <a:blip r:embed="rId6" cstate="print"/>
          <a:stretch>
            <a:fillRect/>
          </a:stretch>
        </p:blipFill>
        <p:spPr>
          <a:xfrm>
            <a:off x="4724400" y="3108325"/>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Demonstration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The information carried in the phases</a:t>
            </a:r>
            <a:r>
              <a:rPr lang="en-US" baseline="0" dirty="0" smtClean="0"/>
              <a:t> of upper harmonics can be easily demonstrated:</a:t>
            </a:r>
          </a:p>
        </p:txBody>
      </p:sp>
      <p:pic>
        <p:nvPicPr>
          <p:cNvPr id="6" name="Picture 5" descr="spectrum_c(2).bmp"/>
          <p:cNvPicPr>
            <a:picLocks noChangeAspect="1"/>
          </p:cNvPicPr>
          <p:nvPr/>
        </p:nvPicPr>
        <p:blipFill>
          <a:blip r:embed="rId5" cstate="print"/>
          <a:stretch>
            <a:fillRect/>
          </a:stretch>
        </p:blipFill>
        <p:spPr>
          <a:xfrm>
            <a:off x="3810000" y="2362200"/>
            <a:ext cx="4084320" cy="2720340"/>
          </a:xfrm>
          <a:prstGeom prst="rect">
            <a:avLst/>
          </a:prstGeom>
        </p:spPr>
      </p:pic>
      <p:sp>
        <p:nvSpPr>
          <p:cNvPr id="7" name="TextBox 6"/>
          <p:cNvSpPr txBox="1"/>
          <p:nvPr/>
        </p:nvSpPr>
        <p:spPr>
          <a:xfrm>
            <a:off x="1295400" y="2209800"/>
            <a:ext cx="2057400" cy="3139321"/>
          </a:xfrm>
          <a:prstGeom prst="rect">
            <a:avLst/>
          </a:prstGeom>
          <a:noFill/>
        </p:spPr>
        <p:txBody>
          <a:bodyPr wrap="square" rtlCol="0">
            <a:spAutoFit/>
          </a:bodyPr>
          <a:lstStyle/>
          <a:p>
            <a:r>
              <a:rPr lang="en-US" dirty="0" smtClean="0"/>
              <a:t>Dry monotone  Speech with pitch C</a:t>
            </a:r>
          </a:p>
          <a:p>
            <a:endParaRPr lang="en-US" dirty="0" smtClean="0"/>
          </a:p>
          <a:p>
            <a:r>
              <a:rPr lang="en-US" dirty="0" smtClean="0"/>
              <a:t>Speech after removing frequencies below 1000Hz, and compression for constant level.</a:t>
            </a:r>
          </a:p>
          <a:p>
            <a:endParaRPr lang="en-US" dirty="0" smtClean="0"/>
          </a:p>
          <a:p>
            <a:r>
              <a:rPr lang="en-US" dirty="0" smtClean="0"/>
              <a:t>C and C# together</a:t>
            </a:r>
            <a:endParaRPr lang="en-US" dirty="0"/>
          </a:p>
        </p:txBody>
      </p:sp>
      <p:sp>
        <p:nvSpPr>
          <p:cNvPr id="8" name="TextBox 7"/>
          <p:cNvSpPr txBox="1"/>
          <p:nvPr/>
        </p:nvSpPr>
        <p:spPr>
          <a:xfrm>
            <a:off x="3733800" y="5105400"/>
            <a:ext cx="3810000" cy="381000"/>
          </a:xfrm>
          <a:prstGeom prst="rect">
            <a:avLst/>
          </a:prstGeom>
          <a:noFill/>
        </p:spPr>
        <p:txBody>
          <a:bodyPr wrap="square" rtlCol="0">
            <a:spAutoFit/>
          </a:bodyPr>
          <a:lstStyle/>
          <a:p>
            <a:r>
              <a:rPr lang="en-US" dirty="0" smtClean="0"/>
              <a:t>Spectrum of the compressed speech</a:t>
            </a:r>
            <a:endParaRPr lang="en-US" dirty="0"/>
          </a:p>
        </p:txBody>
      </p:sp>
      <p:sp>
        <p:nvSpPr>
          <p:cNvPr id="9" name="TextBox 8"/>
          <p:cNvSpPr txBox="1"/>
          <p:nvPr/>
        </p:nvSpPr>
        <p:spPr>
          <a:xfrm>
            <a:off x="762000" y="5867400"/>
            <a:ext cx="7696200" cy="369332"/>
          </a:xfrm>
          <a:prstGeom prst="rect">
            <a:avLst/>
          </a:prstGeom>
          <a:noFill/>
        </p:spPr>
        <p:txBody>
          <a:bodyPr wrap="square" rtlCol="0">
            <a:spAutoFit/>
          </a:bodyPr>
          <a:lstStyle/>
          <a:p>
            <a:r>
              <a:rPr lang="en-US" dirty="0" smtClean="0"/>
              <a:t>It is not difficult to separate the two voices – but it may take a bit of practice!</a:t>
            </a:r>
            <a:endParaRPr lang="en-US" dirty="0"/>
          </a:p>
        </p:txBody>
      </p:sp>
      <p:sp>
        <p:nvSpPr>
          <p:cNvPr id="11" name="TextBox 10"/>
          <p:cNvSpPr txBox="1"/>
          <p:nvPr/>
        </p:nvSpPr>
        <p:spPr>
          <a:xfrm>
            <a:off x="304800" y="2209801"/>
            <a:ext cx="990600" cy="3693319"/>
          </a:xfrm>
          <a:prstGeom prst="rect">
            <a:avLst/>
          </a:prstGeom>
          <a:noFill/>
        </p:spPr>
        <p:txBody>
          <a:bodyPr wrap="square" rtlCol="0">
            <a:spAutoFit/>
          </a:bodyPr>
          <a:lstStyle/>
          <a:p>
            <a:r>
              <a:rPr lang="en-US" dirty="0" smtClean="0">
                <a:hlinkClick r:id="rId6"/>
              </a:rPr>
              <a:t>Click for sound</a:t>
            </a:r>
            <a:endParaRPr lang="en-US" dirty="0" smtClean="0"/>
          </a:p>
          <a:p>
            <a:endParaRPr lang="en-US" dirty="0" smtClean="0"/>
          </a:p>
          <a:p>
            <a:endParaRPr lang="en-US" dirty="0" smtClean="0"/>
          </a:p>
          <a:p>
            <a:endParaRPr lang="en-US" dirty="0" smtClean="0"/>
          </a:p>
          <a:p>
            <a:r>
              <a:rPr lang="en-US" dirty="0" smtClean="0">
                <a:hlinkClick r:id="rId7"/>
              </a:rPr>
              <a:t>Click for sound</a:t>
            </a:r>
            <a:endParaRPr lang="en-US" dirty="0" smtClean="0"/>
          </a:p>
          <a:p>
            <a:endParaRPr lang="en-US" dirty="0" smtClean="0"/>
          </a:p>
          <a:p>
            <a:endParaRPr lang="en-US" dirty="0" smtClean="0"/>
          </a:p>
          <a:p>
            <a:endParaRPr lang="en-US" dirty="0" smtClean="0"/>
          </a:p>
          <a:p>
            <a:r>
              <a:rPr lang="en-US" dirty="0" smtClean="0">
                <a:hlinkClick r:id="rId8"/>
              </a:rPr>
              <a:t>Click for sound</a:t>
            </a:r>
            <a:endParaRPr lang="en-US" dirty="0" smtClean="0"/>
          </a:p>
          <a:p>
            <a:endParaRPr lang="en-US" dirty="0"/>
          </a:p>
        </p:txBody>
      </p:sp>
      <p:pic>
        <p:nvPicPr>
          <p:cNvPr id="15" name="C1_filt_comp.wav">
            <a:hlinkClick r:id="" action="ppaction://media"/>
          </p:cNvPr>
          <p:cNvPicPr>
            <a:picLocks noRot="1" noChangeAspect="1"/>
          </p:cNvPicPr>
          <p:nvPr>
            <a:audioFile r:link="rId1"/>
          </p:nvPr>
        </p:nvPicPr>
        <p:blipFill>
          <a:blip r:embed="rId9" cstate="print"/>
          <a:stretch>
            <a:fillRect/>
          </a:stretch>
        </p:blipFill>
        <p:spPr>
          <a:xfrm>
            <a:off x="609600" y="3048000"/>
            <a:ext cx="244475" cy="244475"/>
          </a:xfrm>
          <a:prstGeom prst="rect">
            <a:avLst/>
          </a:prstGeom>
        </p:spPr>
      </p:pic>
      <p:pic>
        <p:nvPicPr>
          <p:cNvPr id="16" name="c_sharp3_comp_pitch_filt.wav">
            <a:hlinkClick r:id="" action="ppaction://media"/>
          </p:cNvPr>
          <p:cNvPicPr>
            <a:picLocks noRot="1" noChangeAspect="1"/>
          </p:cNvPicPr>
          <p:nvPr>
            <a:audioFile r:link="rId2"/>
          </p:nvPr>
        </p:nvPicPr>
        <p:blipFill>
          <a:blip r:embed="rId10" cstate="print"/>
          <a:stretch>
            <a:fillRect/>
          </a:stretch>
        </p:blipFill>
        <p:spPr>
          <a:xfrm>
            <a:off x="609600" y="4495800"/>
            <a:ext cx="244475" cy="244475"/>
          </a:xfrm>
          <a:prstGeom prst="rect">
            <a:avLst/>
          </a:prstGeom>
        </p:spPr>
      </p:pic>
      <p:pic>
        <p:nvPicPr>
          <p:cNvPr id="17" name="c1_c_sharp3_comp_pitch_filt_mix.wav">
            <a:hlinkClick r:id="" action="ppaction://media"/>
          </p:cNvPr>
          <p:cNvPicPr>
            <a:picLocks noRot="1" noChangeAspect="1"/>
          </p:cNvPicPr>
          <p:nvPr>
            <a:audioFile r:link="rId3"/>
          </p:nvPr>
        </p:nvPicPr>
        <p:blipFill>
          <a:blip r:embed="rId10" cstate="print"/>
          <a:stretch>
            <a:fillRect/>
          </a:stretch>
        </p:blipFill>
        <p:spPr>
          <a:xfrm>
            <a:off x="1676400" y="5410200"/>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94"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94" fill="hold"/>
                                        <p:tgtEl>
                                          <p:spTgt spid="16"/>
                                        </p:tgtEl>
                                      </p:cBhvr>
                                    </p:cmd>
                                  </p:childTnLst>
                                </p:cTn>
                              </p:par>
                            </p:childTnLst>
                          </p:cTn>
                        </p:par>
                      </p:childTnLst>
                    </p:cTn>
                  </p:par>
                </p:childTnLst>
              </p:cTn>
              <p:nextCondLst>
                <p:cond evt="onClick" delay="0">
                  <p:tgtEl>
                    <p:spTgt spid="1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094" fill="hold"/>
                                        <p:tgtEl>
                                          <p:spTgt spid="17"/>
                                        </p:tgtEl>
                                      </p:cBhvr>
                                    </p:cmd>
                                  </p:childTnLst>
                                </p:cTn>
                              </p:par>
                            </p:childTnLst>
                          </p:cTn>
                        </p:par>
                      </p:childTnLst>
                    </p:cTn>
                  </p:par>
                </p:childTnLst>
              </p:cTn>
              <p:nextCondLst>
                <p:cond evt="onClick" delay="0">
                  <p:tgtEl>
                    <p:spTgt spid="1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a room?</a:t>
            </a:r>
            <a:endParaRPr lang="en-US" dirty="0"/>
          </a:p>
        </p:txBody>
      </p:sp>
      <p:pic>
        <p:nvPicPr>
          <p:cNvPr id="4" name="Picture 3" descr="impulse_pic.bmp"/>
          <p:cNvPicPr>
            <a:picLocks noChangeAspect="1"/>
          </p:cNvPicPr>
          <p:nvPr/>
        </p:nvPicPr>
        <p:blipFill>
          <a:blip r:embed="rId3" cstate="print"/>
          <a:stretch>
            <a:fillRect/>
          </a:stretch>
        </p:blipFill>
        <p:spPr>
          <a:xfrm>
            <a:off x="1219200" y="1371600"/>
            <a:ext cx="3429000" cy="5029200"/>
          </a:xfrm>
          <a:prstGeom prst="rect">
            <a:avLst/>
          </a:prstGeom>
        </p:spPr>
      </p:pic>
      <p:sp>
        <p:nvSpPr>
          <p:cNvPr id="5" name="TextBox 4"/>
          <p:cNvSpPr txBox="1"/>
          <p:nvPr/>
        </p:nvSpPr>
        <p:spPr>
          <a:xfrm>
            <a:off x="4953000" y="1524000"/>
            <a:ext cx="3276600" cy="4247317"/>
          </a:xfrm>
          <a:prstGeom prst="rect">
            <a:avLst/>
          </a:prstGeom>
          <a:noFill/>
        </p:spPr>
        <p:txBody>
          <a:bodyPr wrap="square" rtlCol="0">
            <a:spAutoFit/>
          </a:bodyPr>
          <a:lstStyle/>
          <a:p>
            <a:r>
              <a:rPr lang="en-US" dirty="0" smtClean="0"/>
              <a:t>Measured binaural impulse response of a small concert hall, measured in row 5 with an </a:t>
            </a:r>
            <a:r>
              <a:rPr lang="en-US" dirty="0" err="1" smtClean="0"/>
              <a:t>omnidirectional</a:t>
            </a:r>
            <a:r>
              <a:rPr lang="en-US" dirty="0" smtClean="0"/>
              <a:t>  source on stage. The direct level has been boosted 6dB to emulate the directivity of a human speaker.</a:t>
            </a:r>
          </a:p>
          <a:p>
            <a:endParaRPr lang="en-US" dirty="0" smtClean="0"/>
          </a:p>
          <a:p>
            <a:r>
              <a:rPr lang="en-US" dirty="0" smtClean="0"/>
              <a:t>RT ~ 1s</a:t>
            </a:r>
          </a:p>
          <a:p>
            <a:endParaRPr lang="en-US" dirty="0" smtClean="0"/>
          </a:p>
          <a:p>
            <a:r>
              <a:rPr lang="en-US" dirty="0" smtClean="0"/>
              <a:t>Looks pretty good, doesn’t it, with plenty of direct sound. </a:t>
            </a:r>
          </a:p>
          <a:p>
            <a:endParaRPr lang="en-US" dirty="0" smtClean="0"/>
          </a:p>
          <a:p>
            <a:r>
              <a:rPr lang="en-US" dirty="0" smtClean="0"/>
              <a:t>But the value of LOC is -1dB, which foretells problems…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2057400"/>
          </a:xfrm>
        </p:spPr>
        <p:txBody>
          <a:bodyPr>
            <a:noAutofit/>
          </a:bodyPr>
          <a:lstStyle/>
          <a:p>
            <a:r>
              <a:rPr lang="en-US" sz="2800" dirty="0" smtClean="0"/>
              <a:t>Sound in the hall is difficult to understand and remember when there is just one speaker. Impossible to understand when two speakers talk at the same time.</a:t>
            </a:r>
            <a:endParaRPr lang="en-US" sz="2800" dirty="0"/>
          </a:p>
        </p:txBody>
      </p:sp>
      <p:sp>
        <p:nvSpPr>
          <p:cNvPr id="7" name="TextBox 6"/>
          <p:cNvSpPr txBox="1"/>
          <p:nvPr/>
        </p:nvSpPr>
        <p:spPr>
          <a:xfrm>
            <a:off x="2438400" y="2328208"/>
            <a:ext cx="4572000" cy="1938992"/>
          </a:xfrm>
          <a:prstGeom prst="rect">
            <a:avLst/>
          </a:prstGeom>
          <a:noFill/>
        </p:spPr>
        <p:txBody>
          <a:bodyPr wrap="square" rtlCol="0">
            <a:spAutoFit/>
          </a:bodyPr>
          <a:lstStyle/>
          <a:p>
            <a:r>
              <a:rPr lang="en-US" sz="2400" dirty="0" smtClean="0"/>
              <a:t>C  in  the room</a:t>
            </a:r>
          </a:p>
          <a:p>
            <a:endParaRPr lang="en-US" sz="2400" dirty="0" smtClean="0"/>
          </a:p>
          <a:p>
            <a:r>
              <a:rPr lang="en-US" sz="2400" dirty="0" smtClean="0"/>
              <a:t>C# in the room</a:t>
            </a:r>
          </a:p>
          <a:p>
            <a:endParaRPr lang="en-US" sz="2400" dirty="0" smtClean="0"/>
          </a:p>
          <a:p>
            <a:r>
              <a:rPr lang="en-US" sz="2400" dirty="0" smtClean="0"/>
              <a:t>C and C# in the room together</a:t>
            </a:r>
          </a:p>
        </p:txBody>
      </p:sp>
      <p:sp>
        <p:nvSpPr>
          <p:cNvPr id="8" name="Content Placeholder 7"/>
          <p:cNvSpPr>
            <a:spLocks noGrp="1"/>
          </p:cNvSpPr>
          <p:nvPr>
            <p:ph idx="1"/>
          </p:nvPr>
        </p:nvSpPr>
        <p:spPr>
          <a:xfrm>
            <a:off x="381000" y="4419600"/>
            <a:ext cx="8229600" cy="3810000"/>
          </a:xfrm>
        </p:spPr>
        <p:txBody>
          <a:bodyPr>
            <a:normAutofit fontScale="47500" lnSpcReduction="20000"/>
          </a:bodyPr>
          <a:lstStyle/>
          <a:p>
            <a:pPr lvl="0"/>
            <a:r>
              <a:rPr lang="en-US" sz="5600" kern="1200" dirty="0" smtClean="0">
                <a:solidFill>
                  <a:schemeClr val="tx1"/>
                </a:solidFill>
                <a:latin typeface="+mn-lt"/>
                <a:ea typeface="+mn-ea"/>
                <a:cs typeface="+mn-cs"/>
              </a:rPr>
              <a:t>All these effects depend on the coherence of upper harmonics. When sound is reproduced over multiple loudspeakers this quality usually suffers.</a:t>
            </a:r>
            <a:br>
              <a:rPr lang="en-US" sz="5600" kern="1200" dirty="0" smtClean="0">
                <a:solidFill>
                  <a:schemeClr val="tx1"/>
                </a:solidFill>
                <a:latin typeface="+mn-lt"/>
                <a:ea typeface="+mn-ea"/>
                <a:cs typeface="+mn-cs"/>
              </a:rPr>
            </a:br>
            <a:r>
              <a:rPr lang="en-US" sz="5600" kern="1200" dirty="0" smtClean="0">
                <a:solidFill>
                  <a:schemeClr val="tx1"/>
                </a:solidFill>
                <a:latin typeface="+mn-lt"/>
                <a:ea typeface="+mn-ea"/>
                <a:cs typeface="+mn-cs"/>
              </a:rPr>
              <a:t>This difficulty applies both to Ambisonics and WFS, especially because spatial aliasing is significant at formant frequencies</a:t>
            </a: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2800" dirty="0" smtClean="0"/>
              <a:t/>
            </a:r>
            <a:br>
              <a:rPr lang="en-US" sz="2800" dirty="0" smtClean="0"/>
            </a:br>
            <a:endParaRPr lang="en-US" dirty="0"/>
          </a:p>
        </p:txBody>
      </p:sp>
      <p:sp>
        <p:nvSpPr>
          <p:cNvPr id="9" name="TextBox 8"/>
          <p:cNvSpPr txBox="1"/>
          <p:nvPr/>
        </p:nvSpPr>
        <p:spPr>
          <a:xfrm>
            <a:off x="685800" y="2362200"/>
            <a:ext cx="1828800" cy="2831544"/>
          </a:xfrm>
          <a:prstGeom prst="rect">
            <a:avLst/>
          </a:prstGeom>
          <a:noFill/>
        </p:spPr>
        <p:txBody>
          <a:bodyPr wrap="square" rtlCol="0">
            <a:spAutoFit/>
          </a:bodyPr>
          <a:lstStyle/>
          <a:p>
            <a:r>
              <a:rPr lang="en-US" sz="2000" dirty="0" smtClean="0">
                <a:hlinkClick r:id="rId6"/>
              </a:rPr>
              <a:t>Click for sound</a:t>
            </a:r>
            <a:endParaRPr lang="en-US" sz="2000" dirty="0" smtClean="0"/>
          </a:p>
          <a:p>
            <a:endParaRPr lang="en-US" sz="2000" dirty="0" smtClean="0"/>
          </a:p>
          <a:p>
            <a:r>
              <a:rPr lang="en-US" sz="2000" dirty="0" smtClean="0">
                <a:hlinkClick r:id="rId7"/>
              </a:rPr>
              <a:t>Click for sound</a:t>
            </a:r>
            <a:endParaRPr lang="en-US" sz="2000" dirty="0" smtClean="0"/>
          </a:p>
          <a:p>
            <a:endParaRPr lang="en-US" sz="2000" dirty="0" smtClean="0"/>
          </a:p>
          <a:p>
            <a:endParaRPr lang="en-US" sz="2000" dirty="0" smtClean="0"/>
          </a:p>
          <a:p>
            <a:r>
              <a:rPr lang="en-US" sz="2000" dirty="0" smtClean="0">
                <a:hlinkClick r:id="rId8"/>
              </a:rPr>
              <a:t>Click for sound</a:t>
            </a:r>
            <a:endParaRPr lang="en-US" sz="2000" dirty="0" smtClean="0"/>
          </a:p>
          <a:p>
            <a:endParaRPr lang="en-US" sz="2000" dirty="0" smtClean="0"/>
          </a:p>
          <a:p>
            <a:endParaRPr lang="en-US" sz="2000" dirty="0" smtClean="0"/>
          </a:p>
          <a:p>
            <a:endParaRPr lang="en-US" dirty="0" smtClean="0"/>
          </a:p>
        </p:txBody>
      </p:sp>
      <p:pic>
        <p:nvPicPr>
          <p:cNvPr id="6" name="C1_filtered_compressed_room.mp3">
            <a:hlinkClick r:id="" action="ppaction://media"/>
          </p:cNvPr>
          <p:cNvPicPr>
            <a:picLocks noRot="1" noChangeAspect="1"/>
          </p:cNvPicPr>
          <p:nvPr>
            <a:audioFile r:link="rId1"/>
          </p:nvPr>
        </p:nvPicPr>
        <p:blipFill>
          <a:blip r:embed="rId9" cstate="print"/>
          <a:stretch>
            <a:fillRect/>
          </a:stretch>
        </p:blipFill>
        <p:spPr>
          <a:xfrm>
            <a:off x="4800600" y="2438400"/>
            <a:ext cx="381000" cy="381000"/>
          </a:xfrm>
          <a:prstGeom prst="rect">
            <a:avLst/>
          </a:prstGeom>
        </p:spPr>
      </p:pic>
      <p:pic>
        <p:nvPicPr>
          <p:cNvPr id="10" name="C_sharp3_filtered_compressed_room.mp3">
            <a:hlinkClick r:id="" action="ppaction://media"/>
          </p:cNvPr>
          <p:cNvPicPr>
            <a:picLocks noRot="1" noChangeAspect="1"/>
          </p:cNvPicPr>
          <p:nvPr>
            <a:audioFile r:link="rId2"/>
          </p:nvPr>
        </p:nvPicPr>
        <p:blipFill>
          <a:blip r:embed="rId10" cstate="print"/>
          <a:stretch>
            <a:fillRect/>
          </a:stretch>
        </p:blipFill>
        <p:spPr>
          <a:xfrm>
            <a:off x="4724400" y="3124200"/>
            <a:ext cx="427037" cy="427037"/>
          </a:xfrm>
          <a:prstGeom prst="rect">
            <a:avLst/>
          </a:prstGeom>
        </p:spPr>
      </p:pic>
      <p:pic>
        <p:nvPicPr>
          <p:cNvPr id="11" name="C1_C3_room_mix.mp3">
            <a:hlinkClick r:id="" action="ppaction://media"/>
          </p:cNvPr>
          <p:cNvPicPr>
            <a:picLocks noRot="1" noChangeAspect="1"/>
          </p:cNvPicPr>
          <p:nvPr>
            <a:audioFile r:link="rId3"/>
          </p:nvPr>
        </p:nvPicPr>
        <p:blipFill>
          <a:blip r:embed="rId10" cstate="print"/>
          <a:stretch>
            <a:fillRect/>
          </a:stretch>
        </p:blipFill>
        <p:spPr>
          <a:xfrm>
            <a:off x="6705600" y="3825876"/>
            <a:ext cx="381000" cy="381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9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170"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267" fill="hold"/>
                                        <p:tgtEl>
                                          <p:spTgt spid="11"/>
                                        </p:tgtEl>
                                      </p:cBhvr>
                                    </p:cmd>
                                  </p:childTnLst>
                                </p:cTn>
                              </p:par>
                            </p:childTnLst>
                          </p:cTn>
                        </p:par>
                      </p:childTnLst>
                    </p:cTn>
                  </p:par>
                </p:childTnLst>
              </p:cTn>
              <p:nextCondLst>
                <p:cond evt="onClick" delay="0">
                  <p:tgtEl>
                    <p:spTgt spid="1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Sound separation: Localizing</a:t>
            </a:r>
            <a:r>
              <a:rPr lang="en-US" sz="3200" baseline="0" dirty="0" smtClean="0"/>
              <a:t> a String Quartet</a:t>
            </a:r>
            <a:endParaRPr lang="en-US" sz="3200" dirty="0"/>
          </a:p>
        </p:txBody>
      </p:sp>
      <p:pic>
        <p:nvPicPr>
          <p:cNvPr id="4" name="Picture 4" descr="IMG_1034.jpg"/>
          <p:cNvPicPr>
            <a:picLocks noChangeAspect="1" noChangeArrowheads="1"/>
          </p:cNvPicPr>
          <p:nvPr/>
        </p:nvPicPr>
        <p:blipFill>
          <a:blip r:embed="rId4" cstate="print"/>
          <a:srcRect/>
          <a:stretch>
            <a:fillRect/>
          </a:stretch>
        </p:blipFill>
        <p:spPr bwMode="auto">
          <a:xfrm>
            <a:off x="685800" y="1371600"/>
            <a:ext cx="4978400" cy="3733800"/>
          </a:xfrm>
          <a:prstGeom prst="rect">
            <a:avLst/>
          </a:prstGeom>
          <a:noFill/>
          <a:ln w="9525">
            <a:noFill/>
            <a:miter lim="800000"/>
            <a:headEnd/>
            <a:tailEnd/>
          </a:ln>
        </p:spPr>
      </p:pic>
      <p:sp>
        <p:nvSpPr>
          <p:cNvPr id="5" name="TextBox 4"/>
          <p:cNvSpPr txBox="1"/>
          <p:nvPr/>
        </p:nvSpPr>
        <p:spPr>
          <a:xfrm>
            <a:off x="5791200" y="1143001"/>
            <a:ext cx="2743200" cy="4247317"/>
          </a:xfrm>
          <a:prstGeom prst="rect">
            <a:avLst/>
          </a:prstGeom>
          <a:noFill/>
        </p:spPr>
        <p:txBody>
          <a:bodyPr wrap="square" rtlCol="0">
            <a:spAutoFit/>
          </a:bodyPr>
          <a:lstStyle/>
          <a:p>
            <a:r>
              <a:rPr lang="en-US" dirty="0" smtClean="0"/>
              <a:t>From the author’s seat in row F behind the lady in red the string quartet was +-10 degrees in width.</a:t>
            </a:r>
          </a:p>
          <a:p>
            <a:endParaRPr lang="en-US" dirty="0"/>
          </a:p>
          <a:p>
            <a:r>
              <a:rPr lang="en-US" dirty="0" smtClean="0"/>
              <a:t>But in the presence of substantial reverberation it was possible to distinctly localize all four players with eyes closed, even when they played together.</a:t>
            </a:r>
          </a:p>
          <a:p>
            <a:endParaRPr lang="en-US" dirty="0" smtClean="0"/>
          </a:p>
          <a:p>
            <a:r>
              <a:rPr lang="en-US" dirty="0" smtClean="0"/>
              <a:t>This implies a localization acuity of better than three degrees.   </a:t>
            </a:r>
            <a:endParaRPr lang="en-US" dirty="0"/>
          </a:p>
        </p:txBody>
      </p:sp>
      <p:sp>
        <p:nvSpPr>
          <p:cNvPr id="6" name="TextBox 5"/>
          <p:cNvSpPr txBox="1"/>
          <p:nvPr/>
        </p:nvSpPr>
        <p:spPr>
          <a:xfrm>
            <a:off x="838200" y="5410200"/>
            <a:ext cx="7467600" cy="646331"/>
          </a:xfrm>
          <a:prstGeom prst="rect">
            <a:avLst/>
          </a:prstGeom>
          <a:noFill/>
        </p:spPr>
        <p:txBody>
          <a:bodyPr wrap="square" rtlCol="0">
            <a:spAutoFit/>
          </a:bodyPr>
          <a:lstStyle/>
          <a:p>
            <a:r>
              <a:rPr lang="en-US" dirty="0" smtClean="0"/>
              <a:t>With just slightly more reverberation it was not possible to localize the musicians at all.    </a:t>
            </a:r>
            <a:r>
              <a:rPr lang="en-US" dirty="0" smtClean="0">
                <a:hlinkClick r:id="rId5"/>
              </a:rPr>
              <a:t>Click for sound</a:t>
            </a:r>
            <a:endParaRPr lang="en-US" dirty="0"/>
          </a:p>
        </p:txBody>
      </p:sp>
      <p:sp>
        <p:nvSpPr>
          <p:cNvPr id="8" name="TextBox 7"/>
          <p:cNvSpPr txBox="1"/>
          <p:nvPr/>
        </p:nvSpPr>
        <p:spPr>
          <a:xfrm>
            <a:off x="6172200" y="4191000"/>
            <a:ext cx="1981200" cy="381000"/>
          </a:xfrm>
          <a:prstGeom prst="rect">
            <a:avLst/>
          </a:prstGeom>
          <a:noFill/>
        </p:spPr>
        <p:txBody>
          <a:bodyPr wrap="square" rtlCol="0">
            <a:spAutoFit/>
          </a:bodyPr>
          <a:lstStyle/>
          <a:p>
            <a:r>
              <a:rPr lang="en-US" dirty="0" smtClean="0">
                <a:hlinkClick r:id="rId6"/>
              </a:rPr>
              <a:t>Click for sound</a:t>
            </a:r>
            <a:endParaRPr lang="en-US" dirty="0"/>
          </a:p>
        </p:txBody>
      </p:sp>
      <p:pic>
        <p:nvPicPr>
          <p:cNvPr id="7" name="row_f_excerpt.mp3">
            <a:hlinkClick r:id="" action="ppaction://media"/>
          </p:cNvPr>
          <p:cNvPicPr>
            <a:picLocks noRot="1" noChangeAspect="1"/>
          </p:cNvPicPr>
          <p:nvPr>
            <a:audioFile r:link="rId1"/>
          </p:nvPr>
        </p:nvPicPr>
        <p:blipFill>
          <a:blip r:embed="rId7" cstate="print"/>
          <a:stretch>
            <a:fillRect/>
          </a:stretch>
        </p:blipFill>
        <p:spPr>
          <a:xfrm>
            <a:off x="8077200" y="4191000"/>
            <a:ext cx="244475" cy="244475"/>
          </a:xfrm>
          <a:prstGeom prst="rect">
            <a:avLst/>
          </a:prstGeom>
        </p:spPr>
      </p:pic>
      <p:pic>
        <p:nvPicPr>
          <p:cNvPr id="9" name="row_k_excerpt.mp3">
            <a:hlinkClick r:id="" action="ppaction://media"/>
          </p:cNvPr>
          <p:cNvPicPr>
            <a:picLocks noRot="1" noChangeAspect="1"/>
          </p:cNvPicPr>
          <p:nvPr>
            <a:audioFile r:link="rId2"/>
          </p:nvPr>
        </p:nvPicPr>
        <p:blipFill>
          <a:blip r:embed="rId8" cstate="print"/>
          <a:stretch>
            <a:fillRect/>
          </a:stretch>
        </p:blipFill>
        <p:spPr>
          <a:xfrm>
            <a:off x="5334000" y="5791200"/>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7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0858"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Conclusions for</a:t>
            </a:r>
            <a:r>
              <a:rPr lang="en-US" baseline="0" dirty="0" smtClean="0"/>
              <a:t> source separation</a:t>
            </a:r>
            <a:endParaRPr lang="en-US" dirty="0"/>
          </a:p>
        </p:txBody>
      </p:sp>
      <p:sp>
        <p:nvSpPr>
          <p:cNvPr id="3" name="Content Placeholder 2"/>
          <p:cNvSpPr>
            <a:spLocks noGrp="1"/>
          </p:cNvSpPr>
          <p:nvPr>
            <p:ph idx="1"/>
          </p:nvPr>
        </p:nvSpPr>
        <p:spPr>
          <a:xfrm>
            <a:off x="457200" y="1219200"/>
            <a:ext cx="8229600" cy="4953000"/>
          </a:xfrm>
        </p:spPr>
        <p:txBody>
          <a:bodyPr>
            <a:normAutofit fontScale="70000" lnSpcReduction="20000"/>
          </a:bodyPr>
          <a:lstStyle/>
          <a:p>
            <a:r>
              <a:rPr lang="en-US" dirty="0" smtClean="0"/>
              <a:t>Separating sources by pitch into independent neural streams is a fundamental process of human hearing, and takes place </a:t>
            </a:r>
            <a:r>
              <a:rPr lang="en-US" i="1" dirty="0" smtClean="0"/>
              <a:t>before</a:t>
            </a:r>
            <a:r>
              <a:rPr lang="en-US" dirty="0" smtClean="0"/>
              <a:t> timbre and azimuth are decoded in the brain-stem.</a:t>
            </a:r>
          </a:p>
          <a:p>
            <a:r>
              <a:rPr lang="en-US" dirty="0" smtClean="0"/>
              <a:t>Separation requires acute sensitivity to pitch, which explains our ability to hear music.</a:t>
            </a:r>
          </a:p>
          <a:p>
            <a:r>
              <a:rPr lang="en-US" dirty="0" smtClean="0"/>
              <a:t>Separation and clarity are maximized when phases of upper harmonics are un-modified by reflections and noise.</a:t>
            </a:r>
          </a:p>
          <a:p>
            <a:r>
              <a:rPr lang="en-US" dirty="0" smtClean="0">
                <a:solidFill>
                  <a:srgbClr val="FF0000"/>
                </a:solidFill>
              </a:rPr>
              <a:t>Our ability to precisely localize multiple sources, to detect the timbre, and to detect the meaning of each source depends on the same physical process, which relies on the phase coherence of multiple harmonics.</a:t>
            </a:r>
          </a:p>
          <a:p>
            <a:r>
              <a:rPr lang="en-US" dirty="0" smtClean="0"/>
              <a:t>Once the physics of the separation process is known, it is possible to construct measures that predict when the ability to separate sounds is lost, and clarity, localization, and timbre of multiple sources suffers.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Localizing separated sounds in natural hearing</a:t>
            </a: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It is well known that we localize sounds through: </a:t>
            </a:r>
          </a:p>
          <a:p>
            <a:pPr lvl="1"/>
            <a:r>
              <a:rPr lang="en-US" dirty="0" smtClean="0"/>
              <a:t>the Interaural Level Difference (ILD) </a:t>
            </a:r>
          </a:p>
          <a:p>
            <a:pPr lvl="1"/>
            <a:r>
              <a:rPr lang="en-US" dirty="0" smtClean="0"/>
              <a:t>and the Interaural Time Difference (ITD)</a:t>
            </a:r>
          </a:p>
          <a:p>
            <a:pPr lvl="1"/>
            <a:r>
              <a:rPr lang="en-US" dirty="0" smtClean="0"/>
              <a:t>Experiments with sine tones show that ITD is not useful above 2kHz due to frequency limits on nerve firings.</a:t>
            </a:r>
          </a:p>
          <a:p>
            <a:pPr lvl="1"/>
            <a:r>
              <a:rPr lang="en-US" dirty="0" smtClean="0"/>
              <a:t>And that ILD loses accuracy below 1kHz as head shadowing decreases.</a:t>
            </a:r>
          </a:p>
          <a:p>
            <a:r>
              <a:rPr lang="en-US" dirty="0" smtClean="0">
                <a:solidFill>
                  <a:srgbClr val="FF0000"/>
                </a:solidFill>
              </a:rPr>
              <a:t>But high harmonics in the 1kHz to 4kHz range of low frequency fundamentals contain nearly all the information of speech</a:t>
            </a:r>
          </a:p>
          <a:p>
            <a:pPr lvl="1"/>
            <a:r>
              <a:rPr lang="en-US" dirty="0" smtClean="0"/>
              <a:t>And also provide timbre cues that identify musical instruments.</a:t>
            </a:r>
          </a:p>
          <a:p>
            <a:pPr lvl="1"/>
            <a:r>
              <a:rPr lang="en-US" dirty="0" smtClean="0">
                <a:solidFill>
                  <a:srgbClr val="FF0000"/>
                </a:solidFill>
              </a:rPr>
              <a:t>When these harmonics are present we find that we can localize tones accurately with ILD</a:t>
            </a:r>
          </a:p>
          <a:p>
            <a:pPr lvl="1"/>
            <a:endParaRPr lang="en-US" dirty="0"/>
          </a:p>
          <a:p>
            <a:r>
              <a:rPr lang="en-US" dirty="0" smtClean="0"/>
              <a:t>To understand our ability to localize speech and music we need to use signals that include harmonics</a:t>
            </a:r>
          </a:p>
          <a:p>
            <a:pPr lvl="1"/>
            <a:r>
              <a:rPr lang="en-US" dirty="0" smtClean="0">
                <a:solidFill>
                  <a:srgbClr val="FF0000"/>
                </a:solidFill>
              </a:rPr>
              <a:t>When harmonics are present our ability to localize can  be extremely acute,   +-2 degrees or better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dirty="0" smtClean="0"/>
              <a:t>Basilar motion at 1600 and 2000Hz</a:t>
            </a:r>
          </a:p>
        </p:txBody>
      </p:sp>
      <p:sp>
        <p:nvSpPr>
          <p:cNvPr id="8195" name="TextBox 4"/>
          <p:cNvSpPr txBox="1">
            <a:spLocks noChangeArrowheads="1"/>
          </p:cNvSpPr>
          <p:nvPr/>
        </p:nvSpPr>
        <p:spPr bwMode="auto">
          <a:xfrm>
            <a:off x="5410200" y="1612900"/>
            <a:ext cx="3352800" cy="3447098"/>
          </a:xfrm>
          <a:prstGeom prst="rect">
            <a:avLst/>
          </a:prstGeom>
          <a:noFill/>
          <a:ln w="9525">
            <a:noFill/>
            <a:miter lim="800000"/>
            <a:headEnd/>
            <a:tailEnd/>
          </a:ln>
        </p:spPr>
        <p:txBody>
          <a:bodyPr>
            <a:spAutoFit/>
          </a:bodyPr>
          <a:lstStyle/>
          <a:p>
            <a:r>
              <a:rPr lang="en-US" sz="2000" dirty="0"/>
              <a:t>Top trace:  </a:t>
            </a:r>
            <a:r>
              <a:rPr lang="en-US" sz="2000" dirty="0" smtClean="0"/>
              <a:t>The </a:t>
            </a:r>
            <a:r>
              <a:rPr lang="en-US" sz="2000" dirty="0"/>
              <a:t>motion of the basilar membrane at 1600Hz </a:t>
            </a:r>
            <a:r>
              <a:rPr lang="en-US" sz="2000" dirty="0" smtClean="0"/>
              <a:t>from the </a:t>
            </a:r>
            <a:r>
              <a:rPr lang="en-US" sz="2000" dirty="0"/>
              <a:t>word “two”</a:t>
            </a:r>
          </a:p>
          <a:p>
            <a:endParaRPr lang="en-US" sz="2000" dirty="0"/>
          </a:p>
          <a:p>
            <a:r>
              <a:rPr lang="en-US" sz="2000" dirty="0"/>
              <a:t>Bottom trace:  The motion </a:t>
            </a:r>
            <a:r>
              <a:rPr lang="en-US" sz="2000" dirty="0" smtClean="0"/>
              <a:t>at 2000Hz. </a:t>
            </a:r>
          </a:p>
          <a:p>
            <a:endParaRPr lang="en-US" sz="2000" dirty="0" smtClean="0"/>
          </a:p>
          <a:p>
            <a:r>
              <a:rPr lang="en-US" sz="2000" dirty="0" smtClean="0"/>
              <a:t>The </a:t>
            </a:r>
            <a:r>
              <a:rPr lang="en-US" sz="2000" dirty="0"/>
              <a:t>modulation is different because  there are more harmonics in this band.</a:t>
            </a:r>
          </a:p>
          <a:p>
            <a:endParaRPr lang="en-US" dirty="0"/>
          </a:p>
        </p:txBody>
      </p:sp>
      <p:sp>
        <p:nvSpPr>
          <p:cNvPr id="8196" name="TextBox 4"/>
          <p:cNvSpPr txBox="1">
            <a:spLocks noChangeArrowheads="1"/>
          </p:cNvSpPr>
          <p:nvPr/>
        </p:nvSpPr>
        <p:spPr bwMode="auto">
          <a:xfrm>
            <a:off x="3810000" y="5791200"/>
            <a:ext cx="3657600" cy="646113"/>
          </a:xfrm>
          <a:prstGeom prst="rect">
            <a:avLst/>
          </a:prstGeom>
          <a:noFill/>
          <a:ln w="9525">
            <a:noFill/>
            <a:miter lim="800000"/>
            <a:headEnd/>
            <a:tailEnd/>
          </a:ln>
        </p:spPr>
        <p:txBody>
          <a:bodyPr>
            <a:spAutoFit/>
          </a:bodyPr>
          <a:lstStyle/>
          <a:p>
            <a:r>
              <a:rPr lang="en-US" dirty="0"/>
              <a:t>When we listen to these signals the fundamental is easily heard</a:t>
            </a:r>
          </a:p>
        </p:txBody>
      </p:sp>
      <p:pic>
        <p:nvPicPr>
          <p:cNvPr id="8197" name="Picture 9"/>
          <p:cNvPicPr>
            <a:picLocks noChangeAspect="1" noChangeArrowheads="1"/>
          </p:cNvPicPr>
          <p:nvPr/>
        </p:nvPicPr>
        <p:blipFill>
          <a:blip r:embed="rId4" cstate="print"/>
          <a:srcRect r="16924"/>
          <a:stretch>
            <a:fillRect/>
          </a:stretch>
        </p:blipFill>
        <p:spPr bwMode="auto">
          <a:xfrm>
            <a:off x="304800" y="1447800"/>
            <a:ext cx="4724400" cy="4078288"/>
          </a:xfrm>
          <a:prstGeom prst="rect">
            <a:avLst/>
          </a:prstGeom>
          <a:noFill/>
          <a:ln w="9525">
            <a:noFill/>
            <a:miter lim="800000"/>
            <a:headEnd/>
            <a:tailEnd/>
          </a:ln>
        </p:spPr>
      </p:pic>
      <p:pic>
        <p:nvPicPr>
          <p:cNvPr id="10" name="ten_1600_2000_Q7_HP.wav">
            <a:hlinkClick r:id="" action="ppaction://media"/>
          </p:cNvPr>
          <p:cNvPicPr>
            <a:picLocks noRot="1" noChangeAspect="1"/>
          </p:cNvPicPr>
          <p:nvPr>
            <a:audioFile r:link="rId1"/>
          </p:nvPr>
        </p:nvPicPr>
        <p:blipFill>
          <a:blip r:embed="rId5" cstate="print"/>
          <a:srcRect/>
          <a:stretch>
            <a:fillRect/>
          </a:stretch>
        </p:blipFill>
        <p:spPr bwMode="auto">
          <a:xfrm>
            <a:off x="7696200" y="5943600"/>
            <a:ext cx="244475" cy="244475"/>
          </a:xfrm>
          <a:prstGeom prst="rect">
            <a:avLst/>
          </a:prstGeom>
          <a:noFill/>
          <a:ln w="9525">
            <a:noFill/>
            <a:miter lim="800000"/>
            <a:headEnd/>
            <a:tailEnd/>
          </a:ln>
        </p:spPr>
      </p:pic>
      <p:sp>
        <p:nvSpPr>
          <p:cNvPr id="7" name="TextBox 6"/>
          <p:cNvSpPr txBox="1"/>
          <p:nvPr/>
        </p:nvSpPr>
        <p:spPr>
          <a:xfrm>
            <a:off x="5562600" y="5105400"/>
            <a:ext cx="2362200" cy="369332"/>
          </a:xfrm>
          <a:prstGeom prst="rect">
            <a:avLst/>
          </a:prstGeom>
          <a:noFill/>
        </p:spPr>
        <p:txBody>
          <a:bodyPr wrap="square" rtlCol="0">
            <a:spAutoFit/>
          </a:bodyPr>
          <a:lstStyle/>
          <a:p>
            <a:r>
              <a:rPr lang="en-US" dirty="0" smtClean="0">
                <a:hlinkClick r:id="rId6"/>
              </a:rPr>
              <a:t>Click for </a:t>
            </a:r>
            <a:r>
              <a:rPr lang="en-US" dirty="0" smtClean="0">
                <a:hlinkClick r:id="rId6"/>
              </a:rPr>
              <a:t>sound</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1"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dirty="0" smtClean="0"/>
              <a:t>Threshold for azimuth detection as a function of frequency and initial delay</a:t>
            </a:r>
          </a:p>
        </p:txBody>
      </p:sp>
      <p:pic>
        <p:nvPicPr>
          <p:cNvPr id="17411" name="Picture 4" descr="cello-tone_az_threshold_bband_100_200"/>
          <p:cNvPicPr>
            <a:picLocks noChangeAspect="1" noChangeArrowheads="1"/>
          </p:cNvPicPr>
          <p:nvPr/>
        </p:nvPicPr>
        <p:blipFill>
          <a:blip r:embed="rId2" cstate="print"/>
          <a:srcRect l="3510" r="3510"/>
          <a:stretch>
            <a:fillRect/>
          </a:stretch>
        </p:blipFill>
        <p:spPr bwMode="auto">
          <a:xfrm>
            <a:off x="4648200" y="1600200"/>
            <a:ext cx="4038600" cy="3278188"/>
          </a:xfrm>
          <a:prstGeom prst="rect">
            <a:avLst/>
          </a:prstGeom>
          <a:noFill/>
          <a:ln w="9525">
            <a:noFill/>
            <a:miter lim="800000"/>
            <a:headEnd/>
            <a:tailEnd/>
          </a:ln>
        </p:spPr>
      </p:pic>
      <p:sp>
        <p:nvSpPr>
          <p:cNvPr id="17412" name="Text Box 5"/>
          <p:cNvSpPr txBox="1">
            <a:spLocks noChangeArrowheads="1"/>
          </p:cNvSpPr>
          <p:nvPr/>
        </p:nvSpPr>
        <p:spPr bwMode="auto">
          <a:xfrm>
            <a:off x="381000" y="5105400"/>
            <a:ext cx="3962400" cy="1465263"/>
          </a:xfrm>
          <a:prstGeom prst="rect">
            <a:avLst/>
          </a:prstGeom>
          <a:noFill/>
          <a:ln w="9525">
            <a:noFill/>
            <a:miter lim="800000"/>
            <a:headEnd/>
            <a:tailEnd/>
          </a:ln>
        </p:spPr>
        <p:txBody>
          <a:bodyPr>
            <a:spAutoFit/>
          </a:bodyPr>
          <a:lstStyle/>
          <a:p>
            <a:pPr>
              <a:spcBef>
                <a:spcPct val="50000"/>
              </a:spcBef>
            </a:pPr>
            <a:r>
              <a:rPr lang="en-US"/>
              <a:t>As the time gap between the direct sound and the reverberation increases, the threshold for azimuth detection goes down. (the d/r scale on this old slide is arbitrary)</a:t>
            </a:r>
          </a:p>
        </p:txBody>
      </p:sp>
      <p:sp>
        <p:nvSpPr>
          <p:cNvPr id="17413" name="Text Box 6"/>
          <p:cNvSpPr txBox="1">
            <a:spLocks noChangeArrowheads="1"/>
          </p:cNvSpPr>
          <p:nvPr/>
        </p:nvSpPr>
        <p:spPr bwMode="auto">
          <a:xfrm>
            <a:off x="4343400" y="5102225"/>
            <a:ext cx="4724400" cy="1603375"/>
          </a:xfrm>
          <a:prstGeom prst="rect">
            <a:avLst/>
          </a:prstGeom>
          <a:noFill/>
          <a:ln w="9525">
            <a:noFill/>
            <a:miter lim="800000"/>
            <a:headEnd/>
            <a:tailEnd/>
          </a:ln>
        </p:spPr>
        <p:txBody>
          <a:bodyPr>
            <a:spAutoFit/>
          </a:bodyPr>
          <a:lstStyle/>
          <a:p>
            <a:pPr>
              <a:spcBef>
                <a:spcPct val="50000"/>
              </a:spcBef>
            </a:pPr>
            <a:r>
              <a:rPr lang="en-US"/>
              <a:t>As the time gap between notes increases (allowing reverberation to decay) the threshold goes down. </a:t>
            </a:r>
          </a:p>
          <a:p>
            <a:pPr>
              <a:spcBef>
                <a:spcPct val="50000"/>
              </a:spcBef>
            </a:pPr>
            <a:r>
              <a:rPr lang="en-US"/>
              <a:t>To duplicate the actual perception in small halls I need a 50ms gap between notes. </a:t>
            </a:r>
          </a:p>
        </p:txBody>
      </p:sp>
      <p:pic>
        <p:nvPicPr>
          <p:cNvPr id="17414" name="Picture 2"/>
          <p:cNvPicPr>
            <a:picLocks noChangeAspect="1" noChangeArrowheads="1"/>
          </p:cNvPicPr>
          <p:nvPr/>
        </p:nvPicPr>
        <p:blipFill>
          <a:blip r:embed="rId3" cstate="print"/>
          <a:srcRect l="3563" r="5568"/>
          <a:stretch>
            <a:fillRect/>
          </a:stretch>
        </p:blipFill>
        <p:spPr bwMode="auto">
          <a:xfrm>
            <a:off x="533400" y="1600200"/>
            <a:ext cx="3886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2400" dirty="0" smtClean="0"/>
              <a:t>A localization measure was developed to fit experimental threshold data for the localization of broadband speech at low values of D/R </a:t>
            </a:r>
          </a:p>
        </p:txBody>
      </p:sp>
      <p:sp>
        <p:nvSpPr>
          <p:cNvPr id="18435" name="Text Box 5"/>
          <p:cNvSpPr txBox="1">
            <a:spLocks noChangeArrowheads="1"/>
          </p:cNvSpPr>
          <p:nvPr/>
        </p:nvSpPr>
        <p:spPr bwMode="auto">
          <a:xfrm>
            <a:off x="381000" y="5438775"/>
            <a:ext cx="8534400" cy="1190625"/>
          </a:xfrm>
          <a:prstGeom prst="rect">
            <a:avLst/>
          </a:prstGeom>
          <a:noFill/>
          <a:ln w="9525">
            <a:noFill/>
            <a:miter lim="800000"/>
            <a:headEnd/>
            <a:tailEnd/>
          </a:ln>
        </p:spPr>
        <p:txBody>
          <a:bodyPr>
            <a:spAutoFit/>
          </a:bodyPr>
          <a:lstStyle/>
          <a:p>
            <a:pPr>
              <a:spcBef>
                <a:spcPct val="50000"/>
              </a:spcBef>
            </a:pPr>
            <a:r>
              <a:rPr lang="en-US"/>
              <a:t>Blue – experimental thresholds for alternating speech with a 1 second reverb time.  Red – the threshold predicted by the localization equation.  Black – experimental thresholds for RT = 2seconds.  Cyan – thresholds predicted by the localization equation.</a:t>
            </a:r>
          </a:p>
        </p:txBody>
      </p:sp>
      <p:pic>
        <p:nvPicPr>
          <p:cNvPr id="18436" name="Picture 7"/>
          <p:cNvPicPr>
            <a:picLocks noChangeAspect="1" noChangeArrowheads="1"/>
          </p:cNvPicPr>
          <p:nvPr/>
        </p:nvPicPr>
        <p:blipFill>
          <a:blip r:embed="rId2" cstate="print"/>
          <a:srcRect/>
          <a:stretch>
            <a:fillRect/>
          </a:stretch>
        </p:blipFill>
        <p:spPr bwMode="auto">
          <a:xfrm>
            <a:off x="1905000" y="1504950"/>
            <a:ext cx="5105400" cy="3829050"/>
          </a:xfrm>
          <a:prstGeom prst="rect">
            <a:avLst/>
          </a:prstGeom>
          <a:noFill/>
          <a:ln w="9525">
            <a:noFill/>
            <a:miter lim="800000"/>
            <a:headEnd/>
            <a:tailEnd/>
          </a:ln>
        </p:spPr>
      </p:pic>
      <p:sp>
        <p:nvSpPr>
          <p:cNvPr id="18437" name="TextBox 4"/>
          <p:cNvSpPr txBox="1">
            <a:spLocks noChangeArrowheads="1"/>
          </p:cNvSpPr>
          <p:nvPr/>
        </p:nvSpPr>
        <p:spPr bwMode="auto">
          <a:xfrm>
            <a:off x="4800600" y="2057400"/>
            <a:ext cx="1219200" cy="369888"/>
          </a:xfrm>
          <a:prstGeom prst="rect">
            <a:avLst/>
          </a:prstGeom>
          <a:noFill/>
          <a:ln w="9525">
            <a:noFill/>
            <a:miter lim="800000"/>
            <a:headEnd/>
            <a:tailEnd/>
          </a:ln>
        </p:spPr>
        <p:txBody>
          <a:bodyPr>
            <a:spAutoFit/>
          </a:bodyPr>
          <a:lstStyle/>
          <a:p>
            <a:r>
              <a:rPr lang="en-US"/>
              <a:t>RT = 1s </a:t>
            </a:r>
          </a:p>
        </p:txBody>
      </p:sp>
      <p:sp>
        <p:nvSpPr>
          <p:cNvPr id="18438" name="TextBox 5"/>
          <p:cNvSpPr txBox="1">
            <a:spLocks noChangeArrowheads="1"/>
          </p:cNvSpPr>
          <p:nvPr/>
        </p:nvSpPr>
        <p:spPr bwMode="auto">
          <a:xfrm>
            <a:off x="4876800" y="3429000"/>
            <a:ext cx="1143000" cy="369888"/>
          </a:xfrm>
          <a:prstGeom prst="rect">
            <a:avLst/>
          </a:prstGeom>
          <a:noFill/>
          <a:ln w="9525">
            <a:noFill/>
            <a:miter lim="800000"/>
            <a:headEnd/>
            <a:tailEnd/>
          </a:ln>
        </p:spPr>
        <p:txBody>
          <a:bodyPr>
            <a:spAutoFit/>
          </a:bodyPr>
          <a:lstStyle/>
          <a:p>
            <a:r>
              <a:rPr lang="en-US"/>
              <a:t>RT = 2s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r>
              <a:rPr lang="en-US" sz="3200" dirty="0" smtClean="0"/>
              <a:t>A measured impulse response</a:t>
            </a:r>
          </a:p>
        </p:txBody>
      </p:sp>
      <p:pic>
        <p:nvPicPr>
          <p:cNvPr id="19459" name="Picture 4"/>
          <p:cNvPicPr>
            <a:picLocks noChangeAspect="1" noChangeArrowheads="1"/>
          </p:cNvPicPr>
          <p:nvPr/>
        </p:nvPicPr>
        <p:blipFill>
          <a:blip r:embed="rId3" cstate="print"/>
          <a:srcRect/>
          <a:stretch>
            <a:fillRect/>
          </a:stretch>
        </p:blipFill>
        <p:spPr bwMode="auto">
          <a:xfrm>
            <a:off x="609600" y="3733800"/>
            <a:ext cx="6850063" cy="2371725"/>
          </a:xfrm>
          <a:prstGeom prst="rect">
            <a:avLst/>
          </a:prstGeom>
          <a:noFill/>
          <a:ln w="9525">
            <a:noFill/>
            <a:miter lim="800000"/>
            <a:headEnd/>
            <a:tailEnd/>
          </a:ln>
        </p:spPr>
      </p:pic>
      <p:pic>
        <p:nvPicPr>
          <p:cNvPr id="19460" name="Content Placeholder 6" descr="Longy_balc_IR.bmp"/>
          <p:cNvPicPr>
            <a:picLocks noGrp="1" noChangeAspect="1"/>
          </p:cNvPicPr>
          <p:nvPr>
            <p:ph idx="1"/>
          </p:nvPr>
        </p:nvPicPr>
        <p:blipFill>
          <a:blip r:embed="rId4" cstate="print"/>
          <a:srcRect/>
          <a:stretch>
            <a:fillRect/>
          </a:stretch>
        </p:blipFill>
        <p:spPr>
          <a:xfrm>
            <a:off x="685800" y="1219200"/>
            <a:ext cx="6858000" cy="2387600"/>
          </a:xfrm>
        </p:spPr>
      </p:pic>
      <p:sp>
        <p:nvSpPr>
          <p:cNvPr id="19461" name="TextBox 4"/>
          <p:cNvSpPr txBox="1">
            <a:spLocks noChangeArrowheads="1"/>
          </p:cNvSpPr>
          <p:nvPr/>
        </p:nvSpPr>
        <p:spPr bwMode="auto">
          <a:xfrm>
            <a:off x="7620000" y="1897063"/>
            <a:ext cx="1371600" cy="3970337"/>
          </a:xfrm>
          <a:prstGeom prst="rect">
            <a:avLst/>
          </a:prstGeom>
          <a:noFill/>
          <a:ln w="9525">
            <a:noFill/>
            <a:miter lim="800000"/>
            <a:headEnd/>
            <a:tailEnd/>
          </a:ln>
        </p:spPr>
        <p:txBody>
          <a:bodyPr>
            <a:spAutoFit/>
          </a:bodyPr>
          <a:lstStyle/>
          <a:p>
            <a:r>
              <a:rPr lang="en-US"/>
              <a:t>A measured  IR with RT = 1s</a:t>
            </a:r>
          </a:p>
          <a:p>
            <a:endParaRPr lang="en-US"/>
          </a:p>
          <a:p>
            <a:endParaRPr lang="en-US"/>
          </a:p>
          <a:p>
            <a:endParaRPr lang="en-US"/>
          </a:p>
          <a:p>
            <a:r>
              <a:rPr lang="en-US"/>
              <a:t>An equivalent IR formed  from decaying binaural noise.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sz="3200" dirty="0" smtClean="0"/>
              <a:t>The ear perceives notes – not the impulse response itself.</a:t>
            </a:r>
          </a:p>
        </p:txBody>
      </p:sp>
      <p:sp>
        <p:nvSpPr>
          <p:cNvPr id="20483" name="Rectangle 3"/>
          <p:cNvSpPr>
            <a:spLocks noGrp="1" noChangeArrowheads="1"/>
          </p:cNvSpPr>
          <p:nvPr>
            <p:ph type="body" idx="1"/>
          </p:nvPr>
        </p:nvSpPr>
        <p:spPr>
          <a:xfrm>
            <a:off x="533400" y="1143000"/>
            <a:ext cx="8458200" cy="5181600"/>
          </a:xfrm>
        </p:spPr>
        <p:txBody>
          <a:bodyPr/>
          <a:lstStyle/>
          <a:p>
            <a:pPr eaLnBrk="1" hangingPunct="1">
              <a:lnSpc>
                <a:spcPct val="80000"/>
              </a:lnSpc>
            </a:pPr>
            <a:r>
              <a:rPr lang="en-US" sz="1600" dirty="0" smtClean="0"/>
              <a:t>Here is a graph of the </a:t>
            </a:r>
            <a:r>
              <a:rPr lang="en-US" sz="1600" dirty="0" err="1" smtClean="0"/>
              <a:t>ipselateral</a:t>
            </a:r>
            <a:r>
              <a:rPr lang="en-US" sz="1600" dirty="0" smtClean="0"/>
              <a:t> binaural impulse response from spatially diffuse exponentially decaying white noise with an onset time of 5ms and an RT of 1 second.   This is NOT a note, and NOT what the ear hears!</a:t>
            </a:r>
          </a:p>
          <a:p>
            <a:pPr eaLnBrk="1" hangingPunct="1">
              <a:lnSpc>
                <a:spcPct val="80000"/>
              </a:lnSpc>
            </a:pPr>
            <a:endParaRPr lang="en-US" sz="1600" dirty="0" smtClean="0"/>
          </a:p>
          <a:p>
            <a:pPr eaLnBrk="1" hangingPunct="1">
              <a:lnSpc>
                <a:spcPct val="80000"/>
              </a:lnSpc>
            </a:pPr>
            <a:endParaRPr lang="en-US" sz="16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endParaRPr lang="en-US" sz="1600" dirty="0" smtClean="0"/>
          </a:p>
          <a:p>
            <a:pPr eaLnBrk="1" hangingPunct="1">
              <a:lnSpc>
                <a:spcPct val="80000"/>
              </a:lnSpc>
            </a:pPr>
            <a:r>
              <a:rPr lang="en-US" sz="1600" dirty="0" smtClean="0"/>
              <a:t>To visualize what the ear hears, we must convolve this with a sound.</a:t>
            </a:r>
          </a:p>
          <a:p>
            <a:pPr lvl="1" eaLnBrk="1" hangingPunct="1">
              <a:lnSpc>
                <a:spcPct val="80000"/>
              </a:lnSpc>
            </a:pPr>
            <a:r>
              <a:rPr lang="en-US" sz="1400" dirty="0" smtClean="0"/>
              <a:t>Let’s use a 200ms constant level as an example.</a:t>
            </a:r>
          </a:p>
          <a:p>
            <a:pPr lvl="1" eaLnBrk="1" hangingPunct="1">
              <a:lnSpc>
                <a:spcPct val="80000"/>
              </a:lnSpc>
              <a:buFontTx/>
              <a:buNone/>
            </a:pPr>
            <a:endParaRPr lang="en-US" sz="1400" dirty="0" smtClean="0"/>
          </a:p>
          <a:p>
            <a:pPr eaLnBrk="1" hangingPunct="1">
              <a:lnSpc>
                <a:spcPct val="80000"/>
              </a:lnSpc>
            </a:pPr>
            <a:r>
              <a:rPr lang="en-US" sz="1600" dirty="0" smtClean="0"/>
              <a:t>The nerve firings from the direct component of this note have a constant rate for the duration of the sound.</a:t>
            </a:r>
          </a:p>
          <a:p>
            <a:pPr eaLnBrk="1" hangingPunct="1">
              <a:lnSpc>
                <a:spcPct val="80000"/>
              </a:lnSpc>
            </a:pPr>
            <a:endParaRPr lang="en-US" sz="1600" dirty="0" smtClean="0"/>
          </a:p>
          <a:p>
            <a:pPr eaLnBrk="1" hangingPunct="1">
              <a:lnSpc>
                <a:spcPct val="80000"/>
              </a:lnSpc>
            </a:pPr>
            <a:r>
              <a:rPr lang="en-US" sz="1600" dirty="0" smtClean="0"/>
              <a:t>The nerve firings from the reverberant component steadily build up until the note ceases and then slowly stop as the sound decays.</a:t>
            </a:r>
          </a:p>
        </p:txBody>
      </p:sp>
      <p:pic>
        <p:nvPicPr>
          <p:cNvPr id="20484" name="Picture 4"/>
          <p:cNvPicPr>
            <a:picLocks noChangeAspect="1" noChangeArrowheads="1"/>
          </p:cNvPicPr>
          <p:nvPr/>
        </p:nvPicPr>
        <p:blipFill>
          <a:blip r:embed="rId2" cstate="print"/>
          <a:srcRect/>
          <a:stretch>
            <a:fillRect/>
          </a:stretch>
        </p:blipFill>
        <p:spPr bwMode="auto">
          <a:xfrm>
            <a:off x="617538" y="1895475"/>
            <a:ext cx="6850062" cy="2371725"/>
          </a:xfrm>
          <a:prstGeom prst="rect">
            <a:avLst/>
          </a:prstGeom>
          <a:noFill/>
          <a:ln w="9525">
            <a:noFill/>
            <a:miter lim="800000"/>
            <a:headEnd/>
            <a:tailEnd/>
          </a:ln>
        </p:spPr>
      </p:pic>
      <p:sp>
        <p:nvSpPr>
          <p:cNvPr id="20485" name="Text Box 5"/>
          <p:cNvSpPr txBox="1">
            <a:spLocks noChangeArrowheads="1"/>
          </p:cNvSpPr>
          <p:nvPr/>
        </p:nvSpPr>
        <p:spPr bwMode="auto">
          <a:xfrm>
            <a:off x="7620000" y="1905000"/>
            <a:ext cx="1371600" cy="2432050"/>
          </a:xfrm>
          <a:prstGeom prst="rect">
            <a:avLst/>
          </a:prstGeom>
          <a:noFill/>
          <a:ln w="9525">
            <a:noFill/>
            <a:miter lim="800000"/>
            <a:headEnd/>
            <a:tailEnd/>
          </a:ln>
        </p:spPr>
        <p:txBody>
          <a:bodyPr>
            <a:spAutoFit/>
          </a:bodyPr>
          <a:lstStyle/>
          <a:p>
            <a:pPr>
              <a:spcBef>
                <a:spcPct val="50000"/>
              </a:spcBef>
            </a:pPr>
            <a:r>
              <a:rPr lang="en-US" sz="1400"/>
              <a:t>D/R = -10dB</a:t>
            </a:r>
          </a:p>
          <a:p>
            <a:pPr>
              <a:spcBef>
                <a:spcPct val="50000"/>
              </a:spcBef>
            </a:pPr>
            <a:r>
              <a:rPr lang="en-US" sz="1400"/>
              <a:t>RT = 2s:</a:t>
            </a:r>
          </a:p>
          <a:p>
            <a:pPr>
              <a:spcBef>
                <a:spcPct val="50000"/>
              </a:spcBef>
            </a:pPr>
            <a:r>
              <a:rPr lang="en-US" sz="1400"/>
              <a:t>C80 = 3.5dB C50 = 2.2dB IACC80 = .24 </a:t>
            </a:r>
          </a:p>
          <a:p>
            <a:pPr>
              <a:spcBef>
                <a:spcPct val="50000"/>
              </a:spcBef>
            </a:pPr>
            <a:r>
              <a:rPr lang="en-US" sz="1400"/>
              <a:t>RT = 1s:</a:t>
            </a:r>
          </a:p>
          <a:p>
            <a:pPr>
              <a:spcBef>
                <a:spcPct val="50000"/>
              </a:spcBef>
            </a:pPr>
            <a:r>
              <a:rPr lang="en-US" sz="1400"/>
              <a:t>C80 = 6.4dB C50 = 4.1dB IACC80 = .20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8839200" cy="1143000"/>
          </a:xfrm>
        </p:spPr>
        <p:txBody>
          <a:bodyPr/>
          <a:lstStyle/>
          <a:p>
            <a:pPr eaLnBrk="1" hangingPunct="1"/>
            <a:r>
              <a:rPr lang="en-US" sz="2800" dirty="0" smtClean="0"/>
              <a:t>This is how the brain perceives a continuous sound that has just started. </a:t>
            </a:r>
          </a:p>
        </p:txBody>
      </p:sp>
      <p:sp>
        <p:nvSpPr>
          <p:cNvPr id="21507" name="Text Box 5"/>
          <p:cNvSpPr txBox="1">
            <a:spLocks noChangeArrowheads="1"/>
          </p:cNvSpPr>
          <p:nvPr/>
        </p:nvSpPr>
        <p:spPr bwMode="auto">
          <a:xfrm>
            <a:off x="381000" y="5181600"/>
            <a:ext cx="8382000" cy="1344613"/>
          </a:xfrm>
          <a:prstGeom prst="rect">
            <a:avLst/>
          </a:prstGeom>
          <a:noFill/>
          <a:ln w="9525">
            <a:noFill/>
            <a:miter lim="800000"/>
            <a:headEnd/>
            <a:tailEnd/>
          </a:ln>
        </p:spPr>
        <p:txBody>
          <a:bodyPr>
            <a:spAutoFit/>
          </a:bodyPr>
          <a:lstStyle/>
          <a:p>
            <a:pPr>
              <a:spcBef>
                <a:spcPct val="50000"/>
              </a:spcBef>
            </a:pPr>
            <a:r>
              <a:rPr lang="en-US" sz="1600"/>
              <a:t>The blue line shows the rate of nerve firing rate for a constant direct sound 10dB less than the total reverberation energy.  The red line shows the rate of nerve firings for the reverberation, which builds up for the duration of the note.  The black line shows a time window (100ms) over which to integrate the two rates.</a:t>
            </a:r>
            <a:r>
              <a:rPr lang="en-US"/>
              <a:t>  </a:t>
            </a:r>
            <a:r>
              <a:rPr lang="en-US" sz="1600"/>
              <a:t>In this example the area in light blue is larger than the area in pink, so the direct sound is inaudible.</a:t>
            </a:r>
          </a:p>
        </p:txBody>
      </p:sp>
      <p:pic>
        <p:nvPicPr>
          <p:cNvPr id="21508" name="Picture 84" descr="presence_box_rt1b"/>
          <p:cNvPicPr>
            <a:picLocks noChangeAspect="1" noChangeArrowheads="1"/>
          </p:cNvPicPr>
          <p:nvPr/>
        </p:nvPicPr>
        <p:blipFill>
          <a:blip r:embed="rId2" cstate="print"/>
          <a:srcRect/>
          <a:stretch>
            <a:fillRect/>
          </a:stretch>
        </p:blipFill>
        <p:spPr bwMode="auto">
          <a:xfrm>
            <a:off x="701675" y="1079500"/>
            <a:ext cx="5546725" cy="4102100"/>
          </a:xfrm>
          <a:prstGeom prst="rect">
            <a:avLst/>
          </a:prstGeom>
          <a:noFill/>
          <a:ln w="9525">
            <a:noFill/>
            <a:miter lim="800000"/>
            <a:headEnd/>
            <a:tailEnd/>
          </a:ln>
        </p:spPr>
      </p:pic>
      <p:sp>
        <p:nvSpPr>
          <p:cNvPr id="21509" name="TextBox 4"/>
          <p:cNvSpPr txBox="1">
            <a:spLocks noChangeArrowheads="1"/>
          </p:cNvSpPr>
          <p:nvPr/>
        </p:nvSpPr>
        <p:spPr bwMode="auto">
          <a:xfrm>
            <a:off x="6400800" y="1543050"/>
            <a:ext cx="2133600" cy="2800350"/>
          </a:xfrm>
          <a:prstGeom prst="rect">
            <a:avLst/>
          </a:prstGeom>
          <a:noFill/>
          <a:ln w="9525">
            <a:noFill/>
            <a:miter lim="800000"/>
            <a:headEnd/>
            <a:tailEnd/>
          </a:ln>
        </p:spPr>
        <p:txBody>
          <a:bodyPr>
            <a:spAutoFit/>
          </a:bodyPr>
          <a:lstStyle/>
          <a:p>
            <a:r>
              <a:rPr lang="en-US" sz="1600"/>
              <a:t>I have plotted the build-up of a 1s RT reverberation with a direct to reverberant ratio of -10dB.</a:t>
            </a:r>
          </a:p>
          <a:p>
            <a:endParaRPr lang="en-US" sz="1600"/>
          </a:p>
          <a:p>
            <a:r>
              <a:rPr lang="en-US" sz="1600"/>
              <a:t>The line at -20dB marks the limit of the dynamic range of the nerves, below which they do not fire.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6200"/>
            <a:ext cx="8229600" cy="914400"/>
          </a:xfrm>
        </p:spPr>
        <p:txBody>
          <a:bodyPr/>
          <a:lstStyle/>
          <a:p>
            <a:pPr eaLnBrk="1" hangingPunct="1"/>
            <a:r>
              <a:rPr lang="en-US" sz="3200" dirty="0" smtClean="0"/>
              <a:t>Direct and build-up RT = 2s</a:t>
            </a:r>
          </a:p>
        </p:txBody>
      </p:sp>
      <p:sp>
        <p:nvSpPr>
          <p:cNvPr id="22531" name="Text Box 5"/>
          <p:cNvSpPr txBox="1">
            <a:spLocks noChangeArrowheads="1"/>
          </p:cNvSpPr>
          <p:nvPr/>
        </p:nvSpPr>
        <p:spPr bwMode="auto">
          <a:xfrm>
            <a:off x="762000" y="5511800"/>
            <a:ext cx="7620000" cy="646113"/>
          </a:xfrm>
          <a:prstGeom prst="rect">
            <a:avLst/>
          </a:prstGeom>
          <a:noFill/>
          <a:ln w="9525">
            <a:noFill/>
            <a:miter lim="800000"/>
            <a:headEnd/>
            <a:tailEnd/>
          </a:ln>
        </p:spPr>
        <p:txBody>
          <a:bodyPr>
            <a:spAutoFit/>
          </a:bodyPr>
          <a:lstStyle/>
          <a:p>
            <a:pPr>
              <a:spcBef>
                <a:spcPct val="50000"/>
              </a:spcBef>
            </a:pPr>
            <a:r>
              <a:rPr lang="en-US"/>
              <a:t>In a large hall the time delay between the direct sound and the reverberation also increases, further reducing the area in light blue. </a:t>
            </a:r>
          </a:p>
        </p:txBody>
      </p:sp>
      <p:pic>
        <p:nvPicPr>
          <p:cNvPr id="22532" name="Picture 7" descr="presence_box_rt2b"/>
          <p:cNvPicPr>
            <a:picLocks noChangeAspect="1" noChangeArrowheads="1"/>
          </p:cNvPicPr>
          <p:nvPr/>
        </p:nvPicPr>
        <p:blipFill>
          <a:blip r:embed="rId2" cstate="print"/>
          <a:srcRect/>
          <a:stretch>
            <a:fillRect/>
          </a:stretch>
        </p:blipFill>
        <p:spPr bwMode="auto">
          <a:xfrm>
            <a:off x="685800" y="1047750"/>
            <a:ext cx="5257800" cy="3943350"/>
          </a:xfrm>
          <a:prstGeom prst="rect">
            <a:avLst/>
          </a:prstGeom>
          <a:noFill/>
          <a:ln w="9525">
            <a:noFill/>
            <a:miter lim="800000"/>
            <a:headEnd/>
            <a:tailEnd/>
          </a:ln>
        </p:spPr>
      </p:pic>
      <p:sp>
        <p:nvSpPr>
          <p:cNvPr id="22533" name="TextBox 4"/>
          <p:cNvSpPr txBox="1">
            <a:spLocks noChangeArrowheads="1"/>
          </p:cNvSpPr>
          <p:nvPr/>
        </p:nvSpPr>
        <p:spPr bwMode="auto">
          <a:xfrm>
            <a:off x="6324600" y="1604963"/>
            <a:ext cx="2286000" cy="2586037"/>
          </a:xfrm>
          <a:prstGeom prst="rect">
            <a:avLst/>
          </a:prstGeom>
          <a:noFill/>
          <a:ln w="9525">
            <a:noFill/>
            <a:miter lim="800000"/>
            <a:headEnd/>
            <a:tailEnd/>
          </a:ln>
        </p:spPr>
        <p:txBody>
          <a:bodyPr>
            <a:spAutoFit/>
          </a:bodyPr>
          <a:lstStyle/>
          <a:p>
            <a:r>
              <a:rPr lang="en-US"/>
              <a:t>At two Seconds RT the reverberation builds more slowly. </a:t>
            </a:r>
          </a:p>
          <a:p>
            <a:endParaRPr lang="en-US"/>
          </a:p>
          <a:p>
            <a:r>
              <a:rPr lang="en-US"/>
              <a:t>The blue area decreases, and the direct sound is more audible.</a:t>
            </a:r>
          </a:p>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457200" y="-152400"/>
            <a:ext cx="8229600" cy="1143000"/>
          </a:xfrm>
        </p:spPr>
        <p:txBody>
          <a:bodyPr/>
          <a:lstStyle/>
          <a:p>
            <a:pPr eaLnBrk="1" hangingPunct="1"/>
            <a:r>
              <a:rPr lang="en-US" sz="3200" dirty="0" smtClean="0"/>
              <a:t>Equation for Localizability – 700 to 4000Hz</a:t>
            </a:r>
          </a:p>
        </p:txBody>
      </p:sp>
      <p:sp>
        <p:nvSpPr>
          <p:cNvPr id="1030" name="Rectangle 5"/>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en-US"/>
          </a:p>
        </p:txBody>
      </p:sp>
      <p:sp>
        <p:nvSpPr>
          <p:cNvPr id="1031" name="Rectangle 6"/>
          <p:cNvSpPr>
            <a:spLocks noGrp="1" noChangeArrowheads="1"/>
          </p:cNvSpPr>
          <p:nvPr>
            <p:ph type="body" idx="1"/>
          </p:nvPr>
        </p:nvSpPr>
        <p:spPr>
          <a:xfrm>
            <a:off x="457200" y="762000"/>
            <a:ext cx="8229600" cy="5943600"/>
          </a:xfrm>
        </p:spPr>
        <p:txBody>
          <a:bodyPr/>
          <a:lstStyle/>
          <a:p>
            <a:pPr eaLnBrk="1" hangingPunct="1">
              <a:lnSpc>
                <a:spcPct val="80000"/>
              </a:lnSpc>
            </a:pPr>
            <a:r>
              <a:rPr lang="en-US" sz="1800" dirty="0" smtClean="0"/>
              <a:t>We can use this simple model to derive an equation that gives us a decibel value for the ease of perceiving the direction of direct sound.  The input </a:t>
            </a:r>
            <a:r>
              <a:rPr lang="en-US" sz="1800" i="1" dirty="0" smtClean="0"/>
              <a:t>p(t)</a:t>
            </a:r>
            <a:r>
              <a:rPr lang="en-US" sz="1800" dirty="0" smtClean="0"/>
              <a:t> is the sound pressure of the source-side channel of a binaural impulse  response. </a:t>
            </a:r>
          </a:p>
          <a:p>
            <a:pPr lvl="1" eaLnBrk="1" hangingPunct="1">
              <a:lnSpc>
                <a:spcPct val="80000"/>
              </a:lnSpc>
            </a:pPr>
            <a:r>
              <a:rPr lang="en-US" sz="1400" dirty="0" smtClean="0"/>
              <a:t>We propose the threshold for localization is 0dB, and clear localization and engagement occur at a localizability value of +3dB.</a:t>
            </a:r>
          </a:p>
          <a:p>
            <a:pPr lvl="1" eaLnBrk="1" hangingPunct="1">
              <a:lnSpc>
                <a:spcPct val="80000"/>
              </a:lnSpc>
            </a:pPr>
            <a:endParaRPr lang="en-US" sz="1400" dirty="0" smtClean="0"/>
          </a:p>
          <a:p>
            <a:pPr eaLnBrk="1" hangingPunct="1">
              <a:lnSpc>
                <a:spcPct val="80000"/>
              </a:lnSpc>
            </a:pPr>
            <a:r>
              <a:rPr lang="en-US" sz="1800" dirty="0" smtClean="0"/>
              <a:t>Where </a:t>
            </a:r>
            <a:r>
              <a:rPr lang="en-US" sz="1800" i="1" dirty="0" smtClean="0"/>
              <a:t>D</a:t>
            </a:r>
            <a:r>
              <a:rPr lang="en-US" sz="1800" dirty="0" smtClean="0"/>
              <a:t> is the window width (~ 0.1s), and </a:t>
            </a:r>
            <a:r>
              <a:rPr lang="en-US" sz="1800" i="1" dirty="0" smtClean="0"/>
              <a:t>S</a:t>
            </a:r>
            <a:r>
              <a:rPr lang="en-US" sz="1800" dirty="0" smtClean="0"/>
              <a:t> is a scale factor: </a:t>
            </a:r>
          </a:p>
          <a:p>
            <a:pPr eaLnBrk="1" hangingPunct="1">
              <a:lnSpc>
                <a:spcPct val="80000"/>
              </a:lnSpc>
            </a:pPr>
            <a:endParaRPr lang="en-US" sz="1800" i="1" dirty="0" smtClean="0"/>
          </a:p>
          <a:p>
            <a:pPr eaLnBrk="1" hangingPunct="1">
              <a:lnSpc>
                <a:spcPct val="80000"/>
              </a:lnSpc>
              <a:buFontTx/>
              <a:buNone/>
            </a:pPr>
            <a:r>
              <a:rPr lang="en-US" sz="1800" i="1" dirty="0" smtClean="0"/>
              <a:t> </a:t>
            </a:r>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r>
              <a:rPr lang="en-US" sz="1800" dirty="0" smtClean="0"/>
              <a:t>Localizability (LOC) in dB = </a:t>
            </a:r>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r>
              <a:rPr lang="en-US" sz="1800" dirty="0" smtClean="0"/>
              <a:t>The scale factor </a:t>
            </a:r>
            <a:r>
              <a:rPr lang="en-US" sz="1800" i="1" dirty="0" smtClean="0"/>
              <a:t>S</a:t>
            </a:r>
            <a:r>
              <a:rPr lang="en-US" sz="1800" dirty="0" smtClean="0"/>
              <a:t> and the window width </a:t>
            </a:r>
            <a:r>
              <a:rPr lang="en-US" sz="1800" i="1" dirty="0" smtClean="0"/>
              <a:t>D</a:t>
            </a:r>
            <a:r>
              <a:rPr lang="en-US" sz="1800" dirty="0" smtClean="0"/>
              <a:t> interact to set the slope of the threshold as a function of added time delay.  The values I have chosen (100ms and -20dB) fit my personal data. The extra factor of +1.5dB is added to match my personal thresholds.</a:t>
            </a:r>
          </a:p>
          <a:p>
            <a:pPr eaLnBrk="1" hangingPunct="1">
              <a:lnSpc>
                <a:spcPct val="80000"/>
              </a:lnSpc>
            </a:pPr>
            <a:r>
              <a:rPr lang="en-US" sz="1800" dirty="0" smtClean="0">
                <a:solidFill>
                  <a:srgbClr val="C00000"/>
                </a:solidFill>
              </a:rPr>
              <a:t>Further description of this equation is beyond the scope of this talk. An explanation and </a:t>
            </a:r>
            <a:r>
              <a:rPr lang="en-US" sz="1800" dirty="0" err="1" smtClean="0">
                <a:solidFill>
                  <a:srgbClr val="C00000"/>
                </a:solidFill>
              </a:rPr>
              <a:t>Matlab</a:t>
            </a:r>
            <a:r>
              <a:rPr lang="en-US" sz="1800" dirty="0" smtClean="0">
                <a:solidFill>
                  <a:srgbClr val="C00000"/>
                </a:solidFill>
              </a:rPr>
              <a:t> code are on the author’s web-page..</a:t>
            </a:r>
          </a:p>
        </p:txBody>
      </p:sp>
      <p:sp>
        <p:nvSpPr>
          <p:cNvPr id="1032" name="Rectangle 8"/>
          <p:cNvSpPr>
            <a:spLocks noChangeArrowheads="1"/>
          </p:cNvSpPr>
          <p:nvPr/>
        </p:nvSpPr>
        <p:spPr bwMode="auto">
          <a:xfrm>
            <a:off x="0" y="2809875"/>
            <a:ext cx="9144000" cy="0"/>
          </a:xfrm>
          <a:prstGeom prst="rect">
            <a:avLst/>
          </a:prstGeom>
          <a:noFill/>
          <a:ln w="9525">
            <a:noFill/>
            <a:miter lim="800000"/>
            <a:headEnd/>
            <a:tailEnd/>
          </a:ln>
        </p:spPr>
        <p:txBody>
          <a:bodyPr wrap="none" anchor="ctr">
            <a:spAutoFit/>
          </a:bodyPr>
          <a:lstStyle/>
          <a:p>
            <a:endParaRPr lang="en-US"/>
          </a:p>
        </p:txBody>
      </p:sp>
      <p:sp>
        <p:nvSpPr>
          <p:cNvPr id="103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1"/>
          <p:cNvGraphicFramePr>
            <a:graphicFrameLocks noChangeAspect="1"/>
          </p:cNvGraphicFramePr>
          <p:nvPr/>
        </p:nvGraphicFramePr>
        <p:xfrm>
          <a:off x="1284288" y="2819400"/>
          <a:ext cx="2108200" cy="628650"/>
        </p:xfrm>
        <a:graphic>
          <a:graphicData uri="http://schemas.openxmlformats.org/presentationml/2006/ole">
            <p:oleObj spid="_x0000_s1026" name="Equation" r:id="rId3" imgW="1612800" imgH="482400" progId="Equation.3">
              <p:embed/>
            </p:oleObj>
          </a:graphicData>
        </a:graphic>
      </p:graphicFrame>
      <p:sp>
        <p:nvSpPr>
          <p:cNvPr id="1035" name="Rectangle 14"/>
          <p:cNvSpPr>
            <a:spLocks noChangeArrowheads="1"/>
          </p:cNvSpPr>
          <p:nvPr/>
        </p:nvSpPr>
        <p:spPr bwMode="auto">
          <a:xfrm>
            <a:off x="76200" y="32766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13"/>
          <p:cNvGraphicFramePr>
            <a:graphicFrameLocks noChangeAspect="1"/>
          </p:cNvGraphicFramePr>
          <p:nvPr/>
        </p:nvGraphicFramePr>
        <p:xfrm>
          <a:off x="1146175" y="4343400"/>
          <a:ext cx="6256338" cy="466725"/>
        </p:xfrm>
        <a:graphic>
          <a:graphicData uri="http://schemas.openxmlformats.org/presentationml/2006/ole">
            <p:oleObj spid="_x0000_s1027" name="Equation" r:id="rId4" imgW="4495680" imgH="330120" progId="Equation.3">
              <p:embed/>
            </p:oleObj>
          </a:graphicData>
        </a:graphic>
      </p:graphicFrame>
      <p:sp>
        <p:nvSpPr>
          <p:cNvPr id="1036" name="Text Box 15"/>
          <p:cNvSpPr txBox="1">
            <a:spLocks noChangeArrowheads="1"/>
          </p:cNvSpPr>
          <p:nvPr/>
        </p:nvSpPr>
        <p:spPr bwMode="auto">
          <a:xfrm>
            <a:off x="4419600" y="2667000"/>
            <a:ext cx="4191000" cy="1354138"/>
          </a:xfrm>
          <a:prstGeom prst="rect">
            <a:avLst/>
          </a:prstGeom>
          <a:noFill/>
          <a:ln w="9525">
            <a:noFill/>
            <a:miter lim="800000"/>
            <a:headEnd/>
            <a:tailEnd/>
          </a:ln>
        </p:spPr>
        <p:txBody>
          <a:bodyPr>
            <a:spAutoFit/>
          </a:bodyPr>
          <a:lstStyle/>
          <a:p>
            <a:pPr>
              <a:spcBef>
                <a:spcPct val="50000"/>
              </a:spcBef>
            </a:pPr>
            <a:r>
              <a:rPr lang="en-US" sz="1600" i="1"/>
              <a:t>S</a:t>
            </a:r>
            <a:r>
              <a:rPr lang="en-US" sz="1600"/>
              <a:t> is the zero nerve firing line. It is 20dB below the maximum loudness. </a:t>
            </a:r>
            <a:r>
              <a:rPr lang="en-US" sz="1600" i="1"/>
              <a:t>POS </a:t>
            </a:r>
            <a:r>
              <a:rPr lang="en-US" sz="1600"/>
              <a:t>in the equation below</a:t>
            </a:r>
            <a:r>
              <a:rPr lang="en-US" sz="1600" i="1"/>
              <a:t> </a:t>
            </a:r>
            <a:r>
              <a:rPr lang="en-US" sz="1600"/>
              <a:t>means ignore the negative values for the sum of S and the cumulative log pressure.</a:t>
            </a:r>
            <a:r>
              <a:rPr lang="en-US"/>
              <a:t> </a:t>
            </a:r>
          </a:p>
        </p:txBody>
      </p:sp>
      <p:graphicFrame>
        <p:nvGraphicFramePr>
          <p:cNvPr id="1028" name="Object 16"/>
          <p:cNvGraphicFramePr>
            <a:graphicFrameLocks noChangeAspect="1"/>
          </p:cNvGraphicFramePr>
          <p:nvPr/>
        </p:nvGraphicFramePr>
        <p:xfrm>
          <a:off x="4514850" y="3321050"/>
          <a:ext cx="114300" cy="215900"/>
        </p:xfrm>
        <a:graphic>
          <a:graphicData uri="http://schemas.openxmlformats.org/presentationml/2006/ole">
            <p:oleObj spid="_x0000_s1028" name="Equation" r:id="rId5" imgW="114120" imgH="21564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143000"/>
          </a:xfrm>
        </p:spPr>
        <p:txBody>
          <a:bodyPr/>
          <a:lstStyle/>
          <a:p>
            <a:r>
              <a:rPr lang="en-US" dirty="0" err="1" smtClean="0"/>
              <a:t>Matlab</a:t>
            </a:r>
            <a:r>
              <a:rPr lang="en-US" dirty="0" smtClean="0"/>
              <a:t> code for LOC</a:t>
            </a:r>
          </a:p>
        </p:txBody>
      </p:sp>
      <p:sp>
        <p:nvSpPr>
          <p:cNvPr id="23555" name="TextBox 3"/>
          <p:cNvSpPr txBox="1">
            <a:spLocks noChangeArrowheads="1"/>
          </p:cNvSpPr>
          <p:nvPr/>
        </p:nvSpPr>
        <p:spPr bwMode="auto">
          <a:xfrm>
            <a:off x="609600" y="990600"/>
            <a:ext cx="4114800" cy="5602288"/>
          </a:xfrm>
          <a:prstGeom prst="rect">
            <a:avLst/>
          </a:prstGeom>
          <a:noFill/>
          <a:ln w="9525">
            <a:noFill/>
            <a:miter lim="800000"/>
            <a:headEnd/>
            <a:tailEnd/>
          </a:ln>
        </p:spPr>
        <p:txBody>
          <a:bodyPr>
            <a:spAutoFit/>
          </a:bodyPr>
          <a:lstStyle/>
          <a:p>
            <a:r>
              <a:rPr lang="en-US" sz="1000"/>
              <a:t>% enter with xin = filename</a:t>
            </a:r>
          </a:p>
          <a:p>
            <a:r>
              <a:rPr lang="en-US" sz="1000"/>
              <a:t>% file is assumed to be a binaural impulse response with the source on the left side</a:t>
            </a:r>
          </a:p>
          <a:p>
            <a:r>
              <a:rPr lang="en-US" sz="1000"/>
              <a:t>[Y,sr,bits] = wavread(xin);</a:t>
            </a:r>
          </a:p>
          <a:p>
            <a:r>
              <a:rPr lang="en-US" sz="1000"/>
              <a:t>ln = length(Y);</a:t>
            </a:r>
          </a:p>
          <a:p>
            <a:r>
              <a:rPr lang="en-US" sz="1000"/>
              <a:t>ir_left = Y(1:ln,1);</a:t>
            </a:r>
          </a:p>
          <a:p>
            <a:r>
              <a:rPr lang="en-US" sz="1000"/>
              <a:t>ir_right = Y(1:ln,2);</a:t>
            </a:r>
          </a:p>
          <a:p>
            <a:r>
              <a:rPr lang="en-US" sz="1000"/>
              <a:t>upper_scale = 20;  % 20dB range for firings</a:t>
            </a:r>
          </a:p>
          <a:p>
            <a:r>
              <a:rPr lang="en-US" sz="1000"/>
              <a:t>box_length = round(100*sr/1000);  % 100ms window</a:t>
            </a:r>
          </a:p>
          <a:p>
            <a:r>
              <a:rPr lang="en-US" sz="1000"/>
              <a:t>early_time = round(7*sr/1000); %7ms direct sound</a:t>
            </a:r>
          </a:p>
          <a:p>
            <a:r>
              <a:rPr lang="en-US" sz="1000"/>
              <a:t>D = box_length;       %the window width</a:t>
            </a:r>
          </a:p>
          <a:p>
            <a:r>
              <a:rPr lang="en-US" sz="1000"/>
              <a:t>wb = [2*800/sr 2*4000/sr]; % filter the input</a:t>
            </a:r>
          </a:p>
          <a:p>
            <a:r>
              <a:rPr lang="en-US" sz="1000"/>
              <a:t>[b a] = butter(3,wb);</a:t>
            </a:r>
          </a:p>
          <a:p>
            <a:r>
              <a:rPr lang="en-US" sz="1000"/>
              <a:t>ir_left = filter(b,a,ir_left); ir_right = filter(b,a,ir_right);</a:t>
            </a:r>
          </a:p>
          <a:p>
            <a:r>
              <a:rPr lang="en-US" sz="1000"/>
              <a:t>datamax = max(ir_left);</a:t>
            </a:r>
          </a:p>
          <a:p>
            <a:r>
              <a:rPr lang="en-US" sz="1000"/>
              <a:t>for index1 = 1:0.1*sr</a:t>
            </a:r>
          </a:p>
          <a:p>
            <a:r>
              <a:rPr lang="en-US" sz="1000"/>
              <a:t>   if abs(ir_left(index1))+abs(ir_right(index1)) &gt; datamax/100</a:t>
            </a:r>
          </a:p>
          <a:p>
            <a:r>
              <a:rPr lang="en-US" sz="1000"/>
              <a:t>       break</a:t>
            </a:r>
          </a:p>
          <a:p>
            <a:r>
              <a:rPr lang="en-US" sz="1000"/>
              <a:t>   end</a:t>
            </a:r>
          </a:p>
          <a:p>
            <a:r>
              <a:rPr lang="en-US" sz="1000"/>
              <a:t>end</a:t>
            </a:r>
          </a:p>
          <a:p>
            <a:r>
              <a:rPr lang="en-US" sz="1000"/>
              <a:t>ir_left(1:index1-10) = [];</a:t>
            </a:r>
          </a:p>
          <a:p>
            <a:r>
              <a:rPr lang="en-US" sz="1000"/>
              <a:t>ir_right(1:index1-10) = [];</a:t>
            </a:r>
          </a:p>
          <a:p>
            <a:endParaRPr lang="en-US" sz="1000"/>
          </a:p>
          <a:p>
            <a:r>
              <a:rPr lang="en-US" sz="1000"/>
              <a:t>S = upper_scale-10*log10(sum(ir_left.^2));</a:t>
            </a:r>
          </a:p>
          <a:p>
            <a:r>
              <a:rPr lang="en-US" sz="1000"/>
              <a:t>early = 10*log10(sum(ir_left(1:early_time).^2));</a:t>
            </a:r>
          </a:p>
          <a:p>
            <a:r>
              <a:rPr lang="en-US" sz="1000"/>
              <a:t>ln = length(ir_left);</a:t>
            </a:r>
          </a:p>
          <a:p>
            <a:r>
              <a:rPr lang="en-US" sz="1000"/>
              <a:t>log_rvb = 10*log10(cumsum(ir_left(early_time:ln).^2));</a:t>
            </a:r>
          </a:p>
          <a:p>
            <a:r>
              <a:rPr lang="en-US" sz="1000"/>
              <a:t>for ix = 1:ln-early_time % look at positive values of S+log_rvb</a:t>
            </a:r>
          </a:p>
          <a:p>
            <a:r>
              <a:rPr lang="en-US" sz="1000"/>
              <a:t>	if S+log_rvb(ix) &lt; 0</a:t>
            </a:r>
          </a:p>
          <a:p>
            <a:r>
              <a:rPr lang="en-US" sz="1000"/>
              <a:t>		log_rvb(ix) = -S;</a:t>
            </a:r>
          </a:p>
          <a:p>
            <a:r>
              <a:rPr lang="en-US" sz="1000"/>
              <a:t>	end</a:t>
            </a:r>
          </a:p>
          <a:p>
            <a:r>
              <a:rPr lang="en-US" sz="1000"/>
              <a:t>end</a:t>
            </a:r>
          </a:p>
          <a:p>
            <a:r>
              <a:rPr lang="en-US" sz="1000"/>
              <a:t>LOC = -1.5 +(early+S) - (1/D)*sum(S+log_rvb(1:D-early_time))</a:t>
            </a:r>
          </a:p>
          <a:p>
            <a:r>
              <a:rPr lang="en-US" sz="1000"/>
              <a:t>% the limits look different from the equation – but this is actually OK.</a:t>
            </a:r>
          </a:p>
          <a:p>
            <a:endParaRPr lang="en-US"/>
          </a:p>
        </p:txBody>
      </p:sp>
      <p:sp>
        <p:nvSpPr>
          <p:cNvPr id="23556" name="TextBox 4"/>
          <p:cNvSpPr txBox="1">
            <a:spLocks noChangeArrowheads="1"/>
          </p:cNvSpPr>
          <p:nvPr/>
        </p:nvSpPr>
        <p:spPr bwMode="auto">
          <a:xfrm>
            <a:off x="4724400" y="1066800"/>
            <a:ext cx="3810000" cy="5170488"/>
          </a:xfrm>
          <a:prstGeom prst="rect">
            <a:avLst/>
          </a:prstGeom>
          <a:noFill/>
          <a:ln w="9525">
            <a:noFill/>
            <a:miter lim="800000"/>
            <a:headEnd/>
            <a:tailEnd/>
          </a:ln>
        </p:spPr>
        <p:txBody>
          <a:bodyPr>
            <a:spAutoFit/>
          </a:bodyPr>
          <a:lstStyle/>
          <a:p>
            <a:r>
              <a:rPr lang="en-US" sz="1000"/>
              <a:t>%************************* graph box ********************</a:t>
            </a:r>
          </a:p>
          <a:p>
            <a:r>
              <a:rPr lang="en-US" sz="1000"/>
              <a:t>ir_left_rvb = ir_left;</a:t>
            </a:r>
          </a:p>
          <a:p>
            <a:r>
              <a:rPr lang="en-US" sz="1000"/>
              <a:t>ir_left_rvb(1:early_time) = datamax/100000; %zeros(size(1:early_time);</a:t>
            </a:r>
          </a:p>
          <a:p>
            <a:r>
              <a:rPr lang="en-US" sz="1000"/>
              <a:t>ir_right_rvb = ir_right;</a:t>
            </a:r>
          </a:p>
          <a:p>
            <a:r>
              <a:rPr lang="en-US" sz="1000"/>
              <a:t>ir_right_rvb(1:early_time) = datamax/100000; </a:t>
            </a:r>
          </a:p>
          <a:p>
            <a:r>
              <a:rPr lang="en-US" sz="1000"/>
              <a:t>left_power = sqrt(sum(ir_left_rvb.^2));</a:t>
            </a:r>
          </a:p>
          <a:p>
            <a:r>
              <a:rPr lang="en-US" sz="1000"/>
              <a:t>right_power = sqrt(sum(ir_right_rvb.^2));</a:t>
            </a:r>
          </a:p>
          <a:p>
            <a:r>
              <a:rPr lang="pt-BR" sz="1000"/>
              <a:t>n = round(sr*122/1000);</a:t>
            </a:r>
          </a:p>
          <a:p>
            <a:r>
              <a:rPr lang="pt-BR" sz="1000"/>
              <a:t>n2 = round(sr*200/1000);</a:t>
            </a:r>
          </a:p>
          <a:p>
            <a:r>
              <a:rPr lang="pt-BR" sz="1000"/>
              <a:t>n3 = box_length;</a:t>
            </a:r>
          </a:p>
          <a:p>
            <a:r>
              <a:rPr lang="en-US" sz="1000"/>
              <a:t>build_up_left = sqrt(cumsum((ir_left_rvb/left_power).^2));</a:t>
            </a:r>
          </a:p>
          <a:p>
            <a:r>
              <a:rPr lang="en-US" sz="1000"/>
              <a:t>direct_level_left = sqrt(sum((ir_left(1:early_time)/left_power).^2));</a:t>
            </a:r>
          </a:p>
          <a:p>
            <a:r>
              <a:rPr lang="en-US" sz="1000"/>
              <a:t>ln = length(build_up_left);</a:t>
            </a:r>
          </a:p>
          <a:p>
            <a:r>
              <a:rPr lang="en-US" sz="1000"/>
              <a:t>assymptote_left = 20*log10(build_up_left(ln));</a:t>
            </a:r>
          </a:p>
          <a:p>
            <a:r>
              <a:rPr lang="en-US" sz="1000"/>
              <a:t>direct_reverb_left = 20*log10(direct_level_left)- assymptote_left</a:t>
            </a:r>
          </a:p>
          <a:p>
            <a:r>
              <a:rPr lang="en-US" sz="1000"/>
              <a:t>log_build_up_left = 20*log10(build_up_left)- assymptote_left;</a:t>
            </a:r>
          </a:p>
          <a:p>
            <a:r>
              <a:rPr lang="en-US" sz="1000"/>
              <a:t>direct_level_left_plot(1:n) = direct_reverb_left;</a:t>
            </a:r>
          </a:p>
          <a:p>
            <a:r>
              <a:rPr lang="en-US" sz="1000"/>
              <a:t>direct_level_left_plot(n+1:n2) = -80;</a:t>
            </a:r>
          </a:p>
          <a:p>
            <a:r>
              <a:rPr lang="en-US" sz="1000"/>
              <a:t>window_plot(1:n3) = 0;</a:t>
            </a:r>
          </a:p>
          <a:p>
            <a:r>
              <a:rPr lang="en-US" sz="1000"/>
              <a:t>window_plot(n3+1:n2) = -80;</a:t>
            </a:r>
          </a:p>
          <a:p>
            <a:r>
              <a:rPr lang="en-US" sz="1000"/>
              <a:t>zero_line_plot(1:n2) = -upper_scale;</a:t>
            </a:r>
          </a:p>
          <a:p>
            <a:r>
              <a:rPr lang="en-US" sz="1000"/>
              <a:t>plot(1000*(1:n2)/sr,direct_level_left_plot(1:n2)), axis([0 120 -22 5])</a:t>
            </a:r>
          </a:p>
          <a:p>
            <a:r>
              <a:rPr lang="en-US" sz="1000"/>
              <a:t>hold on</a:t>
            </a:r>
          </a:p>
          <a:p>
            <a:r>
              <a:rPr lang="en-US" sz="1000"/>
              <a:t>plot(1000*(1:n2)/sr,log_build_up_left(1:n2),'r')</a:t>
            </a:r>
          </a:p>
          <a:p>
            <a:r>
              <a:rPr lang="en-US" sz="1000"/>
              <a:t>plot(1000*(1:n2)/sr,window_plot(1:n2),'k')</a:t>
            </a:r>
          </a:p>
          <a:p>
            <a:r>
              <a:rPr lang="en-US" sz="1000"/>
              <a:t>plot(1000*(1:n2)/sr,zero_line_plot(1:n2),'g')</a:t>
            </a:r>
          </a:p>
          <a:p>
            <a:r>
              <a:rPr lang="en-US" sz="1000"/>
              <a:t>hold off</a:t>
            </a:r>
          </a:p>
          <a:p>
            <a:r>
              <a:rPr lang="en-US" sz="1000"/>
              <a:t>xlabel('left_channel time in ms')</a:t>
            </a:r>
          </a:p>
          <a:p>
            <a:r>
              <a:rPr lang="en-US" sz="1000"/>
              <a:t>ylabel('rate of nerve firings - sound energy in dB')</a:t>
            </a:r>
          </a:p>
          <a:p>
            <a:endParaRPr lang="en-US" sz="1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ILD differences in human hearing</a:t>
            </a:r>
            <a:endParaRPr lang="en-US" dirty="0"/>
          </a:p>
        </p:txBody>
      </p:sp>
      <p:pic>
        <p:nvPicPr>
          <p:cNvPr id="4" name="Picture 3" descr="MIT_hrtf_elevation_0_5_degree_azimuth.bmp"/>
          <p:cNvPicPr>
            <a:picLocks noChangeAspect="1"/>
          </p:cNvPicPr>
          <p:nvPr/>
        </p:nvPicPr>
        <p:blipFill>
          <a:blip r:embed="rId2" cstate="print"/>
          <a:stretch>
            <a:fillRect/>
          </a:stretch>
        </p:blipFill>
        <p:spPr>
          <a:xfrm>
            <a:off x="838200" y="1219200"/>
            <a:ext cx="5737860" cy="3634740"/>
          </a:xfrm>
          <a:prstGeom prst="rect">
            <a:avLst/>
          </a:prstGeom>
        </p:spPr>
      </p:pic>
      <p:sp>
        <p:nvSpPr>
          <p:cNvPr id="5" name="TextBox 4"/>
          <p:cNvSpPr txBox="1"/>
          <p:nvPr/>
        </p:nvSpPr>
        <p:spPr>
          <a:xfrm>
            <a:off x="838200" y="4798874"/>
            <a:ext cx="7620000" cy="1754326"/>
          </a:xfrm>
          <a:prstGeom prst="rect">
            <a:avLst/>
          </a:prstGeom>
          <a:noFill/>
        </p:spPr>
        <p:txBody>
          <a:bodyPr wrap="square" rtlCol="0">
            <a:spAutoFit/>
          </a:bodyPr>
          <a:lstStyle/>
          <a:p>
            <a:r>
              <a:rPr lang="en-US" dirty="0" smtClean="0"/>
              <a:t>MIT Kemar HRTF for 0 degrees elevation and 5 degrees azimuth. Blue is the contralateral  (far) ear, and red is the ipselateral ear (near)</a:t>
            </a:r>
          </a:p>
          <a:p>
            <a:endParaRPr lang="en-US" dirty="0" smtClean="0"/>
          </a:p>
          <a:p>
            <a:r>
              <a:rPr lang="en-US" dirty="0" smtClean="0"/>
              <a:t>Head shadowing is &gt;2dB above 800Hz. If we assume a 1dB threshold for level differences we should be able to localize a frontal source with an uncertainty of only 2 degrees. And we can…</a:t>
            </a:r>
            <a:endParaRPr lang="en-US" dirty="0"/>
          </a:p>
        </p:txBody>
      </p:sp>
      <p:sp>
        <p:nvSpPr>
          <p:cNvPr id="6" name="TextBox 5"/>
          <p:cNvSpPr txBox="1"/>
          <p:nvPr/>
        </p:nvSpPr>
        <p:spPr>
          <a:xfrm>
            <a:off x="6781800" y="1676400"/>
            <a:ext cx="1905000" cy="2308324"/>
          </a:xfrm>
          <a:prstGeom prst="rect">
            <a:avLst/>
          </a:prstGeom>
          <a:noFill/>
        </p:spPr>
        <p:txBody>
          <a:bodyPr wrap="square" rtlCol="0">
            <a:spAutoFit/>
          </a:bodyPr>
          <a:lstStyle/>
          <a:p>
            <a:r>
              <a:rPr lang="en-US" dirty="0" smtClean="0"/>
              <a:t>Note that the  2 to 3dB of level difference between the two ears is nearly constant in the vocal formant range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Individual </a:t>
            </a:r>
            <a:r>
              <a:rPr lang="en-US" dirty="0"/>
              <a:t>I</a:t>
            </a:r>
            <a:r>
              <a:rPr lang="en-US" dirty="0" smtClean="0"/>
              <a:t>nstruments vs Sections</a:t>
            </a:r>
            <a:endParaRPr lang="en-US" dirty="0"/>
          </a:p>
        </p:txBody>
      </p:sp>
      <p:sp>
        <p:nvSpPr>
          <p:cNvPr id="3" name="Content Placeholder 2"/>
          <p:cNvSpPr>
            <a:spLocks noGrp="1"/>
          </p:cNvSpPr>
          <p:nvPr>
            <p:ph idx="1"/>
          </p:nvPr>
        </p:nvSpPr>
        <p:spPr>
          <a:xfrm>
            <a:off x="457200" y="1295400"/>
            <a:ext cx="8229600" cy="4953000"/>
          </a:xfrm>
        </p:spPr>
        <p:txBody>
          <a:bodyPr>
            <a:normAutofit fontScale="70000" lnSpcReduction="20000"/>
          </a:bodyPr>
          <a:lstStyle/>
          <a:p>
            <a:r>
              <a:rPr lang="en-US" dirty="0" smtClean="0"/>
              <a:t>Ability to localize individual instruments with an uncertainty of 3 degrees or better is possible in good acoustics.</a:t>
            </a:r>
          </a:p>
          <a:p>
            <a:pPr lvl="1"/>
            <a:r>
              <a:rPr lang="en-US" dirty="0" smtClean="0"/>
              <a:t>The ability disappears abruptly when there are too many early reflections, and multiple instruments fall together in a fuzzy ball.</a:t>
            </a:r>
          </a:p>
          <a:p>
            <a:pPr lvl="1"/>
            <a:r>
              <a:rPr lang="en-US" dirty="0" smtClean="0"/>
              <a:t>With eyes open the visual localization dominates, and we are typically not aware that auditory localization is lost.</a:t>
            </a:r>
          </a:p>
          <a:p>
            <a:pPr lvl="1"/>
            <a:endParaRPr lang="en-US" dirty="0" smtClean="0"/>
          </a:p>
          <a:p>
            <a:r>
              <a:rPr lang="en-US" dirty="0" smtClean="0"/>
              <a:t>When multiple instruments are playing the same notes (a section) the uncertainty increases dramatically.</a:t>
            </a:r>
          </a:p>
          <a:p>
            <a:pPr lvl="1"/>
            <a:r>
              <a:rPr lang="en-US" dirty="0" smtClean="0"/>
              <a:t>The section tends to be both visually and sonically wide.</a:t>
            </a:r>
          </a:p>
          <a:p>
            <a:r>
              <a:rPr lang="en-US" dirty="0" smtClean="0"/>
              <a:t>But in a performance of a Haydn Symphony by the Boston Symphony Orchestra under Ton </a:t>
            </a:r>
            <a:r>
              <a:rPr lang="en-US" dirty="0" err="1" smtClean="0"/>
              <a:t>Koopman</a:t>
            </a:r>
            <a:r>
              <a:rPr lang="en-US" dirty="0" smtClean="0"/>
              <a:t>, the string sections played without vibrato.</a:t>
            </a:r>
          </a:p>
          <a:p>
            <a:pPr lvl="1"/>
            <a:r>
              <a:rPr lang="en-US" dirty="0" smtClean="0"/>
              <a:t>The visual image was wide – but the auditory image was of a single instrument, and was sharply localized at the center of the section.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1143000"/>
          </a:xfrm>
        </p:spPr>
        <p:txBody>
          <a:bodyPr>
            <a:normAutofit fontScale="90000"/>
          </a:bodyPr>
          <a:lstStyle/>
          <a:p>
            <a:r>
              <a:rPr lang="en-US" sz="4000" dirty="0" smtClean="0"/>
              <a:t>Effect of reverberation on the basilar motion at 1600 and 2000Hz</a:t>
            </a:r>
          </a:p>
        </p:txBody>
      </p:sp>
      <p:sp>
        <p:nvSpPr>
          <p:cNvPr id="9219" name="TextBox 4"/>
          <p:cNvSpPr txBox="1">
            <a:spLocks noChangeArrowheads="1"/>
          </p:cNvSpPr>
          <p:nvPr/>
        </p:nvSpPr>
        <p:spPr bwMode="auto">
          <a:xfrm>
            <a:off x="5715000" y="1752600"/>
            <a:ext cx="3048000" cy="5447645"/>
          </a:xfrm>
          <a:prstGeom prst="rect">
            <a:avLst/>
          </a:prstGeom>
          <a:noFill/>
          <a:ln w="9525">
            <a:noFill/>
            <a:miter lim="800000"/>
            <a:headEnd/>
            <a:tailEnd/>
          </a:ln>
        </p:spPr>
        <p:txBody>
          <a:bodyPr>
            <a:spAutoFit/>
          </a:bodyPr>
          <a:lstStyle/>
          <a:p>
            <a:r>
              <a:rPr lang="en-US" sz="2400" dirty="0" smtClean="0"/>
              <a:t>Here are the same signals with reverberation.</a:t>
            </a:r>
            <a:endParaRPr lang="en-US" sz="2400" dirty="0"/>
          </a:p>
          <a:p>
            <a:endParaRPr lang="en-US" sz="2400" dirty="0"/>
          </a:p>
          <a:p>
            <a:r>
              <a:rPr lang="en-US" sz="2400" dirty="0" smtClean="0"/>
              <a:t>The </a:t>
            </a:r>
            <a:r>
              <a:rPr lang="en-US" sz="2400" dirty="0"/>
              <a:t>modulations are no longer </a:t>
            </a:r>
            <a:r>
              <a:rPr lang="en-US" sz="2400" dirty="0" smtClean="0"/>
              <a:t>regular </a:t>
            </a:r>
            <a:r>
              <a:rPr lang="en-US" sz="2400" dirty="0"/>
              <a:t>or </a:t>
            </a:r>
            <a:r>
              <a:rPr lang="en-US" sz="2400" dirty="0" smtClean="0"/>
              <a:t>time-synchronous.</a:t>
            </a:r>
          </a:p>
          <a:p>
            <a:endParaRPr lang="en-US" sz="2400" dirty="0" smtClean="0"/>
          </a:p>
          <a:p>
            <a:r>
              <a:rPr lang="en-US" sz="2400" dirty="0" smtClean="0"/>
              <a:t>The </a:t>
            </a:r>
            <a:r>
              <a:rPr lang="en-US" sz="2400" dirty="0"/>
              <a:t>sound is garbled</a:t>
            </a:r>
            <a:r>
              <a:rPr lang="en-US" sz="2400" dirty="0" smtClean="0"/>
              <a:t>.</a:t>
            </a:r>
          </a:p>
          <a:p>
            <a:endParaRPr lang="en-US" sz="2400" dirty="0" smtClean="0"/>
          </a:p>
          <a:p>
            <a:r>
              <a:rPr lang="en-US" dirty="0" smtClean="0"/>
              <a:t>The sound example is first  without reverberation, then with</a:t>
            </a:r>
            <a:endParaRPr lang="en-US" dirty="0"/>
          </a:p>
          <a:p>
            <a:endParaRPr lang="en-US" dirty="0"/>
          </a:p>
          <a:p>
            <a:endParaRPr lang="en-US" dirty="0"/>
          </a:p>
          <a:p>
            <a:endParaRPr lang="en-US" dirty="0"/>
          </a:p>
        </p:txBody>
      </p:sp>
      <p:pic>
        <p:nvPicPr>
          <p:cNvPr id="9221" name="Picture 9"/>
          <p:cNvPicPr>
            <a:picLocks noChangeAspect="1" noChangeArrowheads="1"/>
          </p:cNvPicPr>
          <p:nvPr/>
        </p:nvPicPr>
        <p:blipFill>
          <a:blip r:embed="rId4" cstate="print"/>
          <a:srcRect r="18439"/>
          <a:stretch>
            <a:fillRect/>
          </a:stretch>
        </p:blipFill>
        <p:spPr bwMode="auto">
          <a:xfrm>
            <a:off x="533400" y="1806575"/>
            <a:ext cx="4800600" cy="4213225"/>
          </a:xfrm>
          <a:prstGeom prst="rect">
            <a:avLst/>
          </a:prstGeom>
          <a:noFill/>
          <a:ln w="9525">
            <a:noFill/>
            <a:miter lim="800000"/>
            <a:headEnd/>
            <a:tailEnd/>
          </a:ln>
        </p:spPr>
      </p:pic>
      <p:pic>
        <p:nvPicPr>
          <p:cNvPr id="6" name="ten_1600_2000_rectified_repeat_garbled.mp3">
            <a:hlinkClick r:id="" action="ppaction://media"/>
          </p:cNvPr>
          <p:cNvPicPr>
            <a:picLocks noRot="1" noChangeAspect="1"/>
          </p:cNvPicPr>
          <p:nvPr>
            <a:audioFile r:link="rId1"/>
          </p:nvPr>
        </p:nvPicPr>
        <p:blipFill>
          <a:blip r:embed="rId5" cstate="print"/>
          <a:stretch>
            <a:fillRect/>
          </a:stretch>
        </p:blipFill>
        <p:spPr>
          <a:xfrm>
            <a:off x="5334000" y="6172200"/>
            <a:ext cx="244475" cy="244475"/>
          </a:xfrm>
          <a:prstGeom prst="rect">
            <a:avLst/>
          </a:prstGeom>
        </p:spPr>
      </p:pic>
      <p:sp>
        <p:nvSpPr>
          <p:cNvPr id="7" name="TextBox 6"/>
          <p:cNvSpPr txBox="1"/>
          <p:nvPr/>
        </p:nvSpPr>
        <p:spPr>
          <a:xfrm>
            <a:off x="6477000" y="6107668"/>
            <a:ext cx="1828800" cy="369332"/>
          </a:xfrm>
          <a:prstGeom prst="rect">
            <a:avLst/>
          </a:prstGeom>
          <a:noFill/>
        </p:spPr>
        <p:txBody>
          <a:bodyPr wrap="square" rtlCol="0">
            <a:spAutoFit/>
          </a:bodyPr>
          <a:lstStyle/>
          <a:p>
            <a:r>
              <a:rPr lang="en-US" dirty="0" smtClean="0">
                <a:hlinkClick r:id="rId6"/>
              </a:rPr>
              <a:t>Click for </a:t>
            </a:r>
            <a:r>
              <a:rPr lang="en-US" dirty="0" smtClean="0">
                <a:hlinkClick r:id="rId6"/>
              </a:rPr>
              <a:t>sound</a:t>
            </a:r>
            <a:endParaRPr lang="en-US"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8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Summary of Natural Hearing </a:t>
            </a:r>
            <a:endParaRPr lang="en-US" dirty="0"/>
          </a:p>
        </p:txBody>
      </p:sp>
      <p:sp>
        <p:nvSpPr>
          <p:cNvPr id="3" name="Content Placeholder 2"/>
          <p:cNvSpPr>
            <a:spLocks noGrp="1"/>
          </p:cNvSpPr>
          <p:nvPr>
            <p:ph idx="1"/>
          </p:nvPr>
        </p:nvSpPr>
        <p:spPr>
          <a:xfrm>
            <a:off x="457200" y="1371600"/>
            <a:ext cx="8229600" cy="5029200"/>
          </a:xfrm>
        </p:spPr>
        <p:txBody>
          <a:bodyPr>
            <a:normAutofit fontScale="62500" lnSpcReduction="20000"/>
          </a:bodyPr>
          <a:lstStyle/>
          <a:p>
            <a:r>
              <a:rPr lang="en-US" dirty="0" smtClean="0"/>
              <a:t>When early reflections are not too strong we are able to localize multiple sound sources with high precision – approximately two degrees.</a:t>
            </a:r>
          </a:p>
          <a:p>
            <a:pPr lvl="1"/>
            <a:r>
              <a:rPr lang="en-US" dirty="0" smtClean="0"/>
              <a:t>If multiple people are talking simultaneously we are able to choose to listen to any of them.</a:t>
            </a:r>
          </a:p>
          <a:p>
            <a:pPr lvl="1"/>
            <a:r>
              <a:rPr lang="en-US" dirty="0" smtClean="0"/>
              <a:t>If multiple instruments are playing we are able to follow the lines of several at the same time.</a:t>
            </a:r>
          </a:p>
          <a:p>
            <a:pPr lvl="2"/>
            <a:r>
              <a:rPr lang="en-US" dirty="0" smtClean="0"/>
              <a:t>These abilities disappear abruptly when the early reflections exceed a certain level with respect to the direct sound.</a:t>
            </a:r>
          </a:p>
          <a:p>
            <a:r>
              <a:rPr lang="en-US" dirty="0" smtClean="0"/>
              <a:t>The information responsible for these abilities lies primarily in harmonics above 1000Hz from lower frequency tones.</a:t>
            </a:r>
          </a:p>
          <a:p>
            <a:r>
              <a:rPr lang="en-US" dirty="0" smtClean="0"/>
              <a:t>Localization for natural hearing is independent of frequency!!!</a:t>
            </a:r>
          </a:p>
          <a:p>
            <a:pPr lvl="1"/>
            <a:r>
              <a:rPr lang="en-US" dirty="0" smtClean="0"/>
              <a:t>Acuity, the sharpness of localization, can vary, but the perceived position does not vary.</a:t>
            </a:r>
          </a:p>
          <a:p>
            <a:endParaRPr lang="en-US" dirty="0" smtClean="0"/>
          </a:p>
          <a:p>
            <a:r>
              <a:rPr lang="en-US" dirty="0" smtClean="0"/>
              <a:t>In the author’s experience a binaural recording from a great concert seat can have sharper localization over the entire width of the orchestra than the best recording reproduced over stereo loudspeakers.</a:t>
            </a:r>
          </a:p>
          <a:p>
            <a:pPr lvl="1"/>
            <a:r>
              <a:rPr lang="en-US" dirty="0" smtClean="0"/>
              <a:t>But in a poor seat localization is considerably worse.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 Reproduction</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sz="2400" dirty="0" smtClean="0"/>
              <a:t>Stereo recordings manipulate the position of image sources between two loudspeakers by varying time or level. </a:t>
            </a:r>
          </a:p>
        </p:txBody>
      </p:sp>
      <p:pic>
        <p:nvPicPr>
          <p:cNvPr id="4" name="Picture 3" descr="pan_law_22deg.bmp"/>
          <p:cNvPicPr>
            <a:picLocks noChangeAspect="1"/>
          </p:cNvPicPr>
          <p:nvPr/>
        </p:nvPicPr>
        <p:blipFill>
          <a:blip r:embed="rId2" cstate="print"/>
          <a:stretch>
            <a:fillRect/>
          </a:stretch>
        </p:blipFill>
        <p:spPr>
          <a:xfrm>
            <a:off x="838200" y="2286000"/>
            <a:ext cx="4572000" cy="3342409"/>
          </a:xfrm>
          <a:prstGeom prst="rect">
            <a:avLst/>
          </a:prstGeom>
        </p:spPr>
      </p:pic>
      <p:sp>
        <p:nvSpPr>
          <p:cNvPr id="5" name="TextBox 4"/>
          <p:cNvSpPr txBox="1"/>
          <p:nvPr/>
        </p:nvSpPr>
        <p:spPr>
          <a:xfrm>
            <a:off x="5562600" y="2133600"/>
            <a:ext cx="2971800" cy="3970318"/>
          </a:xfrm>
          <a:prstGeom prst="rect">
            <a:avLst/>
          </a:prstGeom>
          <a:noFill/>
        </p:spPr>
        <p:txBody>
          <a:bodyPr wrap="square" rtlCol="0">
            <a:spAutoFit/>
          </a:bodyPr>
          <a:lstStyle/>
          <a:p>
            <a:r>
              <a:rPr lang="en-US" dirty="0" smtClean="0"/>
              <a:t>With the common sine/cosine pan law a level difference of 7.7dB  to the left </a:t>
            </a:r>
            <a:r>
              <a:rPr lang="en-US" i="1" dirty="0" smtClean="0"/>
              <a:t>should</a:t>
            </a:r>
            <a:r>
              <a:rPr lang="en-US" dirty="0" smtClean="0"/>
              <a:t> produce a source image half-way between the center and the left loudspeaker, or 15 degrees to the left.</a:t>
            </a:r>
          </a:p>
          <a:p>
            <a:endParaRPr lang="en-US" dirty="0" smtClean="0"/>
          </a:p>
          <a:p>
            <a:r>
              <a:rPr lang="en-US" dirty="0" smtClean="0"/>
              <a:t>If we listen with headphones, the image is at least 30 degrees to the left. And the position is independent of frequency.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With broadband signals the perceived position is closer to the left loudspeaker</a:t>
            </a:r>
            <a:endParaRPr lang="en-US" sz="3600" dirty="0"/>
          </a:p>
        </p:txBody>
      </p:sp>
      <p:pic>
        <p:nvPicPr>
          <p:cNvPr id="4" name="Picture 3" descr="actual position 22deg.bmp"/>
          <p:cNvPicPr>
            <a:picLocks noChangeAspect="1"/>
          </p:cNvPicPr>
          <p:nvPr/>
        </p:nvPicPr>
        <p:blipFill>
          <a:blip r:embed="rId2" cstate="print"/>
          <a:stretch>
            <a:fillRect/>
          </a:stretch>
        </p:blipFill>
        <p:spPr>
          <a:xfrm>
            <a:off x="2057400" y="2133600"/>
            <a:ext cx="5076191" cy="3666667"/>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Sound diffracts around the head and interferes with sound from the opposite speaker</a:t>
            </a:r>
            <a:endParaRPr lang="en-US" sz="36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609600" y="5029200"/>
            <a:ext cx="7924800" cy="1200329"/>
          </a:xfrm>
          <a:prstGeom prst="rect">
            <a:avLst/>
          </a:prstGeom>
          <a:noFill/>
        </p:spPr>
        <p:txBody>
          <a:bodyPr wrap="square" rtlCol="0">
            <a:spAutoFit/>
          </a:bodyPr>
          <a:lstStyle/>
          <a:p>
            <a:r>
              <a:rPr lang="en-US" dirty="0" smtClean="0"/>
              <a:t>Sound from the left speaker diffracts around the head and appears at the right ear. </a:t>
            </a:r>
          </a:p>
          <a:p>
            <a:endParaRPr lang="en-US" dirty="0" smtClean="0"/>
          </a:p>
          <a:p>
            <a:r>
              <a:rPr lang="en-US" dirty="0" smtClean="0"/>
              <a:t>The diffracted signal interferes with the signal from the right loudspeaker – and at s~1600Hz the sound pressure at the right ear can be nearly zero.</a:t>
            </a:r>
            <a:endParaRPr lang="en-US" dirty="0"/>
          </a:p>
        </p:txBody>
      </p:sp>
      <p:pic>
        <p:nvPicPr>
          <p:cNvPr id="8" name="Picture 7" descr="diffraction model.bmp"/>
          <p:cNvPicPr>
            <a:picLocks noChangeAspect="1"/>
          </p:cNvPicPr>
          <p:nvPr/>
        </p:nvPicPr>
        <p:blipFill>
          <a:blip r:embed="rId2" cstate="print"/>
          <a:stretch>
            <a:fillRect/>
          </a:stretch>
        </p:blipFill>
        <p:spPr>
          <a:xfrm>
            <a:off x="762000" y="1600200"/>
            <a:ext cx="2914286" cy="3047619"/>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Sound panned to the middle between left and center is</a:t>
            </a:r>
            <a:r>
              <a:rPr lang="en-US" sz="2800" baseline="0" dirty="0" smtClean="0"/>
              <a:t> perceived beyond the loudspeaker axis at high frequencies.</a:t>
            </a:r>
            <a:endParaRPr lang="en-US" sz="2800" dirty="0"/>
          </a:p>
        </p:txBody>
      </p:sp>
      <p:pic>
        <p:nvPicPr>
          <p:cNvPr id="4" name="Picture 3" descr="pan law frequency dependence.bmp"/>
          <p:cNvPicPr>
            <a:picLocks noChangeAspect="1"/>
          </p:cNvPicPr>
          <p:nvPr/>
        </p:nvPicPr>
        <p:blipFill>
          <a:blip r:embed="rId2" cstate="print"/>
          <a:stretch>
            <a:fillRect/>
          </a:stretch>
        </p:blipFill>
        <p:spPr>
          <a:xfrm>
            <a:off x="914400" y="1524000"/>
            <a:ext cx="5190853" cy="3886200"/>
          </a:xfrm>
          <a:prstGeom prst="rect">
            <a:avLst/>
          </a:prstGeom>
        </p:spPr>
      </p:pic>
      <p:sp>
        <p:nvSpPr>
          <p:cNvPr id="5" name="TextBox 4"/>
          <p:cNvSpPr txBox="1"/>
          <p:nvPr/>
        </p:nvSpPr>
        <p:spPr>
          <a:xfrm>
            <a:off x="762000" y="5638800"/>
            <a:ext cx="7543800" cy="646331"/>
          </a:xfrm>
          <a:prstGeom prst="rect">
            <a:avLst/>
          </a:prstGeom>
          <a:noFill/>
        </p:spPr>
        <p:txBody>
          <a:bodyPr wrap="square" rtlCol="0">
            <a:spAutoFit/>
          </a:bodyPr>
          <a:lstStyle/>
          <a:p>
            <a:r>
              <a:rPr lang="en-US" dirty="0" smtClean="0"/>
              <a:t>The diagram shows the perceived position of a sound source panned half-way between center and left with the speakers at +-45 degrees.</a:t>
            </a:r>
            <a:endParaRPr lang="en-US" dirty="0"/>
          </a:p>
        </p:txBody>
      </p:sp>
      <p:sp>
        <p:nvSpPr>
          <p:cNvPr id="7" name="TextBox 6"/>
          <p:cNvSpPr txBox="1"/>
          <p:nvPr/>
        </p:nvSpPr>
        <p:spPr>
          <a:xfrm>
            <a:off x="6324600" y="1910477"/>
            <a:ext cx="2209800" cy="2585323"/>
          </a:xfrm>
          <a:prstGeom prst="rect">
            <a:avLst/>
          </a:prstGeom>
          <a:noFill/>
        </p:spPr>
        <p:txBody>
          <a:bodyPr wrap="square" rtlCol="0">
            <a:spAutoFit/>
          </a:bodyPr>
          <a:lstStyle/>
          <a:p>
            <a:r>
              <a:rPr lang="en-US" dirty="0" smtClean="0"/>
              <a:t>Note that frequencies we principally use for sound localization in a complex field the perceived position of the source is very different from the sine/cosine pan-law.</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Delay Panning</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sz="2400" dirty="0" smtClean="0"/>
              <a:t>Techniques such as ORTF combine amplitude and delay panning</a:t>
            </a:r>
          </a:p>
          <a:p>
            <a:pPr lvl="1"/>
            <a:r>
              <a:rPr lang="en-US" sz="2000" dirty="0" smtClean="0"/>
              <a:t>But delay panning is even more frequency dependent.</a:t>
            </a:r>
          </a:p>
          <a:p>
            <a:pPr lvl="1"/>
            <a:r>
              <a:rPr lang="en-US" sz="2000" dirty="0" smtClean="0"/>
              <a:t>And if a listener is not in the sweet spot Delay panning does not work.</a:t>
            </a:r>
          </a:p>
        </p:txBody>
      </p:sp>
      <p:pic>
        <p:nvPicPr>
          <p:cNvPr id="4" name="Picture 3" descr="delay panning.bmp"/>
          <p:cNvPicPr>
            <a:picLocks noChangeAspect="1"/>
          </p:cNvPicPr>
          <p:nvPr/>
        </p:nvPicPr>
        <p:blipFill>
          <a:blip r:embed="rId2" cstate="print"/>
          <a:stretch>
            <a:fillRect/>
          </a:stretch>
        </p:blipFill>
        <p:spPr>
          <a:xfrm>
            <a:off x="914400" y="2514600"/>
            <a:ext cx="4541520" cy="3406140"/>
          </a:xfrm>
          <a:prstGeom prst="rect">
            <a:avLst/>
          </a:prstGeom>
        </p:spPr>
      </p:pic>
      <p:sp>
        <p:nvSpPr>
          <p:cNvPr id="5" name="TextBox 4"/>
          <p:cNvSpPr txBox="1"/>
          <p:nvPr/>
        </p:nvSpPr>
        <p:spPr>
          <a:xfrm>
            <a:off x="5791200" y="2776478"/>
            <a:ext cx="2895600" cy="2862322"/>
          </a:xfrm>
          <a:prstGeom prst="rect">
            <a:avLst/>
          </a:prstGeom>
          <a:noFill/>
        </p:spPr>
        <p:txBody>
          <a:bodyPr wrap="square" rtlCol="0">
            <a:spAutoFit/>
          </a:bodyPr>
          <a:lstStyle/>
          <a:p>
            <a:r>
              <a:rPr lang="en-US" dirty="0" smtClean="0"/>
              <a:t>This graph shows the approximate position of third octave noise bands from 250Hz to 2000Hz, given a 200 microsecond delay.</a:t>
            </a:r>
          </a:p>
          <a:p>
            <a:endParaRPr lang="en-US" dirty="0" smtClean="0"/>
          </a:p>
          <a:p>
            <a:r>
              <a:rPr lang="en-US" dirty="0" smtClean="0"/>
              <a:t>This delay corresponds to a 15 degree source angle to two microphones separated by 25cm.</a:t>
            </a:r>
            <a:endParaRPr lang="en-US" dirty="0"/>
          </a:p>
        </p:txBody>
      </p:sp>
      <p:sp>
        <p:nvSpPr>
          <p:cNvPr id="6" name="TextBox 5"/>
          <p:cNvSpPr txBox="1"/>
          <p:nvPr/>
        </p:nvSpPr>
        <p:spPr>
          <a:xfrm>
            <a:off x="762000" y="5983069"/>
            <a:ext cx="7239000" cy="646331"/>
          </a:xfrm>
          <a:prstGeom prst="rect">
            <a:avLst/>
          </a:prstGeom>
          <a:noFill/>
        </p:spPr>
        <p:txBody>
          <a:bodyPr wrap="square" rtlCol="0">
            <a:spAutoFit/>
          </a:bodyPr>
          <a:lstStyle/>
          <a:p>
            <a:r>
              <a:rPr lang="en-US" dirty="0" smtClean="0"/>
              <a:t>The panning angle is about 15 degrees at 250Hz – but it is nearly 90 degrees at 2000Hz.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Stereo</a:t>
            </a:r>
            <a:r>
              <a:rPr lang="en-US" baseline="0" dirty="0" smtClean="0"/>
              <a:t> localization is an illusion</a:t>
            </a:r>
            <a:r>
              <a:rPr lang="en-US" dirty="0" smtClean="0"/>
              <a:t> based on fuzzy data</a:t>
            </a:r>
            <a:endParaRPr lang="en-US" dirty="0"/>
          </a:p>
        </p:txBody>
      </p:sp>
      <p:sp>
        <p:nvSpPr>
          <p:cNvPr id="3" name="Content Placeholder 2"/>
          <p:cNvSpPr>
            <a:spLocks noGrp="1"/>
          </p:cNvSpPr>
          <p:nvPr>
            <p:ph idx="1"/>
          </p:nvPr>
        </p:nvSpPr>
        <p:spPr/>
        <p:txBody>
          <a:bodyPr>
            <a:normAutofit/>
          </a:bodyPr>
          <a:lstStyle/>
          <a:p>
            <a:r>
              <a:rPr lang="en-US" sz="2400" dirty="0" smtClean="0"/>
              <a:t>The only stable locations are left, center, and right </a:t>
            </a:r>
          </a:p>
          <a:p>
            <a:pPr lvl="1"/>
            <a:r>
              <a:rPr lang="en-US" sz="2000" dirty="0" smtClean="0"/>
              <a:t>And center is stable only in the sweet spot.</a:t>
            </a:r>
          </a:p>
          <a:p>
            <a:endParaRPr lang="en-US" sz="2400" dirty="0" smtClean="0"/>
          </a:p>
          <a:p>
            <a:r>
              <a:rPr lang="en-US" sz="2400" dirty="0" smtClean="0"/>
              <a:t>Confronted with an image between center and left, or center and right, the brain must guess the location based on an average of conflicting cues.</a:t>
            </a:r>
          </a:p>
          <a:p>
            <a:pPr lvl="1"/>
            <a:r>
              <a:rPr lang="en-US" sz="2000" dirty="0" smtClean="0"/>
              <a:t>The result can be beyond the speaker axis.</a:t>
            </a:r>
          </a:p>
          <a:p>
            <a:pPr lvl="1"/>
            <a:endParaRPr lang="en-US" sz="2000" dirty="0" smtClean="0"/>
          </a:p>
          <a:p>
            <a:r>
              <a:rPr lang="en-US" sz="2400" dirty="0" smtClean="0"/>
              <a:t>Our perception of sharp images between center and left or right is an illusion generated by our brain’s desire for certainty, and it’s willingness to guess.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Headphone</a:t>
            </a:r>
            <a:r>
              <a:rPr lang="en-US" sz="3200" baseline="0" dirty="0" smtClean="0"/>
              <a:t> reproduction of panned images</a:t>
            </a:r>
            <a:endParaRPr lang="en-US" sz="3200" dirty="0"/>
          </a:p>
        </p:txBody>
      </p:sp>
      <p:sp>
        <p:nvSpPr>
          <p:cNvPr id="3" name="Content Placeholder 2"/>
          <p:cNvSpPr>
            <a:spLocks noGrp="1"/>
          </p:cNvSpPr>
          <p:nvPr>
            <p:ph idx="1"/>
          </p:nvPr>
        </p:nvSpPr>
        <p:spPr/>
        <p:txBody>
          <a:bodyPr>
            <a:normAutofit/>
          </a:bodyPr>
          <a:lstStyle/>
          <a:p>
            <a:r>
              <a:rPr lang="en-US" sz="2400" dirty="0" smtClean="0"/>
              <a:t>Headphones reliably spread a panned image +-90 degrees</a:t>
            </a:r>
          </a:p>
          <a:p>
            <a:pPr lvl="1"/>
            <a:r>
              <a:rPr lang="en-US" sz="2000" dirty="0" smtClean="0"/>
              <a:t>The frontal accuracy is about +-2.5 degrees</a:t>
            </a:r>
          </a:p>
          <a:p>
            <a:pPr lvl="1"/>
            <a:r>
              <a:rPr lang="en-US" sz="2000" dirty="0" smtClean="0"/>
              <a:t>And the perceived position is independent of frequency – if the headphones perfectly match the listener’s ears</a:t>
            </a:r>
          </a:p>
          <a:p>
            <a:pPr lvl="2"/>
            <a:r>
              <a:rPr lang="en-US" sz="1600" dirty="0" smtClean="0"/>
              <a:t>It is useful to adjust a 1/3</a:t>
            </a:r>
            <a:r>
              <a:rPr lang="en-US" sz="1600" baseline="30000" dirty="0" smtClean="0"/>
              <a:t>rd</a:t>
            </a:r>
            <a:r>
              <a:rPr lang="en-US" sz="1600" dirty="0" smtClean="0"/>
              <a:t> octave equalizer with 1/3</a:t>
            </a:r>
            <a:r>
              <a:rPr lang="en-US" sz="1600" baseline="30000" dirty="0" smtClean="0"/>
              <a:t>rd</a:t>
            </a:r>
            <a:r>
              <a:rPr lang="en-US" sz="1600" dirty="0" smtClean="0"/>
              <a:t> octave noise bands to obtain a stable central image.</a:t>
            </a:r>
          </a:p>
          <a:p>
            <a:r>
              <a:rPr lang="en-US" sz="2400" dirty="0" smtClean="0"/>
              <a:t>Thus it is possible to hear precisely localized images from pan-pots when listening through headphones</a:t>
            </a:r>
          </a:p>
          <a:p>
            <a:pPr lvl="1"/>
            <a:r>
              <a:rPr lang="en-US" sz="2000" dirty="0" smtClean="0"/>
              <a:t>But not with speakers.</a:t>
            </a:r>
          </a:p>
          <a:p>
            <a:r>
              <a:rPr lang="en-US" sz="2400" dirty="0" smtClean="0"/>
              <a:t>I must emphasize that headphone reproduction </a:t>
            </a:r>
            <a:r>
              <a:rPr lang="en-US" sz="2400" i="1" dirty="0" smtClean="0"/>
              <a:t>requires </a:t>
            </a:r>
            <a:r>
              <a:rPr lang="en-US" sz="2400" dirty="0" smtClean="0"/>
              <a:t>accurate equalization of the headphones – ideally individually </a:t>
            </a:r>
            <a:r>
              <a:rPr lang="en-US" sz="2400" smtClean="0"/>
              <a:t>different for the left and right ear!</a:t>
            </a:r>
            <a:endParaRPr lang="en-US" sz="2400" i="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Coincident Microphones</a:t>
            </a:r>
            <a:endParaRPr lang="en-US" sz="3600" dirty="0"/>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r>
              <a:rPr lang="en-US" dirty="0" smtClean="0"/>
              <a:t>Coincident microphones produce a signal similar to a pan-pot.</a:t>
            </a:r>
          </a:p>
          <a:p>
            <a:pPr lvl="1"/>
            <a:r>
              <a:rPr lang="en-US" dirty="0" smtClean="0"/>
              <a:t>But the range of the pan is limited.</a:t>
            </a:r>
          </a:p>
          <a:p>
            <a:r>
              <a:rPr lang="en-US" dirty="0" smtClean="0"/>
              <a:t>The most selective pattern is figure of eights at 90 degrees (Blumlein) </a:t>
            </a:r>
          </a:p>
          <a:p>
            <a:pPr lvl="1"/>
            <a:r>
              <a:rPr lang="en-US" dirty="0" smtClean="0"/>
              <a:t>A source 45 degrees to the left will be reproduced only from the left loudspeaker.</a:t>
            </a:r>
          </a:p>
          <a:p>
            <a:pPr lvl="1"/>
            <a:r>
              <a:rPr lang="en-US" dirty="0" smtClean="0"/>
              <a:t>A 3.3 degree angle from the front produces a 1dB level difference in the outputs.</a:t>
            </a:r>
          </a:p>
          <a:p>
            <a:pPr lvl="2"/>
            <a:r>
              <a:rPr lang="en-US" dirty="0" smtClean="0"/>
              <a:t>Not as good as natural hearing, but not too bad when listening through headphones.</a:t>
            </a:r>
          </a:p>
          <a:p>
            <a:r>
              <a:rPr lang="en-US" dirty="0" smtClean="0"/>
              <a:t>To produce a “full left” or “full right” signal the peak sensitivity of one microphone must lie on the null of the other microphone.</a:t>
            </a:r>
          </a:p>
          <a:p>
            <a:pPr lvl="1"/>
            <a:r>
              <a:rPr lang="en-US" dirty="0" smtClean="0"/>
              <a:t>Cardioid microphones can only do this if they are back-to-back (180 degrees apart) </a:t>
            </a:r>
          </a:p>
          <a:p>
            <a:pPr lvl="1"/>
            <a:r>
              <a:rPr lang="en-US" dirty="0" smtClean="0"/>
              <a:t>To pick up a decorrelated reverberant field the microphones must be at least supercardioid. Cardioid microphones pick up a largely monaural reverberant field at low frequencies in the standard ORTF configuration.</a:t>
            </a:r>
          </a:p>
          <a:p>
            <a:pPr lvl="2"/>
            <a:r>
              <a:rPr lang="en-US" dirty="0" smtClean="0"/>
              <a:t>If properly equalized hypercardioid or supercardioid microphones sound much better.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Soundfield and Binaural</a:t>
            </a:r>
            <a:endParaRPr lang="en-US" dirty="0"/>
          </a:p>
        </p:txBody>
      </p:sp>
      <p:sp>
        <p:nvSpPr>
          <p:cNvPr id="3" name="Content Placeholder 2"/>
          <p:cNvSpPr>
            <a:spLocks noGrp="1"/>
          </p:cNvSpPr>
          <p:nvPr>
            <p:ph idx="1"/>
          </p:nvPr>
        </p:nvSpPr>
        <p:spPr>
          <a:xfrm>
            <a:off x="457200" y="1600200"/>
            <a:ext cx="8229600" cy="1828799"/>
          </a:xfrm>
        </p:spPr>
        <p:txBody>
          <a:bodyPr>
            <a:normAutofit fontScale="55000" lnSpcReduction="20000"/>
          </a:bodyPr>
          <a:lstStyle/>
          <a:p>
            <a:r>
              <a:rPr lang="en-US" dirty="0" smtClean="0"/>
              <a:t>When you use headphones to compare a binaural recording to a Soundfield recording with any pattern:</a:t>
            </a:r>
          </a:p>
          <a:p>
            <a:pPr lvl="1"/>
            <a:r>
              <a:rPr lang="en-US" dirty="0" smtClean="0"/>
              <a:t>The soundfield has a narrower front image – (it is not as sharp)</a:t>
            </a:r>
          </a:p>
          <a:p>
            <a:pPr lvl="1"/>
            <a:r>
              <a:rPr lang="en-US" dirty="0" smtClean="0"/>
              <a:t>more reflected energy – (there is no head shadowing)</a:t>
            </a:r>
          </a:p>
          <a:p>
            <a:pPr lvl="1"/>
            <a:r>
              <a:rPr lang="en-US" dirty="0" smtClean="0"/>
              <a:t>And less envelopment – (the direct sound is less distinct)</a:t>
            </a:r>
          </a:p>
          <a:p>
            <a:r>
              <a:rPr lang="en-US" dirty="0" smtClean="0"/>
              <a:t>Comparing a binaural recording on headphones to a Soundfield recording on speakers is not a reasonable thing to do!</a:t>
            </a:r>
          </a:p>
          <a:p>
            <a:endParaRPr lang="en-US" dirty="0"/>
          </a:p>
        </p:txBody>
      </p:sp>
      <p:pic>
        <p:nvPicPr>
          <p:cNvPr id="4" name="Picture 3" descr="IMG_1403.jpg"/>
          <p:cNvPicPr>
            <a:picLocks noChangeAspect="1"/>
          </p:cNvPicPr>
          <p:nvPr/>
        </p:nvPicPr>
        <p:blipFill>
          <a:blip r:embed="rId2" cstate="print"/>
          <a:srcRect l="44617" t="67358" r="42545" b="18378"/>
          <a:stretch>
            <a:fillRect/>
          </a:stretch>
        </p:blipFill>
        <p:spPr>
          <a:xfrm>
            <a:off x="2133600" y="3479800"/>
            <a:ext cx="3505200" cy="292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Separation of Simultaneous Sounds</a:t>
            </a:r>
            <a:endParaRPr lang="en-US" sz="4000" dirty="0"/>
          </a:p>
        </p:txBody>
      </p:sp>
      <p:sp>
        <p:nvSpPr>
          <p:cNvPr id="3" name="Content Placeholder 2"/>
          <p:cNvSpPr>
            <a:spLocks noGrp="1"/>
          </p:cNvSpPr>
          <p:nvPr>
            <p:ph idx="1"/>
          </p:nvPr>
        </p:nvSpPr>
        <p:spPr>
          <a:xfrm>
            <a:off x="304800" y="1219200"/>
            <a:ext cx="8229600" cy="5105400"/>
          </a:xfrm>
        </p:spPr>
        <p:txBody>
          <a:bodyPr>
            <a:normAutofit fontScale="92500" lnSpcReduction="10000"/>
          </a:bodyPr>
          <a:lstStyle/>
          <a:p>
            <a:pPr lvl="1">
              <a:buNone/>
            </a:pPr>
            <a:r>
              <a:rPr lang="en-US" dirty="0" smtClean="0"/>
              <a:t>Source separation, perceived distance, and clarity of localization ALL depend on same physics:</a:t>
            </a:r>
          </a:p>
          <a:p>
            <a:pPr lvl="1" algn="ctr">
              <a:buNone/>
            </a:pPr>
            <a:endParaRPr lang="en-US" dirty="0" smtClean="0"/>
          </a:p>
          <a:p>
            <a:pPr lvl="1" algn="ctr">
              <a:buNone/>
            </a:pPr>
            <a:r>
              <a:rPr lang="en-US" dirty="0" smtClean="0">
                <a:solidFill>
                  <a:srgbClr val="FF0000"/>
                </a:solidFill>
              </a:rPr>
              <a:t>The encoding of information in the upper harmonics of tones with a definite pitch. </a:t>
            </a:r>
          </a:p>
          <a:p>
            <a:pPr lvl="1">
              <a:buNone/>
            </a:pPr>
            <a:endParaRPr lang="en-US" dirty="0" smtClean="0"/>
          </a:p>
          <a:p>
            <a:pPr lvl="1">
              <a:buNone/>
            </a:pPr>
            <a:r>
              <a:rPr lang="en-US" dirty="0" smtClean="0"/>
              <a:t>Why is </a:t>
            </a:r>
            <a:r>
              <a:rPr lang="en-US" dirty="0" smtClean="0">
                <a:solidFill>
                  <a:srgbClr val="C00000"/>
                </a:solidFill>
              </a:rPr>
              <a:t>PITCH</a:t>
            </a:r>
            <a:r>
              <a:rPr lang="en-US" dirty="0" smtClean="0"/>
              <a:t> so important?</a:t>
            </a:r>
          </a:p>
          <a:p>
            <a:pPr lvl="1">
              <a:buNone/>
            </a:pPr>
            <a:endParaRPr lang="en-US" dirty="0" smtClean="0"/>
          </a:p>
          <a:p>
            <a:pPr lvl="1">
              <a:buNone/>
            </a:pPr>
            <a:r>
              <a:rPr lang="en-US" dirty="0" err="1" smtClean="0"/>
              <a:t>Broks</a:t>
            </a:r>
            <a:r>
              <a:rPr lang="en-US" dirty="0" smtClean="0"/>
              <a:t> and </a:t>
            </a:r>
            <a:r>
              <a:rPr lang="en-US" dirty="0" err="1" smtClean="0"/>
              <a:t>Noteboom</a:t>
            </a:r>
            <a:r>
              <a:rPr lang="en-US" dirty="0" smtClean="0"/>
              <a:t> (1983) </a:t>
            </a:r>
            <a:r>
              <a:rPr lang="en-US" kern="1200" dirty="0" smtClean="0">
                <a:solidFill>
                  <a:schemeClr val="tx1"/>
                </a:solidFill>
                <a:latin typeface="+mn-lt"/>
                <a:ea typeface="+mn-ea"/>
                <a:cs typeface="+mn-cs"/>
              </a:rPr>
              <a:t> found that two simultaneous monotone speech signals can be separately understood if there is a 3% difference in pitch. </a:t>
            </a:r>
            <a:r>
              <a:rPr lang="en-US" sz="2700" dirty="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First Order Ambisonics and WFS</a:t>
            </a:r>
            <a:endParaRPr lang="en-US" dirty="0"/>
          </a:p>
        </p:txBody>
      </p:sp>
      <p:sp>
        <p:nvSpPr>
          <p:cNvPr id="3" name="Content Placeholder 2"/>
          <p:cNvSpPr>
            <a:spLocks noGrp="1"/>
          </p:cNvSpPr>
          <p:nvPr>
            <p:ph idx="1"/>
          </p:nvPr>
        </p:nvSpPr>
        <p:spPr>
          <a:xfrm>
            <a:off x="457200" y="1295400"/>
            <a:ext cx="8229600" cy="4876800"/>
          </a:xfrm>
        </p:spPr>
        <p:txBody>
          <a:bodyPr>
            <a:normAutofit fontScale="70000" lnSpcReduction="20000"/>
          </a:bodyPr>
          <a:lstStyle/>
          <a:p>
            <a:r>
              <a:rPr lang="en-US" dirty="0" smtClean="0"/>
              <a:t>Ambisonics has a problem with head shadowing.</a:t>
            </a:r>
          </a:p>
          <a:p>
            <a:pPr lvl="1"/>
            <a:r>
              <a:rPr lang="en-US" dirty="0" smtClean="0"/>
              <a:t>The lateral velocity vector is created by subtracting the left loudspeaker sound from the right loudspeaker sound.</a:t>
            </a:r>
          </a:p>
          <a:p>
            <a:pPr lvl="1"/>
            <a:r>
              <a:rPr lang="en-US" dirty="0" smtClean="0"/>
              <a:t>But if the head is in the way the signals do not subtract – and the lateral sound is perceived stronger than it should be – and often as excess pressure.</a:t>
            </a:r>
          </a:p>
          <a:p>
            <a:pPr lvl="1"/>
            <a:r>
              <a:rPr lang="en-US" dirty="0" smtClean="0"/>
              <a:t>Even in high order Ambisonics the frequency dependent panning problems still exist between loudspeakers.</a:t>
            </a:r>
          </a:p>
          <a:p>
            <a:r>
              <a:rPr lang="en-US" dirty="0" smtClean="0"/>
              <a:t>This results in a lower Direct to Reverberant ratio at frequencies above ~500Hz.</a:t>
            </a:r>
          </a:p>
          <a:p>
            <a:pPr lvl="1"/>
            <a:r>
              <a:rPr lang="en-US" dirty="0" smtClean="0"/>
              <a:t>Gerzon knew all about the problem, switching to crossed hypercardioid patterns above 500Hz.</a:t>
            </a:r>
          </a:p>
          <a:p>
            <a:pPr lvl="1"/>
            <a:r>
              <a:rPr lang="en-US" dirty="0" smtClean="0"/>
              <a:t>The resulting directional beams are about 100 degrees wide! And the front image has all the problems of stereo.</a:t>
            </a:r>
          </a:p>
          <a:p>
            <a:pPr lvl="2"/>
            <a:r>
              <a:rPr lang="en-US" dirty="0" smtClean="0"/>
              <a:t>If more speakers are used accuracy of localization is not increased, as the first order patterns are not selective enough to limit reproduction to only two speakers at the same time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5.1 Front image with a hard center</a:t>
            </a:r>
            <a:endParaRPr lang="en-US" dirty="0"/>
          </a:p>
        </p:txBody>
      </p:sp>
      <p:sp>
        <p:nvSpPr>
          <p:cNvPr id="3" name="Content Placeholder 2"/>
          <p:cNvSpPr>
            <a:spLocks noGrp="1"/>
          </p:cNvSpPr>
          <p:nvPr>
            <p:ph idx="1"/>
          </p:nvPr>
        </p:nvSpPr>
        <p:spPr>
          <a:xfrm>
            <a:off x="457200" y="1219200"/>
            <a:ext cx="8229600" cy="4800600"/>
          </a:xfrm>
        </p:spPr>
        <p:txBody>
          <a:bodyPr>
            <a:normAutofit fontScale="70000" lnSpcReduction="20000"/>
          </a:bodyPr>
          <a:lstStyle/>
          <a:p>
            <a:r>
              <a:rPr lang="en-US" dirty="0" smtClean="0"/>
              <a:t>A precise center location is perceived anywhere in the listening space, and not just at the sweet spot (sweet line).</a:t>
            </a:r>
          </a:p>
          <a:p>
            <a:endParaRPr lang="en-US" dirty="0" smtClean="0"/>
          </a:p>
          <a:p>
            <a:r>
              <a:rPr lang="en-US" dirty="0" smtClean="0"/>
              <a:t>Accuracy of localization in the front is greatly improved</a:t>
            </a:r>
          </a:p>
          <a:p>
            <a:pPr lvl="1"/>
            <a:r>
              <a:rPr lang="en-US" dirty="0" smtClean="0"/>
              <a:t>As long as only two speakers are active a time.</a:t>
            </a:r>
          </a:p>
          <a:p>
            <a:pPr lvl="1"/>
            <a:r>
              <a:rPr lang="en-US" dirty="0" smtClean="0"/>
              <a:t>This requires panning from center to left or center to right, and not simultaneously producing a phantom image from the left or right speakers.</a:t>
            </a:r>
          </a:p>
          <a:p>
            <a:pPr lvl="1"/>
            <a:r>
              <a:rPr lang="en-US" dirty="0" smtClean="0"/>
              <a:t>An image panned to the middle from center to left is perceived at 30 degrees at 3kHz.</a:t>
            </a:r>
          </a:p>
          <a:p>
            <a:pPr lvl="1"/>
            <a:r>
              <a:rPr lang="en-US" dirty="0" smtClean="0"/>
              <a:t>This is a factor of two improvement over two channel stereo.</a:t>
            </a:r>
          </a:p>
          <a:p>
            <a:pPr lvl="1"/>
            <a:endParaRPr lang="en-US" dirty="0" smtClean="0"/>
          </a:p>
          <a:p>
            <a:r>
              <a:rPr lang="en-US" dirty="0" smtClean="0"/>
              <a:t>But the localization accuracy of three front speakers is still far inferior to natural hearing.</a:t>
            </a:r>
          </a:p>
          <a:p>
            <a:pPr lvl="1"/>
            <a:r>
              <a:rPr lang="en-US" dirty="0" smtClean="0"/>
              <a:t>A five channel, five speaker front array is considerably better – again as long as only two channels are active for a given sound source.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side and rear</a:t>
            </a:r>
            <a:endParaRPr lang="en-US" dirty="0"/>
          </a:p>
        </p:txBody>
      </p:sp>
      <p:sp>
        <p:nvSpPr>
          <p:cNvPr id="3" name="Content Placeholder 2"/>
          <p:cNvSpPr>
            <a:spLocks noGrp="1"/>
          </p:cNvSpPr>
          <p:nvPr>
            <p:ph idx="1"/>
          </p:nvPr>
        </p:nvSpPr>
        <p:spPr/>
        <p:txBody>
          <a:bodyPr/>
          <a:lstStyle/>
          <a:p>
            <a:r>
              <a:rPr lang="en-US" dirty="0" smtClean="0"/>
              <a:t>Perceiving a discrete image at the side between the front and rear speaker is difficult or impossible.</a:t>
            </a:r>
          </a:p>
          <a:p>
            <a:pPr lvl="1"/>
            <a:r>
              <a:rPr lang="en-US" dirty="0" smtClean="0"/>
              <a:t>Sharp localization is only possible if a single speaker is activated, either a front or a rear.</a:t>
            </a:r>
          </a:p>
          <a:p>
            <a:r>
              <a:rPr lang="en-US" dirty="0" smtClean="0"/>
              <a:t>Amplitude panning between the two rear speakers is possible, with all the disadvantages of two-channel stereo.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Localization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Vertical localization is achieved entirely through timbre cues above 1000Hz.</a:t>
            </a:r>
          </a:p>
          <a:p>
            <a:r>
              <a:rPr lang="en-US" dirty="0" smtClean="0"/>
              <a:t>Sounds in the horizontal plane lack frequencies in the range of 6000-10000Hz.</a:t>
            </a:r>
          </a:p>
          <a:p>
            <a:r>
              <a:rPr lang="en-US" dirty="0" smtClean="0"/>
              <a:t>Augmenting these frequencies with loudspeakers above and forward of the listener leads to a pleasing sense of natural reverberation.</a:t>
            </a:r>
          </a:p>
          <a:p>
            <a:pPr lvl="1"/>
            <a:r>
              <a:rPr lang="en-US" dirty="0" smtClean="0"/>
              <a:t>Two loudspeakers above the listener reproducing decorrelated reverberation sound much better than one.</a:t>
            </a:r>
          </a:p>
          <a:p>
            <a:pPr lvl="1"/>
            <a:r>
              <a:rPr lang="en-US" dirty="0" smtClean="0"/>
              <a:t>The best location is to the left and right 60 to 80 degrees above the listener.</a:t>
            </a:r>
          </a:p>
          <a:p>
            <a:pPr lvl="1"/>
            <a:r>
              <a:rPr lang="en-US" dirty="0" smtClean="0"/>
              <a:t>The signals reproduced can be derived from the reverberant component of a stereo or 5.1 recording.</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Conclusions for sound reproduction</a:t>
            </a:r>
            <a:endParaRPr lang="en-US" dirty="0"/>
          </a:p>
        </p:txBody>
      </p:sp>
      <p:sp>
        <p:nvSpPr>
          <p:cNvPr id="3" name="Content Placeholder 2"/>
          <p:cNvSpPr>
            <a:spLocks noGrp="1"/>
          </p:cNvSpPr>
          <p:nvPr>
            <p:ph idx="1"/>
          </p:nvPr>
        </p:nvSpPr>
        <p:spPr>
          <a:xfrm>
            <a:off x="457200" y="1066800"/>
            <a:ext cx="8229600" cy="5257800"/>
          </a:xfrm>
        </p:spPr>
        <p:txBody>
          <a:bodyPr>
            <a:normAutofit fontScale="62500" lnSpcReduction="20000"/>
          </a:bodyPr>
          <a:lstStyle/>
          <a:p>
            <a:r>
              <a:rPr lang="en-US" dirty="0" smtClean="0"/>
              <a:t>Localization in natural hearing takes place mostly at frequencies above 1000Hz, and has a precision of ~ 2 degrees in the horizontal plane.</a:t>
            </a:r>
          </a:p>
          <a:p>
            <a:pPr lvl="1"/>
            <a:r>
              <a:rPr lang="en-US" dirty="0" smtClean="0"/>
              <a:t>With care this precision can be reproduced over headphones from a binaural or amplitude panned recording.</a:t>
            </a:r>
          </a:p>
          <a:p>
            <a:r>
              <a:rPr lang="en-US" dirty="0" smtClean="0"/>
              <a:t>Commonly used pressure-gradient microphone techniques are not capable of capturing sound direction with this precision.</a:t>
            </a:r>
          </a:p>
          <a:p>
            <a:pPr lvl="1"/>
            <a:r>
              <a:rPr lang="en-US" dirty="0" smtClean="0"/>
              <a:t>The vey best they an do is about four degrees, and techniques that use cardioid microphones give at best about 8 degrees.</a:t>
            </a:r>
          </a:p>
          <a:p>
            <a:r>
              <a:rPr lang="en-US" dirty="0" smtClean="0"/>
              <a:t>Two channel loudspeaker reproduction suffers from frequency dependence for frequencies above 1000Hz, spreading apparent localization of a panned image over ~30 degrees.</a:t>
            </a:r>
          </a:p>
          <a:p>
            <a:pPr lvl="1"/>
            <a:r>
              <a:rPr lang="en-US" dirty="0" smtClean="0"/>
              <a:t>The brain must make a best guess for the perceived position of a source – and the frequency spread is sometimes audible.</a:t>
            </a:r>
          </a:p>
          <a:p>
            <a:r>
              <a:rPr lang="en-US" dirty="0" smtClean="0"/>
              <a:t>Multichannel reproduction in 5.1 improves the accuracy about a factor of two.</a:t>
            </a:r>
          </a:p>
          <a:p>
            <a:pPr lvl="1"/>
            <a:r>
              <a:rPr lang="en-US" dirty="0" smtClean="0"/>
              <a:t>The more channels used the more natural the frontal image becomes, as long as only two adjacent loudspeakers are active for any one source.</a:t>
            </a:r>
          </a:p>
          <a:p>
            <a:r>
              <a:rPr lang="en-US" dirty="0" smtClean="0"/>
              <a:t>First order Ambisonics with four speakers has all the problems of stereo and then some. With multiple speakers localization accuracy is slightly improved.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kern="1200" dirty="0" smtClean="0">
                <a:solidFill>
                  <a:schemeClr val="tx1"/>
                </a:solidFill>
                <a:latin typeface="+mj-lt"/>
                <a:ea typeface="+mj-ea"/>
                <a:cs typeface="+mj-cs"/>
              </a:rPr>
              <a:t>The importance of harmonics</a:t>
            </a:r>
            <a:endParaRPr lang="en-US" dirty="0"/>
          </a:p>
        </p:txBody>
      </p:sp>
      <p:sp>
        <p:nvSpPr>
          <p:cNvPr id="3" name="Content Placeholder 2"/>
          <p:cNvSpPr>
            <a:spLocks noGrp="1"/>
          </p:cNvSpPr>
          <p:nvPr>
            <p:ph idx="1"/>
          </p:nvPr>
        </p:nvSpPr>
        <p:spPr>
          <a:xfrm>
            <a:off x="457200" y="1066801"/>
            <a:ext cx="8229600" cy="2133600"/>
          </a:xfrm>
        </p:spPr>
        <p:txBody>
          <a:bodyPr>
            <a:normAutofit/>
          </a:bodyPr>
          <a:lstStyle/>
          <a:p>
            <a:r>
              <a:rPr lang="en-US" sz="2400" dirty="0" smtClean="0"/>
              <a:t>The sensitivity of human hearing is weighted to the frequencies of vocal formants.</a:t>
            </a:r>
          </a:p>
        </p:txBody>
      </p:sp>
      <p:pic>
        <p:nvPicPr>
          <p:cNvPr id="4" name="Picture 3" descr="outer and middle ear.bmp"/>
          <p:cNvPicPr>
            <a:picLocks noChangeAspect="1"/>
          </p:cNvPicPr>
          <p:nvPr/>
        </p:nvPicPr>
        <p:blipFill>
          <a:blip r:embed="rId2" cstate="print"/>
          <a:stretch>
            <a:fillRect/>
          </a:stretch>
        </p:blipFill>
        <p:spPr>
          <a:xfrm>
            <a:off x="711380" y="2362200"/>
            <a:ext cx="4173039" cy="3124200"/>
          </a:xfrm>
          <a:prstGeom prst="rect">
            <a:avLst/>
          </a:prstGeom>
        </p:spPr>
      </p:pic>
      <p:sp>
        <p:nvSpPr>
          <p:cNvPr id="5" name="TextBox 4"/>
          <p:cNvSpPr txBox="1"/>
          <p:nvPr/>
        </p:nvSpPr>
        <p:spPr>
          <a:xfrm>
            <a:off x="4953000" y="2133600"/>
            <a:ext cx="3048000" cy="3693319"/>
          </a:xfrm>
          <a:prstGeom prst="rect">
            <a:avLst/>
          </a:prstGeom>
          <a:noFill/>
        </p:spPr>
        <p:txBody>
          <a:bodyPr wrap="square" rtlCol="0">
            <a:spAutoFit/>
          </a:bodyPr>
          <a:lstStyle/>
          <a:p>
            <a:r>
              <a:rPr lang="en-US" sz="2400" dirty="0" smtClean="0"/>
              <a:t>Transfer function from sound outside the head through the outer and middle ear.</a:t>
            </a:r>
          </a:p>
          <a:p>
            <a:endParaRPr lang="en-US" dirty="0" smtClean="0"/>
          </a:p>
          <a:p>
            <a:r>
              <a:rPr lang="en-US" sz="2400" dirty="0" smtClean="0">
                <a:solidFill>
                  <a:srgbClr val="FF0000"/>
                </a:solidFill>
              </a:rPr>
              <a:t>Evolution is not wasteful. </a:t>
            </a:r>
          </a:p>
          <a:p>
            <a:endParaRPr lang="en-US" sz="2400" dirty="0" smtClean="0">
              <a:solidFill>
                <a:srgbClr val="FF0000"/>
              </a:solidFill>
            </a:endParaRPr>
          </a:p>
          <a:p>
            <a:r>
              <a:rPr lang="en-US" sz="2400" dirty="0" smtClean="0">
                <a:solidFill>
                  <a:srgbClr val="FF0000"/>
                </a:solidFill>
              </a:rPr>
              <a:t>This curve is not an accident!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Frequency Selectivity of the</a:t>
            </a:r>
            <a:r>
              <a:rPr lang="en-US" baseline="0" dirty="0" smtClean="0"/>
              <a:t> Basilar Membrane</a:t>
            </a:r>
            <a:endParaRPr lang="en-US" dirty="0"/>
          </a:p>
        </p:txBody>
      </p:sp>
      <p:sp>
        <p:nvSpPr>
          <p:cNvPr id="3" name="Content Placeholder 2"/>
          <p:cNvSpPr>
            <a:spLocks noGrp="1"/>
          </p:cNvSpPr>
          <p:nvPr>
            <p:ph idx="1"/>
          </p:nvPr>
        </p:nvSpPr>
        <p:spPr>
          <a:xfrm>
            <a:off x="228600" y="1219200"/>
            <a:ext cx="8229600" cy="4525963"/>
          </a:xfrm>
        </p:spPr>
        <p:txBody>
          <a:bodyPr/>
          <a:lstStyle/>
          <a:p>
            <a:pPr algn="ctr"/>
            <a:r>
              <a:rPr lang="en-US" dirty="0" smtClean="0"/>
              <a:t>The basilar membrane is a ~ 1/3 octave mechanical filter of ~2nd order.</a:t>
            </a:r>
          </a:p>
          <a:p>
            <a:pPr lvl="1" algn="ctr"/>
            <a:r>
              <a:rPr lang="en-US" dirty="0" smtClean="0">
                <a:solidFill>
                  <a:srgbClr val="FF0000"/>
                </a:solidFill>
              </a:rPr>
              <a:t>The filter has long skirts!</a:t>
            </a:r>
            <a:endParaRPr lang="en-US" dirty="0">
              <a:solidFill>
                <a:srgbClr val="FF0000"/>
              </a:solidFill>
            </a:endParaRPr>
          </a:p>
        </p:txBody>
      </p:sp>
      <p:pic>
        <p:nvPicPr>
          <p:cNvPr id="4" name="Picture 3" descr="2000Hz_2nd_and_1st_order.bmp"/>
          <p:cNvPicPr>
            <a:picLocks noChangeAspect="1"/>
          </p:cNvPicPr>
          <p:nvPr/>
        </p:nvPicPr>
        <p:blipFill>
          <a:blip r:embed="rId2" cstate="print"/>
          <a:stretch>
            <a:fillRect/>
          </a:stretch>
        </p:blipFill>
        <p:spPr>
          <a:xfrm>
            <a:off x="457200" y="2811780"/>
            <a:ext cx="6671560" cy="3589020"/>
          </a:xfrm>
          <a:prstGeom prst="rect">
            <a:avLst/>
          </a:prstGeom>
        </p:spPr>
      </p:pic>
      <p:sp>
        <p:nvSpPr>
          <p:cNvPr id="5" name="TextBox 4"/>
          <p:cNvSpPr txBox="1"/>
          <p:nvPr/>
        </p:nvSpPr>
        <p:spPr>
          <a:xfrm>
            <a:off x="7315200" y="2895600"/>
            <a:ext cx="1600200" cy="3046988"/>
          </a:xfrm>
          <a:prstGeom prst="rect">
            <a:avLst/>
          </a:prstGeom>
          <a:noFill/>
        </p:spPr>
        <p:txBody>
          <a:bodyPr wrap="square" rtlCol="0">
            <a:spAutoFit/>
          </a:bodyPr>
          <a:lstStyle/>
          <a:p>
            <a:r>
              <a:rPr lang="en-US" sz="2400" dirty="0" smtClean="0"/>
              <a:t>Blue: 2000Hz 2</a:t>
            </a:r>
            <a:r>
              <a:rPr lang="en-US" sz="2400" baseline="30000" dirty="0" smtClean="0"/>
              <a:t>nd</a:t>
            </a:r>
            <a:r>
              <a:rPr lang="en-US" sz="2400" dirty="0" smtClean="0"/>
              <a:t> order 1/3 octave filter</a:t>
            </a:r>
          </a:p>
          <a:p>
            <a:endParaRPr lang="en-US" sz="2400" dirty="0" smtClean="0"/>
          </a:p>
          <a:p>
            <a:r>
              <a:rPr lang="en-US" sz="2400" dirty="0" smtClean="0"/>
              <a:t>Red: 1</a:t>
            </a:r>
            <a:r>
              <a:rPr lang="en-US" sz="2400" baseline="30000" dirty="0" smtClean="0"/>
              <a:t>st</a:t>
            </a:r>
            <a:r>
              <a:rPr lang="en-US" sz="2400" dirty="0" smtClean="0"/>
              <a:t> order</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Spectrum</a:t>
            </a:r>
            <a:r>
              <a:rPr lang="en-US" sz="3200" baseline="0" dirty="0" smtClean="0"/>
              <a:t> Equalization</a:t>
            </a:r>
            <a:endParaRPr lang="en-US" sz="3200" dirty="0"/>
          </a:p>
        </p:txBody>
      </p:sp>
      <p:pic>
        <p:nvPicPr>
          <p:cNvPr id="4" name="Picture 3" descr="spectrum two_with_without_eq.bmp"/>
          <p:cNvPicPr>
            <a:picLocks noChangeAspect="1"/>
          </p:cNvPicPr>
          <p:nvPr/>
        </p:nvPicPr>
        <p:blipFill>
          <a:blip r:embed="rId2" cstate="print"/>
          <a:stretch>
            <a:fillRect/>
          </a:stretch>
        </p:blipFill>
        <p:spPr>
          <a:xfrm>
            <a:off x="457200" y="762001"/>
            <a:ext cx="7696200" cy="3579436"/>
          </a:xfrm>
          <a:prstGeom prst="rect">
            <a:avLst/>
          </a:prstGeom>
        </p:spPr>
      </p:pic>
      <p:sp>
        <p:nvSpPr>
          <p:cNvPr id="5" name="TextBox 4"/>
          <p:cNvSpPr txBox="1"/>
          <p:nvPr/>
        </p:nvSpPr>
        <p:spPr>
          <a:xfrm>
            <a:off x="609600" y="4267200"/>
            <a:ext cx="7620000" cy="2308324"/>
          </a:xfrm>
          <a:prstGeom prst="rect">
            <a:avLst/>
          </a:prstGeom>
          <a:noFill/>
        </p:spPr>
        <p:txBody>
          <a:bodyPr wrap="square" rtlCol="0">
            <a:spAutoFit/>
          </a:bodyPr>
          <a:lstStyle/>
          <a:p>
            <a:r>
              <a:rPr lang="en-US" sz="2400" dirty="0" smtClean="0"/>
              <a:t>Red – the spectrum of the vowel in “two” at the outer ear. Blue – the spectrum of the same vowel after equalization with the outer and middle ear.</a:t>
            </a:r>
          </a:p>
          <a:p>
            <a:endParaRPr lang="en-US" sz="2400" dirty="0" smtClean="0"/>
          </a:p>
          <a:p>
            <a:r>
              <a:rPr lang="en-US" sz="2400" dirty="0" smtClean="0">
                <a:solidFill>
                  <a:srgbClr val="FF0000"/>
                </a:solidFill>
              </a:rPr>
              <a:t>The effect of the outer and middle ear is to reduce the masking of formant bands by the frequencies below 800Hz.</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6656</TotalTime>
  <Words>5522</Words>
  <Application>Microsoft Office PowerPoint</Application>
  <PresentationFormat>On-screen Show (4:3)</PresentationFormat>
  <Paragraphs>530</Paragraphs>
  <Slides>64</Slides>
  <Notes>8</Notes>
  <HiddenSlides>0</HiddenSlides>
  <MMClips>24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Equation</vt:lpstr>
      <vt:lpstr>Pitch, Timbre, and Source Separation</vt:lpstr>
      <vt:lpstr>Source Localization Requires Separation from other signals and noise </vt:lpstr>
      <vt:lpstr>“Near”, “Far”, and Harmonic Coherence</vt:lpstr>
      <vt:lpstr>Basilar motion at 1600 and 2000Hz</vt:lpstr>
      <vt:lpstr>Effect of reverberation on the basilar motion at 1600 and 2000Hz</vt:lpstr>
      <vt:lpstr>Separation of Simultaneous Sounds</vt:lpstr>
      <vt:lpstr>The importance of harmonics</vt:lpstr>
      <vt:lpstr>Frequency Selectivity of the Basilar Membrane</vt:lpstr>
      <vt:lpstr>Spectrum Equalization</vt:lpstr>
      <vt:lpstr>Vocal Formants</vt:lpstr>
      <vt:lpstr>What if two vowels overlap?</vt:lpstr>
      <vt:lpstr>The ear can separate the two vowels even if the eye cannot.</vt:lpstr>
      <vt:lpstr>Can my model separate two and five?</vt:lpstr>
      <vt:lpstr>Why are these sounds separable?</vt:lpstr>
      <vt:lpstr>How can separation occur? Harmonic amplitudes form a comb!</vt:lpstr>
      <vt:lpstr>Comb filters come in many flavors</vt:lpstr>
      <vt:lpstr>Biological combs</vt:lpstr>
      <vt:lpstr>Where are they?</vt:lpstr>
      <vt:lpstr>The basilar membrane and the cochlear duct</vt:lpstr>
      <vt:lpstr>And this connects to – The spiral ganglion? What’s that?</vt:lpstr>
      <vt:lpstr>Whatever it is, it has a lot of neurons            (many thousands)</vt:lpstr>
      <vt:lpstr>And each neuron has a lot of fibers </vt:lpstr>
      <vt:lpstr>Comb filters must be precisely tuned</vt:lpstr>
      <vt:lpstr>Current hearing models</vt:lpstr>
      <vt:lpstr>Problems with the model</vt:lpstr>
      <vt:lpstr>An amplitude-modulation based basilar membrane model    (~Identical to Torsten Dau)</vt:lpstr>
      <vt:lpstr>A Comb-Filter Pitch Detection Model</vt:lpstr>
      <vt:lpstr>Our Model .</vt:lpstr>
      <vt:lpstr>Recent work on the model</vt:lpstr>
      <vt:lpstr>Separation of monotone speech </vt:lpstr>
      <vt:lpstr>Separation in poor acoustics</vt:lpstr>
      <vt:lpstr>Clarity, Distance, and Audience Attention</vt:lpstr>
      <vt:lpstr>Example of Clarity for Speech</vt:lpstr>
      <vt:lpstr>Demonstration</vt:lpstr>
      <vt:lpstr>What happens in a room?</vt:lpstr>
      <vt:lpstr>Sound in the hall is difficult to understand and remember when there is just one speaker. Impossible to understand when two speakers talk at the same time.</vt:lpstr>
      <vt:lpstr>Sound separation: Localizing a String Quartet</vt:lpstr>
      <vt:lpstr>Conclusions for source separation</vt:lpstr>
      <vt:lpstr>Localizing separated sounds in natural hearing</vt:lpstr>
      <vt:lpstr>Threshold for azimuth detection as a function of frequency and initial delay</vt:lpstr>
      <vt:lpstr>A localization measure was developed to fit experimental threshold data for the localization of broadband speech at low values of D/R </vt:lpstr>
      <vt:lpstr>A measured impulse response</vt:lpstr>
      <vt:lpstr>The ear perceives notes – not the impulse response itself.</vt:lpstr>
      <vt:lpstr>This is how the brain perceives a continuous sound that has just started. </vt:lpstr>
      <vt:lpstr>Direct and build-up RT = 2s</vt:lpstr>
      <vt:lpstr>Equation for Localizability – 700 to 4000Hz</vt:lpstr>
      <vt:lpstr>Matlab code for LOC</vt:lpstr>
      <vt:lpstr>ILD differences in human hearing</vt:lpstr>
      <vt:lpstr>Individual Instruments vs Sections</vt:lpstr>
      <vt:lpstr>Summary of Natural Hearing </vt:lpstr>
      <vt:lpstr>Stereo Reproduction</vt:lpstr>
      <vt:lpstr>With broadband signals the perceived position is closer to the left loudspeaker</vt:lpstr>
      <vt:lpstr>Sound diffracts around the head and interferes with sound from the opposite speaker</vt:lpstr>
      <vt:lpstr>Sound panned to the middle between left and center is perceived beyond the loudspeaker axis at high frequencies.</vt:lpstr>
      <vt:lpstr>Delay Panning</vt:lpstr>
      <vt:lpstr>Stereo localization is an illusion based on fuzzy data</vt:lpstr>
      <vt:lpstr>Headphone reproduction of panned images</vt:lpstr>
      <vt:lpstr>Coincident Microphones</vt:lpstr>
      <vt:lpstr>Compare Soundfield and Binaural</vt:lpstr>
      <vt:lpstr>First Order Ambisonics and WFS</vt:lpstr>
      <vt:lpstr>5.1 Front image with a hard center</vt:lpstr>
      <vt:lpstr>5.1 side and rear</vt:lpstr>
      <vt:lpstr>Vertical Localization</vt:lpstr>
      <vt:lpstr>Conclusions for sound reproduction</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Timbre, Source Separation, and the Myths of Sound Localization</dc:title>
  <dc:creator>Sony Customer</dc:creator>
  <cp:lastModifiedBy>test</cp:lastModifiedBy>
  <cp:revision>85</cp:revision>
  <dcterms:created xsi:type="dcterms:W3CDTF">2011-11-03T21:35:13Z</dcterms:created>
  <dcterms:modified xsi:type="dcterms:W3CDTF">2012-10-18T20:04:39Z</dcterms:modified>
</cp:coreProperties>
</file>