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99" r:id="rId3"/>
    <p:sldId id="308" r:id="rId4"/>
    <p:sldId id="318" r:id="rId5"/>
    <p:sldId id="297" r:id="rId6"/>
    <p:sldId id="310" r:id="rId7"/>
    <p:sldId id="298" r:id="rId8"/>
    <p:sldId id="257" r:id="rId9"/>
    <p:sldId id="258" r:id="rId10"/>
    <p:sldId id="259" r:id="rId11"/>
    <p:sldId id="261" r:id="rId12"/>
    <p:sldId id="260" r:id="rId13"/>
    <p:sldId id="262" r:id="rId14"/>
    <p:sldId id="265" r:id="rId15"/>
    <p:sldId id="263" r:id="rId16"/>
    <p:sldId id="264" r:id="rId17"/>
    <p:sldId id="266" r:id="rId18"/>
    <p:sldId id="296" r:id="rId19"/>
    <p:sldId id="267" r:id="rId20"/>
    <p:sldId id="269" r:id="rId21"/>
    <p:sldId id="270" r:id="rId22"/>
    <p:sldId id="271" r:id="rId23"/>
    <p:sldId id="272" r:id="rId24"/>
    <p:sldId id="273" r:id="rId25"/>
    <p:sldId id="285" r:id="rId26"/>
    <p:sldId id="286" r:id="rId27"/>
    <p:sldId id="287" r:id="rId28"/>
    <p:sldId id="289" r:id="rId29"/>
    <p:sldId id="288" r:id="rId30"/>
    <p:sldId id="291" r:id="rId31"/>
    <p:sldId id="292" r:id="rId32"/>
    <p:sldId id="293" r:id="rId33"/>
    <p:sldId id="311" r:id="rId34"/>
    <p:sldId id="294" r:id="rId35"/>
    <p:sldId id="290" r:id="rId36"/>
    <p:sldId id="274" r:id="rId37"/>
    <p:sldId id="275" r:id="rId38"/>
    <p:sldId id="276" r:id="rId39"/>
    <p:sldId id="277" r:id="rId40"/>
    <p:sldId id="278" r:id="rId41"/>
    <p:sldId id="279" r:id="rId42"/>
    <p:sldId id="303" r:id="rId43"/>
    <p:sldId id="280" r:id="rId44"/>
    <p:sldId id="281" r:id="rId45"/>
    <p:sldId id="282" r:id="rId46"/>
    <p:sldId id="283" r:id="rId47"/>
    <p:sldId id="284" r:id="rId48"/>
    <p:sldId id="304" r:id="rId49"/>
    <p:sldId id="305" r:id="rId50"/>
    <p:sldId id="306" r:id="rId51"/>
    <p:sldId id="307" r:id="rId52"/>
    <p:sldId id="312" r:id="rId53"/>
    <p:sldId id="313" r:id="rId54"/>
    <p:sldId id="314" r:id="rId55"/>
    <p:sldId id="315" r:id="rId56"/>
    <p:sldId id="316" r:id="rId57"/>
    <p:sldId id="31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10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A5A19-42DE-4AAE-B2E3-3B73269FB0C3}" type="datetimeFigureOut">
              <a:rPr lang="en-US" smtClean="0"/>
              <a:t>3/17/2015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685BC-732C-42E0-800F-8957AB17F53A}" type="slidenum">
              <a:rPr lang="en-US" smtClean="0"/>
              <a:t>‹#›</a:t>
            </a:fld>
            <a:endParaRPr lang="en-US"/>
          </a:p>
        </p:txBody>
      </p:sp>
    </p:spTree>
    <p:extLst>
      <p:ext uri="{BB962C8B-B14F-4D97-AF65-F5344CB8AC3E}">
        <p14:creationId xmlns:p14="http://schemas.microsoft.com/office/powerpoint/2010/main" val="284565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204913" y="704850"/>
            <a:ext cx="4692650" cy="3519488"/>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F9EC78-75ED-4815-A023-7637C4BEAA03}" type="slidenum">
              <a:rPr lang="en-US" smtClean="0"/>
              <a:pPr/>
              <a:t>23</a:t>
            </a:fld>
            <a:endParaRPr lang="en-US" dirty="0" smtClean="0"/>
          </a:p>
        </p:txBody>
      </p:sp>
    </p:spTree>
    <p:extLst>
      <p:ext uri="{BB962C8B-B14F-4D97-AF65-F5344CB8AC3E}">
        <p14:creationId xmlns:p14="http://schemas.microsoft.com/office/powerpoint/2010/main" val="72063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C3BF5-FDD5-4EB5-A658-A14511BDF4FD}" type="slidenum">
              <a:rPr lang="en-US" smtClean="0"/>
              <a:pPr/>
              <a:t>45</a:t>
            </a:fld>
            <a:endParaRPr lang="en-US" dirty="0"/>
          </a:p>
        </p:txBody>
      </p:sp>
    </p:spTree>
    <p:extLst>
      <p:ext uri="{BB962C8B-B14F-4D97-AF65-F5344CB8AC3E}">
        <p14:creationId xmlns:p14="http://schemas.microsoft.com/office/powerpoint/2010/main" val="90877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CD9497-2189-4B85-BD5E-A6F907CF5C02}"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75721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CD9497-2189-4B85-BD5E-A6F907CF5C02}"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43195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CD9497-2189-4B85-BD5E-A6F907CF5C02}"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251933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CD9497-2189-4B85-BD5E-A6F907CF5C02}"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189270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CD9497-2189-4B85-BD5E-A6F907CF5C02}"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1316666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CD9497-2189-4B85-BD5E-A6F907CF5C02}"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2832086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CD9497-2189-4B85-BD5E-A6F907CF5C02}" type="datetimeFigureOut">
              <a:rPr lang="en-US" smtClean="0"/>
              <a:t>3/17/2015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338277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CD9497-2189-4B85-BD5E-A6F907CF5C02}" type="datetimeFigureOut">
              <a:rPr lang="en-US" smtClean="0"/>
              <a:t>3/17/2015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150231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D9497-2189-4B85-BD5E-A6F907CF5C02}" type="datetimeFigureOut">
              <a:rPr lang="en-US" smtClean="0"/>
              <a:t>3/17/2015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203993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D9497-2189-4B85-BD5E-A6F907CF5C02}"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393735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D9497-2189-4B85-BD5E-A6F907CF5C02}"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ABA61-C9D0-4F2D-BE17-6D55424DF0F4}" type="slidenum">
              <a:rPr lang="en-US" smtClean="0"/>
              <a:t>‹#›</a:t>
            </a:fld>
            <a:endParaRPr lang="en-US"/>
          </a:p>
        </p:txBody>
      </p:sp>
    </p:spTree>
    <p:extLst>
      <p:ext uri="{BB962C8B-B14F-4D97-AF65-F5344CB8AC3E}">
        <p14:creationId xmlns:p14="http://schemas.microsoft.com/office/powerpoint/2010/main" val="4061391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D9497-2189-4B85-BD5E-A6F907CF5C02}" type="datetimeFigureOut">
              <a:rPr lang="en-US" smtClean="0"/>
              <a:t>3/17/2015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ABA61-C9D0-4F2D-BE17-6D55424DF0F4}" type="slidenum">
              <a:rPr lang="en-US" smtClean="0"/>
              <a:t>‹#›</a:t>
            </a:fld>
            <a:endParaRPr lang="en-US"/>
          </a:p>
        </p:txBody>
      </p:sp>
    </p:spTree>
    <p:extLst>
      <p:ext uri="{BB962C8B-B14F-4D97-AF65-F5344CB8AC3E}">
        <p14:creationId xmlns:p14="http://schemas.microsoft.com/office/powerpoint/2010/main" val="17843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griesinger@verizon.net" TargetMode="External"/><Relationship Id="rId2" Type="http://schemas.openxmlformats.org/officeDocument/2006/relationships/hyperlink" Target="http://www.davidgriesinger.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3"/><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media8.wav"/><Relationship Id="rId13" Type="http://schemas.openxmlformats.org/officeDocument/2006/relationships/slideLayout" Target="../slideLayouts/slideLayout2.xml"/><Relationship Id="rId18" Type="http://schemas.openxmlformats.org/officeDocument/2006/relationships/image" Target="../media/image18.png"/><Relationship Id="rId3" Type="http://schemas.microsoft.com/office/2007/relationships/media" Target="../media/media6.wav"/><Relationship Id="rId7" Type="http://schemas.microsoft.com/office/2007/relationships/media" Target="../media/media8.wav"/><Relationship Id="rId12" Type="http://schemas.openxmlformats.org/officeDocument/2006/relationships/audio" Target="../media/media10.wav"/><Relationship Id="rId17" Type="http://schemas.openxmlformats.org/officeDocument/2006/relationships/image" Target="../media/image17.png"/><Relationship Id="rId2" Type="http://schemas.openxmlformats.org/officeDocument/2006/relationships/audio" Target="../media/media5.mp3"/><Relationship Id="rId16" Type="http://schemas.openxmlformats.org/officeDocument/2006/relationships/image" Target="../media/image16.png"/><Relationship Id="rId1" Type="http://schemas.microsoft.com/office/2007/relationships/media" Target="../media/media5.mp3"/><Relationship Id="rId6" Type="http://schemas.openxmlformats.org/officeDocument/2006/relationships/audio" Target="../media/media7.wav"/><Relationship Id="rId11" Type="http://schemas.microsoft.com/office/2007/relationships/media" Target="../media/media10.wav"/><Relationship Id="rId5" Type="http://schemas.microsoft.com/office/2007/relationships/media" Target="../media/media7.wav"/><Relationship Id="rId15" Type="http://schemas.openxmlformats.org/officeDocument/2006/relationships/image" Target="../media/image5.png"/><Relationship Id="rId10" Type="http://schemas.openxmlformats.org/officeDocument/2006/relationships/audio" Target="../media/media9.wav"/><Relationship Id="rId19" Type="http://schemas.openxmlformats.org/officeDocument/2006/relationships/image" Target="../media/image19.png"/><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12.mp3"/><Relationship Id="rId7"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5" Type="http://schemas.microsoft.com/office/2007/relationships/media" Target="../media/media13.mp3"/><Relationship Id="rId4" Type="http://schemas.openxmlformats.org/officeDocument/2006/relationships/audio" Target="../media/media12.mp3"/><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media17.wav"/><Relationship Id="rId13" Type="http://schemas.openxmlformats.org/officeDocument/2006/relationships/image" Target="../media/image23.png"/><Relationship Id="rId18" Type="http://schemas.openxmlformats.org/officeDocument/2006/relationships/image" Target="../media/image27.png"/><Relationship Id="rId3" Type="http://schemas.microsoft.com/office/2007/relationships/media" Target="../media/media15.wav"/><Relationship Id="rId7" Type="http://schemas.microsoft.com/office/2007/relationships/media" Target="../media/media17.wav"/><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audio" Target="../media/media14.wav"/><Relationship Id="rId16" Type="http://schemas.openxmlformats.org/officeDocument/2006/relationships/image" Target="../media/image19.png"/><Relationship Id="rId20" Type="http://schemas.microsoft.com/office/2007/relationships/hdphoto" Target="../media/hdphoto1.wdp"/><Relationship Id="rId1" Type="http://schemas.microsoft.com/office/2007/relationships/media" Target="../media/media14.wav"/><Relationship Id="rId6" Type="http://schemas.openxmlformats.org/officeDocument/2006/relationships/audio" Target="../media/media16.wav"/><Relationship Id="rId11" Type="http://schemas.openxmlformats.org/officeDocument/2006/relationships/slideLayout" Target="../slideLayouts/slideLayout2.xml"/><Relationship Id="rId5" Type="http://schemas.microsoft.com/office/2007/relationships/media" Target="../media/media16.wav"/><Relationship Id="rId15" Type="http://schemas.openxmlformats.org/officeDocument/2006/relationships/image" Target="../media/image25.png"/><Relationship Id="rId10" Type="http://schemas.openxmlformats.org/officeDocument/2006/relationships/audio" Target="../media/media18.mp3"/><Relationship Id="rId19" Type="http://schemas.openxmlformats.org/officeDocument/2006/relationships/image" Target="../media/image28.png"/><Relationship Id="rId4" Type="http://schemas.openxmlformats.org/officeDocument/2006/relationships/audio" Target="../media/media15.wav"/><Relationship Id="rId9" Type="http://schemas.microsoft.com/office/2007/relationships/media" Target="../media/media18.mp3"/><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file:///C:\ddrive\ICA\ICA2013\to%20ICA\Mix_yafei_dd_m4.mp3" TargetMode="External"/><Relationship Id="rId1" Type="http://schemas.openxmlformats.org/officeDocument/2006/relationships/audio" Target="file:///C:\ddrive\ICA\ICA2013\to%20ICA\Mix_yafei_r_p2.mp3"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0.mp3"/><Relationship Id="rId7" Type="http://schemas.openxmlformats.org/officeDocument/2006/relationships/image" Target="../media/image3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0.png"/><Relationship Id="rId5" Type="http://schemas.openxmlformats.org/officeDocument/2006/relationships/slideLayout" Target="../slideLayouts/slideLayout2.xml"/><Relationship Id="rId4" Type="http://schemas.openxmlformats.org/officeDocument/2006/relationships/audio" Target="../media/media20.mp3"/><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media21.WAV"/><Relationship Id="rId7" Type="http://schemas.openxmlformats.org/officeDocument/2006/relationships/image" Target="../media/image42.png"/><Relationship Id="rId2" Type="http://schemas.microsoft.com/office/2007/relationships/media" Target="../media/media21.WAV"/><Relationship Id="rId1" Type="http://schemas.openxmlformats.org/officeDocument/2006/relationships/video" Target="file:///C:\Holy_Cross\holy_cross_pan.mpg" TargetMode="External"/><Relationship Id="rId6" Type="http://schemas.openxmlformats.org/officeDocument/2006/relationships/slideLayout" Target="../slideLayouts/slideLayout2.xml"/><Relationship Id="rId5" Type="http://schemas.openxmlformats.org/officeDocument/2006/relationships/audio" Target="../media/media22.mp3"/><Relationship Id="rId4" Type="http://schemas.microsoft.com/office/2007/relationships/media" Target="../media/media22.mp3"/><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audio" Target="../media/media26.mp3"/><Relationship Id="rId3" Type="http://schemas.microsoft.com/office/2007/relationships/media" Target="../media/media24.mp3"/><Relationship Id="rId7" Type="http://schemas.microsoft.com/office/2007/relationships/media" Target="../media/media26.mp3"/><Relationship Id="rId12" Type="http://schemas.openxmlformats.org/officeDocument/2006/relationships/image" Target="../media/image7.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11" Type="http://schemas.microsoft.com/office/2007/relationships/hdphoto" Target="../media/hdphoto2.wdp"/><Relationship Id="rId5" Type="http://schemas.microsoft.com/office/2007/relationships/media" Target="../media/media25.mp3"/><Relationship Id="rId10" Type="http://schemas.openxmlformats.org/officeDocument/2006/relationships/image" Target="../media/image28.png"/><Relationship Id="rId4" Type="http://schemas.openxmlformats.org/officeDocument/2006/relationships/audio" Target="../media/media24.mp3"/><Relationship Id="rId9"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audio" Target="../media/media30.wav"/><Relationship Id="rId3" Type="http://schemas.microsoft.com/office/2007/relationships/media" Target="../media/media28.wav"/><Relationship Id="rId7" Type="http://schemas.microsoft.com/office/2007/relationships/media" Target="../media/media30.wav"/><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audio" Target="../media/media29.wav"/><Relationship Id="rId11" Type="http://schemas.openxmlformats.org/officeDocument/2006/relationships/image" Target="../media/image7.png"/><Relationship Id="rId5" Type="http://schemas.microsoft.com/office/2007/relationships/media" Target="../media/media29.wav"/><Relationship Id="rId10" Type="http://schemas.openxmlformats.org/officeDocument/2006/relationships/image" Target="../media/image49.png"/><Relationship Id="rId4" Type="http://schemas.openxmlformats.org/officeDocument/2006/relationships/audio" Target="../media/media28.wav"/><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audio" Target="../media/media34.wav"/><Relationship Id="rId13" Type="http://schemas.openxmlformats.org/officeDocument/2006/relationships/image" Target="../media/image7.png"/><Relationship Id="rId3" Type="http://schemas.microsoft.com/office/2007/relationships/media" Target="../media/media32.wav"/><Relationship Id="rId7" Type="http://schemas.microsoft.com/office/2007/relationships/media" Target="../media/media34.wav"/><Relationship Id="rId12" Type="http://schemas.openxmlformats.org/officeDocument/2006/relationships/image" Target="../media/image49.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audio" Target="../media/media33.wav"/><Relationship Id="rId11" Type="http://schemas.openxmlformats.org/officeDocument/2006/relationships/slideLayout" Target="../slideLayouts/slideLayout2.xml"/><Relationship Id="rId5" Type="http://schemas.microsoft.com/office/2007/relationships/media" Target="../media/media33.wav"/><Relationship Id="rId10" Type="http://schemas.openxmlformats.org/officeDocument/2006/relationships/audio" Target="../media/media35.wav"/><Relationship Id="rId4" Type="http://schemas.openxmlformats.org/officeDocument/2006/relationships/audio" Target="../media/media32.wav"/><Relationship Id="rId9" Type="http://schemas.microsoft.com/office/2007/relationships/media" Target="../media/media35.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435307"/>
          </a:xfrm>
        </p:spPr>
        <p:txBody>
          <a:bodyPr>
            <a:normAutofit/>
          </a:bodyPr>
          <a:lstStyle/>
          <a:p>
            <a:r>
              <a:rPr lang="en-US" sz="2700" dirty="0"/>
              <a:t>Presence as a measure of acoustic quality and its application in sound recording, reinforcement, and the design of acoustic spaces. </a:t>
            </a:r>
          </a:p>
        </p:txBody>
      </p:sp>
      <p:sp>
        <p:nvSpPr>
          <p:cNvPr id="3" name="Subtitle 2"/>
          <p:cNvSpPr>
            <a:spLocks noGrp="1"/>
          </p:cNvSpPr>
          <p:nvPr>
            <p:ph type="subTitle" idx="1"/>
          </p:nvPr>
        </p:nvSpPr>
        <p:spPr/>
        <p:txBody>
          <a:bodyPr>
            <a:normAutofit lnSpcReduction="10000"/>
          </a:bodyPr>
          <a:lstStyle/>
          <a:p>
            <a:r>
              <a:rPr lang="en-US" dirty="0" smtClean="0"/>
              <a:t>David Griesinger</a:t>
            </a:r>
          </a:p>
          <a:p>
            <a:r>
              <a:rPr lang="en-US" dirty="0" smtClean="0"/>
              <a:t>David Griesinger Acoustics</a:t>
            </a:r>
          </a:p>
          <a:p>
            <a:r>
              <a:rPr lang="en-US" dirty="0" smtClean="0">
                <a:hlinkClick r:id="rId2"/>
              </a:rPr>
              <a:t>www.davidgriesinger.com</a:t>
            </a:r>
            <a:endParaRPr lang="en-US" dirty="0" smtClean="0"/>
          </a:p>
          <a:p>
            <a:r>
              <a:rPr lang="en-US" dirty="0" smtClean="0">
                <a:hlinkClick r:id="rId3"/>
              </a:rPr>
              <a:t>dgriesinger@verizon.net</a:t>
            </a:r>
            <a:endParaRPr lang="en-US" dirty="0" smtClean="0"/>
          </a:p>
          <a:p>
            <a:endParaRPr lang="en-US" dirty="0" smtClean="0"/>
          </a:p>
        </p:txBody>
      </p:sp>
    </p:spTree>
    <p:extLst>
      <p:ext uri="{BB962C8B-B14F-4D97-AF65-F5344CB8AC3E}">
        <p14:creationId xmlns:p14="http://schemas.microsoft.com/office/powerpoint/2010/main" val="3832027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Treble content enhances pitch perception and information retrieval</a:t>
            </a:r>
            <a:endParaRPr lang="en-US" sz="3600" dirty="0">
              <a:solidFill>
                <a:srgbClr val="FF0000"/>
              </a:solidFill>
            </a:endParaRPr>
          </a:p>
        </p:txBody>
      </p:sp>
      <p:sp>
        <p:nvSpPr>
          <p:cNvPr id="3" name="Content Placeholder 2"/>
          <p:cNvSpPr>
            <a:spLocks noGrp="1"/>
          </p:cNvSpPr>
          <p:nvPr>
            <p:ph idx="1"/>
          </p:nvPr>
        </p:nvSpPr>
        <p:spPr/>
        <p:txBody>
          <a:bodyPr/>
          <a:lstStyle/>
          <a:p>
            <a:r>
              <a:rPr lang="en-US" dirty="0" smtClean="0"/>
              <a:t>The 300Hz band contains the second and third harmonics of typical male speech – and of many musical instruments.</a:t>
            </a:r>
          </a:p>
          <a:p>
            <a:pPr lvl="1"/>
            <a:r>
              <a:rPr lang="en-US" dirty="0" smtClean="0"/>
              <a:t>Enhancing this band can make pitch perception easier – but only when a voice or instrument is prominent in a mix. </a:t>
            </a:r>
          </a:p>
          <a:p>
            <a:r>
              <a:rPr lang="en-US" dirty="0"/>
              <a:t>T</a:t>
            </a:r>
            <a:r>
              <a:rPr lang="en-US" dirty="0" smtClean="0"/>
              <a:t>he 3000Hz band contains most of the information in speech – and nearly all the timbre information in music.</a:t>
            </a:r>
          </a:p>
          <a:p>
            <a:pPr lvl="1"/>
            <a:r>
              <a:rPr lang="en-US" dirty="0" smtClean="0"/>
              <a:t>Enhancing this band reduces masking of this vital information by other frequencies.</a:t>
            </a:r>
            <a:endParaRPr lang="en-US" dirty="0"/>
          </a:p>
        </p:txBody>
      </p:sp>
    </p:spTree>
    <p:extLst>
      <p:ext uri="{BB962C8B-B14F-4D97-AF65-F5344CB8AC3E}">
        <p14:creationId xmlns:p14="http://schemas.microsoft.com/office/powerpoint/2010/main" val="31428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082"/>
            <a:ext cx="7886700" cy="1325563"/>
          </a:xfrm>
        </p:spPr>
        <p:txBody>
          <a:bodyPr>
            <a:normAutofit/>
          </a:bodyPr>
          <a:lstStyle/>
          <a:p>
            <a:pPr algn="ctr"/>
            <a:r>
              <a:rPr lang="en-US" sz="3600" dirty="0" smtClean="0">
                <a:solidFill>
                  <a:srgbClr val="FF0000"/>
                </a:solidFill>
              </a:rPr>
              <a:t>Frequencies above 6000Hz play a role</a:t>
            </a:r>
            <a:endParaRPr lang="en-US" sz="3600" dirty="0">
              <a:solidFill>
                <a:srgbClr val="FF000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7653" r="13117" b="24882"/>
          <a:stretch/>
        </p:blipFill>
        <p:spPr>
          <a:xfrm>
            <a:off x="478436" y="1485886"/>
            <a:ext cx="3974275" cy="3940935"/>
          </a:xfrm>
          <a:prstGeom prst="rect">
            <a:avLst/>
          </a:prstGeom>
        </p:spPr>
      </p:pic>
      <p:sp>
        <p:nvSpPr>
          <p:cNvPr id="5" name="TextBox 4"/>
          <p:cNvSpPr txBox="1"/>
          <p:nvPr/>
        </p:nvSpPr>
        <p:spPr>
          <a:xfrm>
            <a:off x="457200" y="5562600"/>
            <a:ext cx="3974275" cy="646331"/>
          </a:xfrm>
          <a:prstGeom prst="rect">
            <a:avLst/>
          </a:prstGeom>
          <a:noFill/>
        </p:spPr>
        <p:txBody>
          <a:bodyPr wrap="square" rtlCol="0">
            <a:spAutoFit/>
          </a:bodyPr>
          <a:lstStyle/>
          <a:p>
            <a:pPr algn="ctr"/>
            <a:r>
              <a:rPr lang="en-US" dirty="0" smtClean="0"/>
              <a:t>The 1959 Flentrop tracker action organ at the Harvard Busch-Reisinger Museum </a:t>
            </a:r>
            <a:endParaRPr lang="en-US" dirty="0"/>
          </a:p>
        </p:txBody>
      </p:sp>
      <p:sp>
        <p:nvSpPr>
          <p:cNvPr id="6" name="TextBox 5"/>
          <p:cNvSpPr txBox="1"/>
          <p:nvPr/>
        </p:nvSpPr>
        <p:spPr>
          <a:xfrm>
            <a:off x="4724400" y="1319893"/>
            <a:ext cx="3810000" cy="3416320"/>
          </a:xfrm>
          <a:prstGeom prst="rect">
            <a:avLst/>
          </a:prstGeom>
          <a:noFill/>
        </p:spPr>
        <p:txBody>
          <a:bodyPr wrap="square" rtlCol="0">
            <a:spAutoFit/>
          </a:bodyPr>
          <a:lstStyle/>
          <a:p>
            <a:r>
              <a:rPr lang="en-US" dirty="0" smtClean="0"/>
              <a:t>The Harvard University Flentrop organ is articulate, bright and clear.</a:t>
            </a:r>
          </a:p>
          <a:p>
            <a:endParaRPr lang="en-US" dirty="0"/>
          </a:p>
          <a:p>
            <a:r>
              <a:rPr lang="en-US" dirty="0" smtClean="0"/>
              <a:t>E. Power Biggs’ recordings changed the course of organ playing and building in the United States.</a:t>
            </a:r>
          </a:p>
          <a:p>
            <a:endParaRPr lang="en-US" dirty="0"/>
          </a:p>
          <a:p>
            <a:r>
              <a:rPr lang="en-US" dirty="0" smtClean="0"/>
              <a:t>The sound on these recordings is clear, penetrating, and intensely articulate.</a:t>
            </a:r>
            <a:endParaRPr lang="en-US" dirty="0"/>
          </a:p>
          <a:p>
            <a:r>
              <a:rPr lang="en-US" dirty="0" smtClean="0"/>
              <a:t>There are few if any early reflections, and just the right amount of late reverberation.</a:t>
            </a:r>
            <a:endParaRPr lang="en-US" dirty="0"/>
          </a:p>
        </p:txBody>
      </p:sp>
      <p:pic>
        <p:nvPicPr>
          <p:cNvPr id="8" name="Biggs excer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26185" y="5916006"/>
            <a:ext cx="609600" cy="609600"/>
          </a:xfrm>
          <a:prstGeom prst="rect">
            <a:avLst/>
          </a:prstGeom>
        </p:spPr>
      </p:pic>
    </p:spTree>
    <p:extLst>
      <p:ext uri="{BB962C8B-B14F-4D97-AF65-F5344CB8AC3E}">
        <p14:creationId xmlns:p14="http://schemas.microsoft.com/office/powerpoint/2010/main" val="4008927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solidFill>
                  <a:srgbClr val="FF0000"/>
                </a:solidFill>
              </a:rPr>
              <a:t>But the MAJOR source of the presence perception lies in the time domain – In the time structure of sound, and the structure of the inner ear.</a:t>
            </a:r>
            <a:endParaRPr lang="en-US" sz="2800" dirty="0">
              <a:solidFill>
                <a:srgbClr val="FF0000"/>
              </a:solidFill>
            </a:endParaRPr>
          </a:p>
        </p:txBody>
      </p:sp>
      <p:sp>
        <p:nvSpPr>
          <p:cNvPr id="3" name="Content Placeholder 2"/>
          <p:cNvSpPr>
            <a:spLocks noGrp="1"/>
          </p:cNvSpPr>
          <p:nvPr>
            <p:ph idx="1"/>
          </p:nvPr>
        </p:nvSpPr>
        <p:spPr/>
        <p:txBody>
          <a:bodyPr>
            <a:normAutofit/>
          </a:bodyPr>
          <a:lstStyle/>
          <a:p>
            <a:pPr algn="ctr"/>
            <a:r>
              <a:rPr lang="en-US" sz="2400" dirty="0" smtClean="0"/>
              <a:t>Nearly all the study of human hearing ignores time structure!</a:t>
            </a:r>
          </a:p>
          <a:p>
            <a:pPr lvl="1"/>
            <a:r>
              <a:rPr lang="en-US" sz="2000" dirty="0" smtClean="0"/>
              <a:t>It has concentrated on </a:t>
            </a:r>
            <a:r>
              <a:rPr lang="en-US" sz="2000" dirty="0" smtClean="0">
                <a:solidFill>
                  <a:srgbClr val="FF0000"/>
                </a:solidFill>
              </a:rPr>
              <a:t>frequency domain spectrograms!</a:t>
            </a:r>
            <a:endParaRPr lang="en-US" sz="20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3" y="3313570"/>
            <a:ext cx="8146473" cy="3213121"/>
          </a:xfrm>
          <a:prstGeom prst="rect">
            <a:avLst/>
          </a:prstGeom>
        </p:spPr>
      </p:pic>
    </p:spTree>
    <p:extLst>
      <p:ext uri="{BB962C8B-B14F-4D97-AF65-F5344CB8AC3E}">
        <p14:creationId xmlns:p14="http://schemas.microsoft.com/office/powerpoint/2010/main" val="2867937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t>
            </a:r>
            <a:r>
              <a:rPr lang="en-US" dirty="0" smtClean="0"/>
              <a:t>urrent understanding of speech and music is based on spectrograms</a:t>
            </a:r>
            <a:endParaRPr lang="en-US" dirty="0"/>
          </a:p>
        </p:txBody>
      </p:sp>
      <p:sp>
        <p:nvSpPr>
          <p:cNvPr id="3" name="Content Placeholder 2"/>
          <p:cNvSpPr>
            <a:spLocks noGrp="1"/>
          </p:cNvSpPr>
          <p:nvPr>
            <p:ph idx="1"/>
          </p:nvPr>
        </p:nvSpPr>
        <p:spPr>
          <a:xfrm>
            <a:off x="628650" y="1825625"/>
            <a:ext cx="7886700" cy="4351338"/>
          </a:xfrm>
        </p:spPr>
        <p:txBody>
          <a:bodyPr>
            <a:normAutofit fontScale="92500" lnSpcReduction="20000"/>
          </a:bodyPr>
          <a:lstStyle/>
          <a:p>
            <a:r>
              <a:rPr lang="en-US" dirty="0"/>
              <a:t>N</a:t>
            </a:r>
            <a:r>
              <a:rPr lang="en-US" dirty="0" smtClean="0"/>
              <a:t>early all studies of hall, opera, and classroom acoustics are spectrogram based.</a:t>
            </a:r>
          </a:p>
          <a:p>
            <a:pPr lvl="1"/>
            <a:r>
              <a:rPr lang="en-US" dirty="0" smtClean="0"/>
              <a:t>Voiced speech and whispered speech are treated identically.</a:t>
            </a:r>
          </a:p>
          <a:p>
            <a:pPr lvl="1"/>
            <a:endParaRPr lang="en-US" dirty="0" smtClean="0"/>
          </a:p>
          <a:p>
            <a:r>
              <a:rPr lang="en-US" dirty="0"/>
              <a:t>T</a:t>
            </a:r>
            <a:r>
              <a:rPr lang="en-US" dirty="0" smtClean="0"/>
              <a:t>he ear operates differently.</a:t>
            </a:r>
          </a:p>
          <a:p>
            <a:pPr lvl="1"/>
            <a:r>
              <a:rPr lang="en-US" dirty="0" smtClean="0"/>
              <a:t>Why do we (and nearly all other creatures) communicate through the high harmonics of richly harmonic tones?</a:t>
            </a:r>
          </a:p>
          <a:p>
            <a:endParaRPr lang="en-US" dirty="0"/>
          </a:p>
          <a:p>
            <a:r>
              <a:rPr lang="en-US" dirty="0" smtClean="0"/>
              <a:t>Voiced sounds have an intensely interesting time-domain structure!</a:t>
            </a:r>
          </a:p>
          <a:p>
            <a:endParaRPr lang="en-US" dirty="0" smtClean="0"/>
          </a:p>
          <a:p>
            <a:r>
              <a:rPr lang="en-US" dirty="0" smtClean="0"/>
              <a:t>Whispered sounds do not! </a:t>
            </a:r>
            <a:endParaRPr lang="en-US" dirty="0"/>
          </a:p>
        </p:txBody>
      </p:sp>
    </p:spTree>
    <p:extLst>
      <p:ext uri="{BB962C8B-B14F-4D97-AF65-F5344CB8AC3E}">
        <p14:creationId xmlns:p14="http://schemas.microsoft.com/office/powerpoint/2010/main" val="235077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sz="3200" dirty="0" smtClean="0">
                <a:solidFill>
                  <a:srgbClr val="FF0000"/>
                </a:solidFill>
              </a:rPr>
              <a:t>The pressure-time waveform of speech and music contains sharp SPIKES!</a:t>
            </a:r>
            <a:endParaRPr lang="en-US" sz="3200" dirty="0">
              <a:solidFill>
                <a:srgbClr val="FF0000"/>
              </a:solidFill>
            </a:endParaRPr>
          </a:p>
        </p:txBody>
      </p:sp>
      <p:sp>
        <p:nvSpPr>
          <p:cNvPr id="3" name="Content Placeholder 2"/>
          <p:cNvSpPr>
            <a:spLocks noGrp="1"/>
          </p:cNvSpPr>
          <p:nvPr>
            <p:ph idx="1"/>
          </p:nvPr>
        </p:nvSpPr>
        <p:spPr>
          <a:xfrm>
            <a:off x="685800" y="3276600"/>
            <a:ext cx="8229600" cy="3276600"/>
          </a:xfrm>
        </p:spPr>
        <p:txBody>
          <a:bodyPr>
            <a:normAutofit fontScale="85000" lnSpcReduction="20000"/>
          </a:bodyPr>
          <a:lstStyle/>
          <a:p>
            <a:r>
              <a:rPr lang="en-US" sz="2400" dirty="0"/>
              <a:t>S</a:t>
            </a:r>
            <a:r>
              <a:rPr lang="en-US" sz="2400" dirty="0" smtClean="0"/>
              <a:t>pikes cut through noise and reverberation</a:t>
            </a:r>
            <a:r>
              <a:rPr lang="en-US" sz="2400" dirty="0" smtClean="0">
                <a:solidFill>
                  <a:srgbClr val="FF0000"/>
                </a:solidFill>
              </a:rPr>
              <a:t>, but they are destroyed by excess early reflections. </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solidFill>
                  <a:srgbClr val="FF0000"/>
                </a:solidFill>
              </a:rPr>
              <a:t>These spikes are invisible to current hearing models, and to all the ISO3382 measures of acoustic quality.</a:t>
            </a:r>
          </a:p>
        </p:txBody>
      </p:sp>
      <p:pic>
        <p:nvPicPr>
          <p:cNvPr id="4" name="Picture 7" descr="One_two_clear_and_garbled.bmp"/>
          <p:cNvPicPr>
            <a:picLocks noChangeAspect="1"/>
          </p:cNvPicPr>
          <p:nvPr/>
        </p:nvPicPr>
        <p:blipFill>
          <a:blip r:embed="rId2" cstate="print"/>
          <a:srcRect b="48916"/>
          <a:stretch>
            <a:fillRect/>
          </a:stretch>
        </p:blipFill>
        <p:spPr bwMode="auto">
          <a:xfrm>
            <a:off x="838201" y="1302325"/>
            <a:ext cx="5714999" cy="1815353"/>
          </a:xfrm>
          <a:prstGeom prst="rect">
            <a:avLst/>
          </a:prstGeom>
          <a:noFill/>
          <a:ln w="9525">
            <a:noFill/>
            <a:miter lim="800000"/>
            <a:headEnd/>
            <a:tailEnd/>
          </a:ln>
        </p:spPr>
      </p:pic>
      <p:sp>
        <p:nvSpPr>
          <p:cNvPr id="5" name="TextBox 4"/>
          <p:cNvSpPr txBox="1"/>
          <p:nvPr/>
        </p:nvSpPr>
        <p:spPr>
          <a:xfrm>
            <a:off x="6712527" y="1371600"/>
            <a:ext cx="2202873" cy="1754326"/>
          </a:xfrm>
          <a:prstGeom prst="rect">
            <a:avLst/>
          </a:prstGeom>
          <a:noFill/>
        </p:spPr>
        <p:txBody>
          <a:bodyPr wrap="square" rtlCol="0">
            <a:spAutoFit/>
          </a:bodyPr>
          <a:lstStyle/>
          <a:p>
            <a:r>
              <a:rPr lang="en-US" dirty="0" smtClean="0"/>
              <a:t>Broadband pressure waveforms  of “One”</a:t>
            </a:r>
          </a:p>
          <a:p>
            <a:r>
              <a:rPr lang="en-US" dirty="0" smtClean="0"/>
              <a:t> and “Two”.</a:t>
            </a:r>
          </a:p>
          <a:p>
            <a:endParaRPr lang="en-US" dirty="0" smtClean="0"/>
          </a:p>
          <a:p>
            <a:r>
              <a:rPr lang="en-US" dirty="0" smtClean="0"/>
              <a:t>These sound present and close!</a:t>
            </a:r>
            <a:endParaRPr lang="en-US" dirty="0"/>
          </a:p>
        </p:txBody>
      </p:sp>
      <p:pic>
        <p:nvPicPr>
          <p:cNvPr id="6" name="Picture 7" descr="One_two_clear_and_garbled.bmp"/>
          <p:cNvPicPr>
            <a:picLocks noChangeAspect="1"/>
          </p:cNvPicPr>
          <p:nvPr/>
        </p:nvPicPr>
        <p:blipFill>
          <a:blip r:embed="rId2" cstate="print"/>
          <a:srcRect t="49192"/>
          <a:stretch>
            <a:fillRect/>
          </a:stretch>
        </p:blipFill>
        <p:spPr bwMode="auto">
          <a:xfrm>
            <a:off x="838200" y="3962400"/>
            <a:ext cx="5788598" cy="1828800"/>
          </a:xfrm>
          <a:prstGeom prst="rect">
            <a:avLst/>
          </a:prstGeom>
          <a:noFill/>
          <a:ln w="9525">
            <a:noFill/>
            <a:miter lim="800000"/>
            <a:headEnd/>
            <a:tailEnd/>
          </a:ln>
        </p:spPr>
      </p:pic>
      <p:sp>
        <p:nvSpPr>
          <p:cNvPr id="7" name="TextBox 6"/>
          <p:cNvSpPr txBox="1"/>
          <p:nvPr/>
        </p:nvSpPr>
        <p:spPr>
          <a:xfrm>
            <a:off x="6779198" y="3962400"/>
            <a:ext cx="2136202" cy="1477328"/>
          </a:xfrm>
          <a:prstGeom prst="rect">
            <a:avLst/>
          </a:prstGeom>
          <a:noFill/>
        </p:spPr>
        <p:txBody>
          <a:bodyPr wrap="square" rtlCol="0">
            <a:spAutoFit/>
          </a:bodyPr>
          <a:lstStyle/>
          <a:p>
            <a:r>
              <a:rPr lang="en-US" dirty="0" smtClean="0"/>
              <a:t>The same waveforms with excessive early reflections sound distant.</a:t>
            </a:r>
            <a:endParaRPr lang="en-US" dirty="0"/>
          </a:p>
        </p:txBody>
      </p:sp>
    </p:spTree>
    <p:extLst>
      <p:ext uri="{BB962C8B-B14F-4D97-AF65-F5344CB8AC3E}">
        <p14:creationId xmlns:p14="http://schemas.microsoft.com/office/powerpoint/2010/main" val="1699851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solidFill>
                  <a:srgbClr val="FF0000"/>
                </a:solidFill>
              </a:rPr>
              <a:t>An example of spikes vs whispers</a:t>
            </a:r>
            <a:endParaRPr lang="en-US" sz="3200" dirty="0">
              <a:solidFill>
                <a:srgbClr val="FF0000"/>
              </a:solidFill>
            </a:endParaRPr>
          </a:p>
        </p:txBody>
      </p:sp>
      <p:sp>
        <p:nvSpPr>
          <p:cNvPr id="5" name="TextBox 4"/>
          <p:cNvSpPr txBox="1"/>
          <p:nvPr/>
        </p:nvSpPr>
        <p:spPr>
          <a:xfrm>
            <a:off x="685800" y="5562600"/>
            <a:ext cx="7696200" cy="954107"/>
          </a:xfrm>
          <a:prstGeom prst="rect">
            <a:avLst/>
          </a:prstGeom>
          <a:noFill/>
        </p:spPr>
        <p:txBody>
          <a:bodyPr wrap="square" rtlCol="0">
            <a:spAutoFit/>
          </a:bodyPr>
          <a:lstStyle/>
          <a:p>
            <a:r>
              <a:rPr lang="en-US" sz="2800" dirty="0" smtClean="0"/>
              <a:t>The syllable “one” voiced and then whispered, high-pass filtered at 1000Hz, with equal RMS level.</a:t>
            </a:r>
            <a:endParaRPr lang="en-US" sz="2800" dirty="0"/>
          </a:p>
        </p:txBody>
      </p:sp>
      <p:pic>
        <p:nvPicPr>
          <p:cNvPr id="6" name="Picture 5" descr="one_one.png"/>
          <p:cNvPicPr>
            <a:picLocks noChangeAspect="1"/>
          </p:cNvPicPr>
          <p:nvPr/>
        </p:nvPicPr>
        <p:blipFill>
          <a:blip r:embed="rId4" cstate="print"/>
          <a:stretch>
            <a:fillRect/>
          </a:stretch>
        </p:blipFill>
        <p:spPr>
          <a:xfrm>
            <a:off x="1066800" y="1569307"/>
            <a:ext cx="6945955" cy="3688493"/>
          </a:xfrm>
          <a:prstGeom prst="rect">
            <a:avLst/>
          </a:prstGeom>
        </p:spPr>
      </p:pic>
      <p:pic>
        <p:nvPicPr>
          <p:cNvPr id="3" name="one_voice_whisper_x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50" y="3005169"/>
            <a:ext cx="609600" cy="609600"/>
          </a:xfrm>
          <a:prstGeom prst="rect">
            <a:avLst/>
          </a:prstGeom>
        </p:spPr>
      </p:pic>
    </p:spTree>
    <p:extLst>
      <p:ext uri="{BB962C8B-B14F-4D97-AF65-F5344CB8AC3E}">
        <p14:creationId xmlns:p14="http://schemas.microsoft.com/office/powerpoint/2010/main" val="2555626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3600" dirty="0" smtClean="0">
                <a:solidFill>
                  <a:srgbClr val="FF0000"/>
                </a:solidFill>
              </a:rPr>
              <a:t>Voice and whisper in noise</a:t>
            </a:r>
            <a:endParaRPr lang="en-US" sz="3600" dirty="0">
              <a:solidFill>
                <a:srgbClr val="FF0000"/>
              </a:solidFill>
            </a:endParaRPr>
          </a:p>
        </p:txBody>
      </p:sp>
      <p:sp>
        <p:nvSpPr>
          <p:cNvPr id="7" name="Content Placeholder 6"/>
          <p:cNvSpPr>
            <a:spLocks noGrp="1"/>
          </p:cNvSpPr>
          <p:nvPr>
            <p:ph idx="1"/>
          </p:nvPr>
        </p:nvSpPr>
        <p:spPr>
          <a:xfrm>
            <a:off x="457200" y="1600200"/>
            <a:ext cx="8229600" cy="1131125"/>
          </a:xfrm>
        </p:spPr>
        <p:txBody>
          <a:bodyPr>
            <a:normAutofit/>
          </a:bodyPr>
          <a:lstStyle/>
          <a:p>
            <a:r>
              <a:rPr lang="en-US" dirty="0" smtClean="0"/>
              <a:t>If we add noise the difference in intelligibility with the spikes is dramatic.</a:t>
            </a:r>
          </a:p>
          <a:p>
            <a:endParaRPr lang="en-US" dirty="0"/>
          </a:p>
          <a:p>
            <a:endParaRPr lang="en-US" dirty="0" smtClean="0"/>
          </a:p>
          <a:p>
            <a:endParaRPr lang="en-US" dirty="0"/>
          </a:p>
          <a:p>
            <a:endParaRPr lang="en-US" dirty="0" smtClean="0"/>
          </a:p>
        </p:txBody>
      </p:sp>
      <p:pic>
        <p:nvPicPr>
          <p:cNvPr id="3" name="1_to_4_with_noise_whisper_only_mo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8428" y="2575956"/>
            <a:ext cx="609600" cy="609600"/>
          </a:xfrm>
          <a:prstGeom prst="rect">
            <a:avLst/>
          </a:prstGeom>
        </p:spPr>
      </p:pic>
      <p:pic>
        <p:nvPicPr>
          <p:cNvPr id="4" name="1_to_4_with_noise_voice_only_mo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961358" y="2472046"/>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60" y="3391120"/>
            <a:ext cx="4218336" cy="228644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3559" y="3393839"/>
            <a:ext cx="4233571" cy="2305500"/>
          </a:xfrm>
          <a:prstGeom prst="rect">
            <a:avLst/>
          </a:prstGeom>
        </p:spPr>
      </p:pic>
      <p:sp>
        <p:nvSpPr>
          <p:cNvPr id="8" name="TextBox 7"/>
          <p:cNvSpPr txBox="1"/>
          <p:nvPr/>
        </p:nvSpPr>
        <p:spPr>
          <a:xfrm>
            <a:off x="950026" y="5861998"/>
            <a:ext cx="6911439" cy="646331"/>
          </a:xfrm>
          <a:prstGeom prst="rect">
            <a:avLst/>
          </a:prstGeom>
          <a:noFill/>
        </p:spPr>
        <p:txBody>
          <a:bodyPr wrap="square" rtlCol="0">
            <a:spAutoFit/>
          </a:bodyPr>
          <a:lstStyle/>
          <a:p>
            <a:pPr algn="ctr"/>
            <a:r>
              <a:rPr lang="en-US" dirty="0" smtClean="0"/>
              <a:t>The time-domain waveform of “one two three four” above 1000Hz with noise, first whispered, then voiced with the same signal power</a:t>
            </a:r>
            <a:endParaRPr lang="en-US" dirty="0"/>
          </a:p>
        </p:txBody>
      </p:sp>
    </p:spTree>
    <p:extLst>
      <p:ext uri="{BB962C8B-B14F-4D97-AF65-F5344CB8AC3E}">
        <p14:creationId xmlns:p14="http://schemas.microsoft.com/office/powerpoint/2010/main" val="4166756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Can we measure presence by the comparing the peak level to the RMS level?</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If we take the ratio of the peak amplitude and the RMS amplitude of these two signals, does it measure the degree of presence?</a:t>
            </a:r>
          </a:p>
          <a:p>
            <a:endParaRPr lang="en-US" dirty="0" smtClean="0"/>
          </a:p>
          <a:p>
            <a:r>
              <a:rPr lang="en-US" dirty="0" smtClean="0"/>
              <a:t>Alas – NO!</a:t>
            </a:r>
          </a:p>
          <a:p>
            <a:pPr lvl="1"/>
            <a:r>
              <a:rPr lang="en-US" dirty="0" smtClean="0"/>
              <a:t>The measure works for noise, but not for reflections!</a:t>
            </a:r>
          </a:p>
          <a:p>
            <a:pPr lvl="1"/>
            <a:r>
              <a:rPr lang="en-US" dirty="0" smtClean="0"/>
              <a:t>Reflections generate random peaks – enough to make the measure useless.</a:t>
            </a:r>
          </a:p>
          <a:p>
            <a:pPr lvl="1"/>
            <a:endParaRPr lang="en-US" dirty="0" smtClean="0"/>
          </a:p>
          <a:p>
            <a:r>
              <a:rPr lang="en-US" dirty="0" smtClean="0">
                <a:solidFill>
                  <a:srgbClr val="FF0000"/>
                </a:solidFill>
              </a:rPr>
              <a:t>We must use something that is sensitive to the regular period of the spikes generated by speech.</a:t>
            </a:r>
          </a:p>
          <a:p>
            <a:pPr lvl="1"/>
            <a:r>
              <a:rPr lang="en-US" dirty="0" smtClean="0">
                <a:solidFill>
                  <a:srgbClr val="FF0000"/>
                </a:solidFill>
              </a:rPr>
              <a:t>We need an autocorrelator!</a:t>
            </a:r>
            <a:endParaRPr lang="en-US" dirty="0">
              <a:solidFill>
                <a:srgbClr val="FF0000"/>
              </a:solidFill>
            </a:endParaRPr>
          </a:p>
        </p:txBody>
      </p:sp>
    </p:spTree>
    <p:extLst>
      <p:ext uri="{BB962C8B-B14F-4D97-AF65-F5344CB8AC3E}">
        <p14:creationId xmlns:p14="http://schemas.microsoft.com/office/powerpoint/2010/main" val="4944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sz="3200" dirty="0" smtClean="0">
                <a:solidFill>
                  <a:srgbClr val="FF0000"/>
                </a:solidFill>
              </a:rPr>
              <a:t>Reflections produce spikes too – but the periods are random</a:t>
            </a:r>
            <a:endParaRPr lang="en-US" sz="3200" dirty="0">
              <a:solidFill>
                <a:srgbClr val="FF0000"/>
              </a:solidFill>
            </a:endParaRPr>
          </a:p>
        </p:txBody>
      </p:sp>
      <p:sp>
        <p:nvSpPr>
          <p:cNvPr id="3" name="Content Placeholder 2"/>
          <p:cNvSpPr>
            <a:spLocks noGrp="1"/>
          </p:cNvSpPr>
          <p:nvPr>
            <p:ph idx="1"/>
          </p:nvPr>
        </p:nvSpPr>
        <p:spPr>
          <a:xfrm>
            <a:off x="685800" y="3276600"/>
            <a:ext cx="8229600" cy="3276600"/>
          </a:xfrm>
        </p:spPr>
        <p:txBody>
          <a:bodyPr>
            <a:normAutofit lnSpcReduction="10000"/>
          </a:bodyPr>
          <a:lstStyle/>
          <a:p>
            <a:r>
              <a:rPr lang="en-US" sz="2400" dirty="0" smtClean="0"/>
              <a:t>When there are reflections peaks are still generated – but at random intervals. </a:t>
            </a:r>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solidFill>
                  <a:srgbClr val="FF0000"/>
                </a:solidFill>
              </a:rPr>
              <a:t>We must test for the regularity of the peaks</a:t>
            </a:r>
          </a:p>
        </p:txBody>
      </p:sp>
      <p:pic>
        <p:nvPicPr>
          <p:cNvPr id="4" name="Picture 7" descr="One_two_clear_and_garbled.bmp"/>
          <p:cNvPicPr>
            <a:picLocks noChangeAspect="1"/>
          </p:cNvPicPr>
          <p:nvPr/>
        </p:nvPicPr>
        <p:blipFill>
          <a:blip r:embed="rId2" cstate="print"/>
          <a:srcRect b="48916"/>
          <a:stretch>
            <a:fillRect/>
          </a:stretch>
        </p:blipFill>
        <p:spPr bwMode="auto">
          <a:xfrm>
            <a:off x="838201" y="1302325"/>
            <a:ext cx="5714999" cy="1815353"/>
          </a:xfrm>
          <a:prstGeom prst="rect">
            <a:avLst/>
          </a:prstGeom>
          <a:noFill/>
          <a:ln w="9525">
            <a:noFill/>
            <a:miter lim="800000"/>
            <a:headEnd/>
            <a:tailEnd/>
          </a:ln>
        </p:spPr>
      </p:pic>
      <p:sp>
        <p:nvSpPr>
          <p:cNvPr id="5" name="TextBox 4"/>
          <p:cNvSpPr txBox="1"/>
          <p:nvPr/>
        </p:nvSpPr>
        <p:spPr>
          <a:xfrm>
            <a:off x="6712527" y="1371600"/>
            <a:ext cx="2202873" cy="1200329"/>
          </a:xfrm>
          <a:prstGeom prst="rect">
            <a:avLst/>
          </a:prstGeom>
          <a:noFill/>
        </p:spPr>
        <p:txBody>
          <a:bodyPr wrap="square" rtlCol="0">
            <a:spAutoFit/>
          </a:bodyPr>
          <a:lstStyle/>
          <a:p>
            <a:r>
              <a:rPr lang="en-US" dirty="0" smtClean="0"/>
              <a:t>Broadband pressure waveforms  of “One”</a:t>
            </a:r>
          </a:p>
          <a:p>
            <a:r>
              <a:rPr lang="en-US" dirty="0" smtClean="0"/>
              <a:t> and “Two”.</a:t>
            </a:r>
          </a:p>
          <a:p>
            <a:endParaRPr lang="en-US" dirty="0" smtClean="0"/>
          </a:p>
        </p:txBody>
      </p:sp>
      <p:pic>
        <p:nvPicPr>
          <p:cNvPr id="6" name="Picture 7" descr="One_two_clear_and_garbled.bmp"/>
          <p:cNvPicPr>
            <a:picLocks noChangeAspect="1"/>
          </p:cNvPicPr>
          <p:nvPr/>
        </p:nvPicPr>
        <p:blipFill>
          <a:blip r:embed="rId2" cstate="print"/>
          <a:srcRect t="49192"/>
          <a:stretch>
            <a:fillRect/>
          </a:stretch>
        </p:blipFill>
        <p:spPr bwMode="auto">
          <a:xfrm>
            <a:off x="838200" y="3962400"/>
            <a:ext cx="5788598" cy="1828800"/>
          </a:xfrm>
          <a:prstGeom prst="rect">
            <a:avLst/>
          </a:prstGeom>
          <a:noFill/>
          <a:ln w="9525">
            <a:noFill/>
            <a:miter lim="800000"/>
            <a:headEnd/>
            <a:tailEnd/>
          </a:ln>
        </p:spPr>
      </p:pic>
      <p:sp>
        <p:nvSpPr>
          <p:cNvPr id="7" name="TextBox 6"/>
          <p:cNvSpPr txBox="1"/>
          <p:nvPr/>
        </p:nvSpPr>
        <p:spPr>
          <a:xfrm>
            <a:off x="6779198" y="3962400"/>
            <a:ext cx="2136202" cy="1200329"/>
          </a:xfrm>
          <a:prstGeom prst="rect">
            <a:avLst/>
          </a:prstGeom>
          <a:noFill/>
        </p:spPr>
        <p:txBody>
          <a:bodyPr wrap="square" rtlCol="0">
            <a:spAutoFit/>
          </a:bodyPr>
          <a:lstStyle/>
          <a:p>
            <a:r>
              <a:rPr lang="en-US" dirty="0" smtClean="0"/>
              <a:t>The same waveforms with excessive early reflections.</a:t>
            </a:r>
            <a:endParaRPr lang="en-US" dirty="0"/>
          </a:p>
        </p:txBody>
      </p:sp>
    </p:spTree>
    <p:extLst>
      <p:ext uri="{BB962C8B-B14F-4D97-AF65-F5344CB8AC3E}">
        <p14:creationId xmlns:p14="http://schemas.microsoft.com/office/powerpoint/2010/main" val="1586786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101"/>
            <a:ext cx="8229600" cy="897082"/>
          </a:xfrm>
        </p:spPr>
        <p:txBody>
          <a:bodyPr>
            <a:noAutofit/>
          </a:bodyPr>
          <a:lstStyle/>
          <a:p>
            <a:pPr algn="ctr"/>
            <a:r>
              <a:rPr lang="en-US" sz="3200" dirty="0" smtClean="0">
                <a:solidFill>
                  <a:srgbClr val="FF0000"/>
                </a:solidFill>
              </a:rPr>
              <a:t>A mechanism for perceiving </a:t>
            </a:r>
            <a:br>
              <a:rPr lang="en-US" sz="3200" dirty="0" smtClean="0">
                <a:solidFill>
                  <a:srgbClr val="FF0000"/>
                </a:solidFill>
              </a:rPr>
            </a:br>
            <a:r>
              <a:rPr lang="en-US" sz="3200" dirty="0" smtClean="0">
                <a:solidFill>
                  <a:srgbClr val="FF0000"/>
                </a:solidFill>
              </a:rPr>
              <a:t>period was proposed by J. C. R. </a:t>
            </a:r>
            <a:r>
              <a:rPr lang="en-US" sz="3200" dirty="0" err="1" smtClean="0">
                <a:solidFill>
                  <a:srgbClr val="FF0000"/>
                </a:solidFill>
              </a:rPr>
              <a:t>Licklider</a:t>
            </a:r>
            <a:r>
              <a:rPr lang="en-US" sz="3200" dirty="0" smtClean="0">
                <a:solidFill>
                  <a:srgbClr val="FF0000"/>
                </a:solidFill>
              </a:rPr>
              <a:t> 1951</a:t>
            </a:r>
            <a:endParaRPr lang="en-US" sz="3200" dirty="0">
              <a:solidFill>
                <a:srgbClr val="FF0000"/>
              </a:solidFill>
            </a:endParaRPr>
          </a:p>
        </p:txBody>
      </p:sp>
      <p:sp>
        <p:nvSpPr>
          <p:cNvPr id="3" name="Content Placeholder 2"/>
          <p:cNvSpPr>
            <a:spLocks noGrp="1"/>
          </p:cNvSpPr>
          <p:nvPr>
            <p:ph idx="1"/>
          </p:nvPr>
        </p:nvSpPr>
        <p:spPr>
          <a:xfrm>
            <a:off x="172279" y="3033073"/>
            <a:ext cx="5687328" cy="3303334"/>
          </a:xfrm>
        </p:spPr>
        <p:txBody>
          <a:bodyPr>
            <a:normAutofit fontScale="92500" lnSpcReduction="10000"/>
          </a:bodyPr>
          <a:lstStyle/>
          <a:p>
            <a:pPr lvl="1"/>
            <a:r>
              <a:rPr lang="en-US" sz="2200" dirty="0" smtClean="0"/>
              <a:t>Licklider proposed that our acuity</a:t>
            </a:r>
            <a:r>
              <a:rPr lang="en-US" sz="2200" baseline="0" dirty="0" smtClean="0"/>
              <a:t> of pitch (period) perception could only be explained by an autocorrelator </a:t>
            </a:r>
            <a:r>
              <a:rPr lang="en-US" sz="2200" dirty="0" smtClean="0"/>
              <a:t>located as close as possible to the hair cells.</a:t>
            </a:r>
          </a:p>
          <a:p>
            <a:pPr lvl="1"/>
            <a:r>
              <a:rPr lang="en-US" sz="2200" dirty="0" smtClean="0"/>
              <a:t>This circuit exist – and it is directly below the hair cells.</a:t>
            </a:r>
          </a:p>
          <a:p>
            <a:pPr lvl="1"/>
            <a:r>
              <a:rPr lang="en-US" sz="2200" i="1" dirty="0" smtClean="0">
                <a:solidFill>
                  <a:srgbClr val="C00000"/>
                </a:solidFill>
              </a:rPr>
              <a:t>Before signals are sent to the auditory nerve they have already been separated from each other by pitch.</a:t>
            </a:r>
          </a:p>
          <a:p>
            <a:pPr lvl="1"/>
            <a:endParaRPr lang="en-US" sz="2200" i="1" dirty="0" smtClean="0">
              <a:solidFill>
                <a:srgbClr val="C00000"/>
              </a:solidFill>
            </a:endParaRPr>
          </a:p>
          <a:p>
            <a:pPr lvl="1"/>
            <a:r>
              <a:rPr lang="en-US" sz="2200" dirty="0" smtClean="0">
                <a:solidFill>
                  <a:srgbClr val="C00000"/>
                </a:solidFill>
              </a:rPr>
              <a:t>But true autocorrelators are too complex. Comb filters are better.</a:t>
            </a:r>
          </a:p>
          <a:p>
            <a:endParaRPr lang="en-US" i="1" dirty="0">
              <a:solidFill>
                <a:srgbClr val="C00000"/>
              </a:solidFill>
            </a:endParaRPr>
          </a:p>
        </p:txBody>
      </p:sp>
      <p:pic>
        <p:nvPicPr>
          <p:cNvPr id="4" name="Picture 3"/>
          <p:cNvPicPr>
            <a:picLocks noChangeAspect="1"/>
          </p:cNvPicPr>
          <p:nvPr/>
        </p:nvPicPr>
        <p:blipFill>
          <a:blip r:embed="rId2"/>
          <a:stretch>
            <a:fillRect/>
          </a:stretch>
        </p:blipFill>
        <p:spPr>
          <a:xfrm>
            <a:off x="457200" y="1693428"/>
            <a:ext cx="5402407" cy="1123950"/>
          </a:xfrm>
          <a:prstGeom prst="rect">
            <a:avLst/>
          </a:prstGeom>
        </p:spPr>
      </p:pic>
      <p:pic>
        <p:nvPicPr>
          <p:cNvPr id="5" name="Picture 4"/>
          <p:cNvPicPr>
            <a:picLocks noChangeAspect="1"/>
          </p:cNvPicPr>
          <p:nvPr/>
        </p:nvPicPr>
        <p:blipFill>
          <a:blip r:embed="rId3"/>
          <a:stretch>
            <a:fillRect/>
          </a:stretch>
        </p:blipFill>
        <p:spPr>
          <a:xfrm>
            <a:off x="5859607" y="1706302"/>
            <a:ext cx="2690378" cy="3137645"/>
          </a:xfrm>
          <a:prstGeom prst="rect">
            <a:avLst/>
          </a:prstGeom>
        </p:spPr>
      </p:pic>
    </p:spTree>
    <p:extLst>
      <p:ext uri="{BB962C8B-B14F-4D97-AF65-F5344CB8AC3E}">
        <p14:creationId xmlns:p14="http://schemas.microsoft.com/office/powerpoint/2010/main" val="2865502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67" y="201796"/>
            <a:ext cx="7886700" cy="994172"/>
          </a:xfrm>
        </p:spPr>
        <p:txBody>
          <a:bodyPr>
            <a:normAutofit/>
          </a:bodyPr>
          <a:lstStyle/>
          <a:p>
            <a:pPr algn="ctr"/>
            <a:r>
              <a:rPr lang="en-US" sz="4000" dirty="0" smtClean="0">
                <a:solidFill>
                  <a:srgbClr val="FF0000"/>
                </a:solidFill>
              </a:rPr>
              <a:t>A Few Conclusions about hearing</a:t>
            </a:r>
            <a:endParaRPr lang="en-US" sz="4000" dirty="0">
              <a:solidFill>
                <a:srgbClr val="FF0000"/>
              </a:solidFill>
            </a:endParaRPr>
          </a:p>
        </p:txBody>
      </p:sp>
      <p:sp>
        <p:nvSpPr>
          <p:cNvPr id="3" name="Content Placeholder 2"/>
          <p:cNvSpPr>
            <a:spLocks noGrp="1"/>
          </p:cNvSpPr>
          <p:nvPr>
            <p:ph idx="1"/>
          </p:nvPr>
        </p:nvSpPr>
        <p:spPr>
          <a:xfrm>
            <a:off x="399326" y="1305675"/>
            <a:ext cx="8352581" cy="5424748"/>
          </a:xfrm>
        </p:spPr>
        <p:txBody>
          <a:bodyPr>
            <a:noAutofit/>
          </a:bodyPr>
          <a:lstStyle/>
          <a:p>
            <a:r>
              <a:rPr lang="en-US" sz="2400" dirty="0" smtClean="0"/>
              <a:t>1. </a:t>
            </a:r>
            <a:r>
              <a:rPr lang="en-US" sz="2400" dirty="0"/>
              <a:t>The most common cause of hearing loss is damage to the spiral ganglia by sustained loud sound.</a:t>
            </a:r>
          </a:p>
          <a:p>
            <a:pPr lvl="1"/>
            <a:r>
              <a:rPr lang="en-US" dirty="0"/>
              <a:t>Popular music at high levels is particularly damaging – if your ears do not recover within an hour you have sustained permanent damage</a:t>
            </a:r>
            <a:r>
              <a:rPr lang="en-US" dirty="0" smtClean="0"/>
              <a:t>.</a:t>
            </a:r>
          </a:p>
          <a:p>
            <a:pPr lvl="1"/>
            <a:endParaRPr lang="en-US" dirty="0"/>
          </a:p>
          <a:p>
            <a:r>
              <a:rPr lang="en-US" sz="2400" dirty="0"/>
              <a:t>2</a:t>
            </a:r>
            <a:r>
              <a:rPr lang="en-US" sz="2400" dirty="0" smtClean="0"/>
              <a:t>. </a:t>
            </a:r>
            <a:r>
              <a:rPr lang="en-US" sz="2400" dirty="0"/>
              <a:t>Spiral ganglia are critical to our abilities to localize and separate sounds from each other and from noise.</a:t>
            </a:r>
          </a:p>
          <a:p>
            <a:pPr lvl="1"/>
            <a:r>
              <a:rPr lang="en-US" dirty="0"/>
              <a:t>They are the mechanism for the cocktail party effect</a:t>
            </a:r>
            <a:r>
              <a:rPr lang="en-US" dirty="0" smtClean="0"/>
              <a:t>.</a:t>
            </a:r>
          </a:p>
          <a:p>
            <a:pPr lvl="1"/>
            <a:endParaRPr lang="en-US" dirty="0"/>
          </a:p>
          <a:p>
            <a:r>
              <a:rPr lang="en-US" sz="2400" dirty="0" smtClean="0"/>
              <a:t>3. </a:t>
            </a:r>
            <a:r>
              <a:rPr lang="en-US" sz="2400" dirty="0"/>
              <a:t>Attention and recall of sonic information is enhanced by the sense of presence that the spiral ganglia detect.</a:t>
            </a:r>
          </a:p>
          <a:p>
            <a:endParaRPr lang="en-US" sz="2400" dirty="0"/>
          </a:p>
        </p:txBody>
      </p:sp>
    </p:spTree>
    <p:extLst>
      <p:ext uri="{BB962C8B-B14F-4D97-AF65-F5344CB8AC3E}">
        <p14:creationId xmlns:p14="http://schemas.microsoft.com/office/powerpoint/2010/main" val="42565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62" y="26741"/>
            <a:ext cx="7349924" cy="857250"/>
          </a:xfrm>
        </p:spPr>
        <p:txBody>
          <a:bodyPr>
            <a:normAutofit/>
          </a:bodyPr>
          <a:lstStyle/>
          <a:p>
            <a:pPr algn="ctr"/>
            <a:r>
              <a:rPr lang="en-US" sz="3600" dirty="0">
                <a:solidFill>
                  <a:srgbClr val="FF0000"/>
                </a:solidFill>
              </a:rPr>
              <a:t>Comb filters come in many flavors</a:t>
            </a:r>
          </a:p>
        </p:txBody>
      </p:sp>
      <p:sp>
        <p:nvSpPr>
          <p:cNvPr id="3" name="Content Placeholder 2"/>
          <p:cNvSpPr>
            <a:spLocks noGrp="1"/>
          </p:cNvSpPr>
          <p:nvPr>
            <p:ph idx="1"/>
          </p:nvPr>
        </p:nvSpPr>
        <p:spPr>
          <a:xfrm>
            <a:off x="1549560" y="713575"/>
            <a:ext cx="6172200" cy="3394472"/>
          </a:xfrm>
        </p:spPr>
        <p:txBody>
          <a:bodyPr>
            <a:normAutofit/>
          </a:bodyPr>
          <a:lstStyle/>
          <a:p>
            <a:r>
              <a:rPr lang="en-US" sz="2000" dirty="0"/>
              <a:t>IIR versions (loops with feedback) ring too long to be useful</a:t>
            </a:r>
            <a:r>
              <a:rPr lang="en-US" sz="2000" dirty="0" smtClean="0"/>
              <a:t>. FIR versions, a </a:t>
            </a:r>
            <a:r>
              <a:rPr lang="en-US" sz="2000" dirty="0"/>
              <a:t>number of taps separated by a constant </a:t>
            </a:r>
            <a:r>
              <a:rPr lang="en-US" sz="2000" dirty="0" smtClean="0"/>
              <a:t>delay, do not ring.</a:t>
            </a:r>
            <a:endParaRPr lang="en-US" sz="2000" dirty="0"/>
          </a:p>
        </p:txBody>
      </p:sp>
      <p:pic>
        <p:nvPicPr>
          <p:cNvPr id="4" name="Picture 3" descr="ten_tap_IR.bmp"/>
          <p:cNvPicPr>
            <a:picLocks noChangeAspect="1"/>
          </p:cNvPicPr>
          <p:nvPr/>
        </p:nvPicPr>
        <p:blipFill>
          <a:blip r:embed="rId2" cstate="print"/>
          <a:stretch>
            <a:fillRect/>
          </a:stretch>
        </p:blipFill>
        <p:spPr>
          <a:xfrm>
            <a:off x="1294236" y="1707864"/>
            <a:ext cx="2838921" cy="2513265"/>
          </a:xfrm>
          <a:prstGeom prst="rect">
            <a:avLst/>
          </a:prstGeom>
        </p:spPr>
      </p:pic>
      <p:sp>
        <p:nvSpPr>
          <p:cNvPr id="6" name="TextBox 5"/>
          <p:cNvSpPr txBox="1"/>
          <p:nvPr/>
        </p:nvSpPr>
        <p:spPr>
          <a:xfrm>
            <a:off x="1045029" y="4313672"/>
            <a:ext cx="2669721" cy="584775"/>
          </a:xfrm>
          <a:prstGeom prst="rect">
            <a:avLst/>
          </a:prstGeom>
          <a:noFill/>
        </p:spPr>
        <p:txBody>
          <a:bodyPr wrap="square" rtlCol="0">
            <a:spAutoFit/>
          </a:bodyPr>
          <a:lstStyle/>
          <a:p>
            <a:r>
              <a:rPr lang="en-US" sz="1600" dirty="0" smtClean="0"/>
              <a:t>Time structure of a comb with 10 constant amplitude </a:t>
            </a:r>
            <a:r>
              <a:rPr lang="en-US" sz="1600" dirty="0"/>
              <a:t>taps</a:t>
            </a:r>
          </a:p>
        </p:txBody>
      </p:sp>
      <p:sp>
        <p:nvSpPr>
          <p:cNvPr id="8" name="TextBox 7"/>
          <p:cNvSpPr txBox="1"/>
          <p:nvPr/>
        </p:nvSpPr>
        <p:spPr>
          <a:xfrm>
            <a:off x="4221396" y="4303180"/>
            <a:ext cx="4296219" cy="584775"/>
          </a:xfrm>
          <a:prstGeom prst="rect">
            <a:avLst/>
          </a:prstGeom>
          <a:noFill/>
        </p:spPr>
        <p:txBody>
          <a:bodyPr wrap="square" rtlCol="0">
            <a:spAutoFit/>
          </a:bodyPr>
          <a:lstStyle/>
          <a:p>
            <a:r>
              <a:rPr lang="en-US" sz="1600" dirty="0"/>
              <a:t>Frequency spectrum of the comb at left. The period – the fundamental frequency – is ~150Hz.</a:t>
            </a:r>
          </a:p>
        </p:txBody>
      </p:sp>
      <p:sp>
        <p:nvSpPr>
          <p:cNvPr id="9" name="TextBox 8"/>
          <p:cNvSpPr txBox="1"/>
          <p:nvPr/>
        </p:nvSpPr>
        <p:spPr>
          <a:xfrm>
            <a:off x="559192" y="4996429"/>
            <a:ext cx="7743463" cy="1477328"/>
          </a:xfrm>
          <a:prstGeom prst="rect">
            <a:avLst/>
          </a:prstGeom>
          <a:noFill/>
        </p:spPr>
        <p:txBody>
          <a:bodyPr wrap="square" rtlCol="0">
            <a:spAutoFit/>
          </a:bodyPr>
          <a:lstStyle/>
          <a:p>
            <a:r>
              <a:rPr lang="en-US" dirty="0" smtClean="0"/>
              <a:t>If the spikes in the waveform of complex tones align with the peaks in the comb, that signal can be separated from all others!</a:t>
            </a:r>
          </a:p>
          <a:p>
            <a:endParaRPr lang="en-US" dirty="0"/>
          </a:p>
          <a:p>
            <a:pPr algn="ctr"/>
            <a:r>
              <a:rPr lang="en-US" dirty="0" smtClean="0">
                <a:solidFill>
                  <a:srgbClr val="FF0000"/>
                </a:solidFill>
              </a:rPr>
              <a:t>Such a comb behaves just like most musical instruments: It responds equally to octaves, fifths, and fourths of the fundamental. </a:t>
            </a:r>
            <a:endParaRPr lang="en-US" dirty="0">
              <a:solidFill>
                <a:srgbClr val="FF0000"/>
              </a:solidFill>
            </a:endParaRPr>
          </a:p>
        </p:txBody>
      </p:sp>
      <p:pic>
        <p:nvPicPr>
          <p:cNvPr id="10" name="Picture 9" descr="ten_tap_spectrum.bmp"/>
          <p:cNvPicPr>
            <a:picLocks noChangeAspect="1"/>
          </p:cNvPicPr>
          <p:nvPr/>
        </p:nvPicPr>
        <p:blipFill>
          <a:blip r:embed="rId3" cstate="print"/>
          <a:stretch>
            <a:fillRect/>
          </a:stretch>
        </p:blipFill>
        <p:spPr>
          <a:xfrm>
            <a:off x="4591018" y="1707864"/>
            <a:ext cx="3237742" cy="2513265"/>
          </a:xfrm>
          <a:prstGeom prst="rect">
            <a:avLst/>
          </a:prstGeom>
        </p:spPr>
      </p:pic>
    </p:spTree>
    <p:extLst>
      <p:ext uri="{BB962C8B-B14F-4D97-AF65-F5344CB8AC3E}">
        <p14:creationId xmlns:p14="http://schemas.microsoft.com/office/powerpoint/2010/main" val="1874467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09284" y="198217"/>
            <a:ext cx="8025115" cy="857250"/>
          </a:xfrm>
        </p:spPr>
        <p:txBody>
          <a:bodyPr>
            <a:normAutofit fontScale="90000"/>
          </a:bodyPr>
          <a:lstStyle/>
          <a:p>
            <a:pPr algn="ctr"/>
            <a:r>
              <a:rPr lang="en-US" altLang="en-US" sz="3600" dirty="0">
                <a:solidFill>
                  <a:srgbClr val="FF0000"/>
                </a:solidFill>
              </a:rPr>
              <a:t>A </a:t>
            </a:r>
            <a:r>
              <a:rPr lang="en-US" altLang="en-US" sz="3600" dirty="0" smtClean="0">
                <a:solidFill>
                  <a:srgbClr val="FF0000"/>
                </a:solidFill>
              </a:rPr>
              <a:t>comb filter separates signals by their pitch, circular in octaves</a:t>
            </a:r>
            <a:endParaRPr lang="en-US" altLang="en-US" sz="3600" dirty="0">
              <a:solidFill>
                <a:srgbClr val="FF0000"/>
              </a:solidFill>
            </a:endParaRPr>
          </a:p>
        </p:txBody>
      </p:sp>
      <p:sp>
        <p:nvSpPr>
          <p:cNvPr id="29700" name="TextBox 4"/>
          <p:cNvSpPr txBox="1">
            <a:spLocks noChangeArrowheads="1"/>
          </p:cNvSpPr>
          <p:nvPr/>
        </p:nvSpPr>
        <p:spPr bwMode="auto">
          <a:xfrm>
            <a:off x="509285" y="4840390"/>
            <a:ext cx="820645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In this slide a neural </a:t>
            </a:r>
            <a:r>
              <a:rPr lang="en-US" altLang="en-US" sz="1600" dirty="0" smtClean="0"/>
              <a:t>delay line delays the </a:t>
            </a:r>
            <a:r>
              <a:rPr lang="en-US" altLang="en-US" sz="1600" dirty="0"/>
              <a:t>output of the basilar membrane model by 22us for each step.  Dendrites from summing neurons tap into the line at regular intervals, with one summing neuron for each fundamental frequency of interest.</a:t>
            </a:r>
          </a:p>
          <a:p>
            <a:pPr eaLnBrk="1" hangingPunct="1"/>
            <a:endParaRPr lang="en-US" altLang="en-US" sz="1600" dirty="0"/>
          </a:p>
          <a:p>
            <a:pPr eaLnBrk="1" hangingPunct="1"/>
            <a:r>
              <a:rPr lang="en-US" altLang="en-US" sz="1600" dirty="0"/>
              <a:t>Two of these sums are shown – one for a period of 88us, and one for a period of 110us.  Each sum constitutes an independent stream of nerve fluctuations, each identified by the fundamental pitch of the </a:t>
            </a:r>
            <a:r>
              <a:rPr lang="en-US" altLang="en-US" sz="1600" dirty="0" smtClean="0"/>
              <a:t>source – or octave multiples.</a:t>
            </a:r>
            <a:endParaRPr lang="en-US" altLang="en-US" sz="1600" dirty="0"/>
          </a:p>
        </p:txBody>
      </p:sp>
      <p:pic>
        <p:nvPicPr>
          <p:cNvPr id="6" name="Picture 3" descr="Pitch Detection Model.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492" y="1055467"/>
            <a:ext cx="7491681" cy="351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4997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3" y="452186"/>
            <a:ext cx="8287474" cy="857250"/>
          </a:xfrm>
        </p:spPr>
        <p:txBody>
          <a:bodyPr>
            <a:normAutofit fontScale="90000"/>
          </a:bodyPr>
          <a:lstStyle/>
          <a:p>
            <a:pPr algn="ctr"/>
            <a:r>
              <a:rPr lang="en-US" sz="4000" dirty="0" smtClean="0">
                <a:solidFill>
                  <a:srgbClr val="FF0000"/>
                </a:solidFill>
              </a:rPr>
              <a:t>We add an ensemble of combs to a standard hearing model</a:t>
            </a:r>
          </a:p>
          <a:p>
            <a:r>
              <a:rPr lang="en-US" baseline="0" dirty="0" smtClean="0"/>
              <a:t>.</a:t>
            </a:r>
          </a:p>
        </p:txBody>
      </p:sp>
      <p:pic>
        <p:nvPicPr>
          <p:cNvPr id="4" name="Picture 3" descr="big_pic3.bmp"/>
          <p:cNvPicPr>
            <a:picLocks noChangeAspect="1"/>
          </p:cNvPicPr>
          <p:nvPr/>
        </p:nvPicPr>
        <p:blipFill>
          <a:blip r:embed="rId2" cstate="print"/>
          <a:stretch>
            <a:fillRect/>
          </a:stretch>
        </p:blipFill>
        <p:spPr>
          <a:xfrm>
            <a:off x="348432" y="1189315"/>
            <a:ext cx="8448580" cy="3379432"/>
          </a:xfrm>
          <a:prstGeom prst="rect">
            <a:avLst/>
          </a:prstGeom>
        </p:spPr>
      </p:pic>
      <p:sp>
        <p:nvSpPr>
          <p:cNvPr id="5" name="TextBox 4"/>
          <p:cNvSpPr txBox="1"/>
          <p:nvPr/>
        </p:nvSpPr>
        <p:spPr>
          <a:xfrm>
            <a:off x="654692" y="5708873"/>
            <a:ext cx="7836060" cy="1015663"/>
          </a:xfrm>
          <a:prstGeom prst="rect">
            <a:avLst/>
          </a:prstGeom>
          <a:noFill/>
        </p:spPr>
        <p:txBody>
          <a:bodyPr wrap="square" rtlCol="0">
            <a:spAutoFit/>
          </a:bodyPr>
          <a:lstStyle/>
          <a:p>
            <a:r>
              <a:rPr lang="en-US" sz="2000" dirty="0"/>
              <a:t>There is not time in this talk to discuss this model in detail. Further descriptions can be found on my web page, along with a description of a measure for phase coherence clarity - </a:t>
            </a:r>
            <a:r>
              <a:rPr lang="en-US" sz="2000" dirty="0">
                <a:solidFill>
                  <a:srgbClr val="FF0000"/>
                </a:solidFill>
              </a:rPr>
              <a:t>LOC</a:t>
            </a:r>
          </a:p>
        </p:txBody>
      </p:sp>
      <p:sp>
        <p:nvSpPr>
          <p:cNvPr id="7" name="TextBox 6"/>
          <p:cNvSpPr txBox="1"/>
          <p:nvPr/>
        </p:nvSpPr>
        <p:spPr>
          <a:xfrm>
            <a:off x="679992" y="4794414"/>
            <a:ext cx="7612526" cy="923330"/>
          </a:xfrm>
          <a:prstGeom prst="rect">
            <a:avLst/>
          </a:prstGeom>
          <a:noFill/>
        </p:spPr>
        <p:txBody>
          <a:bodyPr wrap="square" rtlCol="0">
            <a:spAutoFit/>
          </a:bodyPr>
          <a:lstStyle/>
          <a:p>
            <a:r>
              <a:rPr lang="en-US" dirty="0">
                <a:solidFill>
                  <a:srgbClr val="FF0000"/>
                </a:solidFill>
              </a:rPr>
              <a:t>The waveforms shown to the right of the critical band filters are typical of speech. Notice how the harmonics interfere with each other to make a spiky, highly modulated signal.</a:t>
            </a:r>
          </a:p>
        </p:txBody>
      </p:sp>
      <p:sp>
        <p:nvSpPr>
          <p:cNvPr id="3" name="TextBox 2"/>
          <p:cNvSpPr txBox="1"/>
          <p:nvPr/>
        </p:nvSpPr>
        <p:spPr>
          <a:xfrm>
            <a:off x="1828800" y="1094479"/>
            <a:ext cx="1666754" cy="369332"/>
          </a:xfrm>
          <a:prstGeom prst="rect">
            <a:avLst/>
          </a:prstGeom>
          <a:noFill/>
        </p:spPr>
        <p:txBody>
          <a:bodyPr wrap="square" rtlCol="0">
            <a:spAutoFit/>
          </a:bodyPr>
          <a:lstStyle/>
          <a:p>
            <a:r>
              <a:rPr lang="en-US" dirty="0" smtClean="0">
                <a:solidFill>
                  <a:srgbClr val="FF0000"/>
                </a:solidFill>
              </a:rPr>
              <a:t>Inner hair cells</a:t>
            </a:r>
            <a:endParaRPr lang="en-US" dirty="0">
              <a:solidFill>
                <a:srgbClr val="FF0000"/>
              </a:solidFill>
            </a:endParaRPr>
          </a:p>
        </p:txBody>
      </p:sp>
      <p:sp>
        <p:nvSpPr>
          <p:cNvPr id="6" name="TextBox 5"/>
          <p:cNvSpPr txBox="1"/>
          <p:nvPr/>
        </p:nvSpPr>
        <p:spPr>
          <a:xfrm>
            <a:off x="3321930" y="1106355"/>
            <a:ext cx="1632030" cy="369332"/>
          </a:xfrm>
          <a:prstGeom prst="rect">
            <a:avLst/>
          </a:prstGeom>
          <a:noFill/>
        </p:spPr>
        <p:txBody>
          <a:bodyPr wrap="square" rtlCol="0">
            <a:spAutoFit/>
          </a:bodyPr>
          <a:lstStyle/>
          <a:p>
            <a:r>
              <a:rPr lang="en-US" dirty="0" smtClean="0">
                <a:solidFill>
                  <a:srgbClr val="FF0000"/>
                </a:solidFill>
              </a:rPr>
              <a:t>Outer hair cells</a:t>
            </a:r>
            <a:endParaRPr lang="en-US" dirty="0">
              <a:solidFill>
                <a:srgbClr val="FF0000"/>
              </a:solidFill>
            </a:endParaRPr>
          </a:p>
        </p:txBody>
      </p:sp>
    </p:spTree>
    <p:extLst>
      <p:ext uri="{BB962C8B-B14F-4D97-AF65-F5344CB8AC3E}">
        <p14:creationId xmlns:p14="http://schemas.microsoft.com/office/powerpoint/2010/main" val="1117002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36607" y="211613"/>
            <a:ext cx="7940233" cy="857250"/>
          </a:xfrm>
        </p:spPr>
        <p:txBody>
          <a:bodyPr>
            <a:normAutofit fontScale="90000"/>
          </a:bodyPr>
          <a:lstStyle/>
          <a:p>
            <a:pPr algn="ctr">
              <a:defRPr/>
            </a:pPr>
            <a:r>
              <a:rPr lang="en-US" sz="3600" dirty="0" smtClean="0">
                <a:solidFill>
                  <a:srgbClr val="FF0000"/>
                </a:solidFill>
              </a:rPr>
              <a:t>We perceive “</a:t>
            </a:r>
            <a:r>
              <a:rPr lang="en-US" sz="3600" dirty="0">
                <a:solidFill>
                  <a:srgbClr val="FF0000"/>
                </a:solidFill>
              </a:rPr>
              <a:t>Presence</a:t>
            </a:r>
            <a:r>
              <a:rPr lang="en-US" sz="3600" dirty="0" smtClean="0">
                <a:solidFill>
                  <a:srgbClr val="FF0000"/>
                </a:solidFill>
              </a:rPr>
              <a:t>” when the spikes are audible</a:t>
            </a:r>
            <a:endParaRPr lang="en-US" sz="3600" dirty="0">
              <a:solidFill>
                <a:srgbClr val="FF0000"/>
              </a:solidFill>
            </a:endParaRPr>
          </a:p>
        </p:txBody>
      </p:sp>
      <p:sp>
        <p:nvSpPr>
          <p:cNvPr id="17411" name="TextBox 4"/>
          <p:cNvSpPr txBox="1">
            <a:spLocks noChangeArrowheads="1"/>
          </p:cNvSpPr>
          <p:nvPr/>
        </p:nvSpPr>
        <p:spPr bwMode="auto">
          <a:xfrm>
            <a:off x="6839628" y="2028035"/>
            <a:ext cx="1962194" cy="1839463"/>
          </a:xfrm>
          <a:prstGeom prst="rect">
            <a:avLst/>
          </a:prstGeom>
          <a:noFill/>
          <a:ln w="9525">
            <a:noFill/>
            <a:miter lim="800000"/>
            <a:headEnd/>
            <a:tailEnd/>
          </a:ln>
        </p:spPr>
        <p:txBody>
          <a:bodyPr wrap="square" lIns="67421" tIns="33711" rIns="67421" bIns="33711">
            <a:spAutoFit/>
          </a:bodyPr>
          <a:lstStyle/>
          <a:p>
            <a:r>
              <a:rPr lang="en-US" sz="1720" dirty="0" smtClean="0"/>
              <a:t>Demo of speech with and without reflections. </a:t>
            </a:r>
            <a:endParaRPr lang="en-US" sz="1720" dirty="0"/>
          </a:p>
          <a:p>
            <a:endParaRPr lang="en-US" sz="1720" dirty="0"/>
          </a:p>
          <a:p>
            <a:endParaRPr lang="en-US" sz="1720" dirty="0"/>
          </a:p>
          <a:p>
            <a:endParaRPr lang="en-US" sz="1720" dirty="0"/>
          </a:p>
          <a:p>
            <a:endParaRPr lang="en-US" sz="1191" dirty="0"/>
          </a:p>
        </p:txBody>
      </p:sp>
      <p:pic>
        <p:nvPicPr>
          <p:cNvPr id="17412" name="Picture 7" descr="One_two_clear_and_garbled.bmp"/>
          <p:cNvPicPr>
            <a:picLocks noChangeAspect="1"/>
          </p:cNvPicPr>
          <p:nvPr/>
        </p:nvPicPr>
        <p:blipFill>
          <a:blip r:embed="rId15" cstate="print"/>
          <a:srcRect/>
          <a:stretch>
            <a:fillRect/>
          </a:stretch>
        </p:blipFill>
        <p:spPr bwMode="auto">
          <a:xfrm>
            <a:off x="550334" y="1086286"/>
            <a:ext cx="5981204" cy="3831898"/>
          </a:xfrm>
          <a:prstGeom prst="rect">
            <a:avLst/>
          </a:prstGeom>
          <a:noFill/>
          <a:ln w="9525">
            <a:noFill/>
            <a:miter lim="800000"/>
            <a:headEnd/>
            <a:tailEnd/>
          </a:ln>
        </p:spPr>
      </p:pic>
      <p:pic>
        <p:nvPicPr>
          <p:cNvPr id="10" name="intro1_convolved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7013837" y="1526839"/>
            <a:ext cx="499222" cy="514350"/>
          </a:xfrm>
          <a:prstGeom prst="rect">
            <a:avLst/>
          </a:prstGeom>
        </p:spPr>
      </p:pic>
      <p:pic>
        <p:nvPicPr>
          <p:cNvPr id="7" name="one_two_thre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cstate="print"/>
          <a:stretch>
            <a:fillRect/>
          </a:stretch>
        </p:blipFill>
        <p:spPr>
          <a:xfrm>
            <a:off x="7013837" y="3070737"/>
            <a:ext cx="499222" cy="514350"/>
          </a:xfrm>
          <a:prstGeom prst="rect">
            <a:avLst/>
          </a:prstGeom>
        </p:spPr>
      </p:pic>
      <p:pic>
        <p:nvPicPr>
          <p:cNvPr id="12" name="gregory_long_nred.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3866363" y="5343922"/>
            <a:ext cx="443753" cy="457200"/>
          </a:xfrm>
          <a:prstGeom prst="rect">
            <a:avLst/>
          </a:prstGeom>
        </p:spPr>
      </p:pic>
      <p:pic>
        <p:nvPicPr>
          <p:cNvPr id="13" name="gregory_long_nredf0_mono.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4845214" y="5343922"/>
            <a:ext cx="443753" cy="457200"/>
          </a:xfrm>
          <a:prstGeom prst="rect">
            <a:avLst/>
          </a:prstGeom>
        </p:spPr>
      </p:pic>
      <p:pic>
        <p:nvPicPr>
          <p:cNvPr id="14" name="gregory_1pt8.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tretch>
            <a:fillRect/>
          </a:stretch>
        </p:blipFill>
        <p:spPr>
          <a:xfrm>
            <a:off x="6298149" y="5357319"/>
            <a:ext cx="443753" cy="457200"/>
          </a:xfrm>
          <a:prstGeom prst="rect">
            <a:avLst/>
          </a:prstGeom>
        </p:spPr>
      </p:pic>
      <p:pic>
        <p:nvPicPr>
          <p:cNvPr id="15" name="gregory_1pt8f0_mono.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cstate="print"/>
          <a:stretch>
            <a:fillRect/>
          </a:stretch>
        </p:blipFill>
        <p:spPr>
          <a:xfrm>
            <a:off x="7528145" y="5357319"/>
            <a:ext cx="443753" cy="457200"/>
          </a:xfrm>
          <a:prstGeom prst="rect">
            <a:avLst/>
          </a:prstGeom>
        </p:spPr>
      </p:pic>
      <p:sp>
        <p:nvSpPr>
          <p:cNvPr id="16" name="TextBox 15"/>
          <p:cNvSpPr txBox="1"/>
          <p:nvPr/>
        </p:nvSpPr>
        <p:spPr>
          <a:xfrm>
            <a:off x="3594446" y="5801122"/>
            <a:ext cx="5163695" cy="345079"/>
          </a:xfrm>
          <a:prstGeom prst="rect">
            <a:avLst/>
          </a:prstGeom>
          <a:noFill/>
        </p:spPr>
        <p:txBody>
          <a:bodyPr wrap="square" lIns="67421" tIns="33711" rIns="67421" bIns="33711" rtlCol="0">
            <a:spAutoFit/>
          </a:bodyPr>
          <a:lstStyle/>
          <a:p>
            <a:r>
              <a:rPr lang="en-US" dirty="0"/>
              <a:t>News Hour + Noise           News Hour+Reverberation  </a:t>
            </a:r>
          </a:p>
        </p:txBody>
      </p:sp>
      <p:sp>
        <p:nvSpPr>
          <p:cNvPr id="18" name="TextBox 17"/>
          <p:cNvSpPr txBox="1"/>
          <p:nvPr/>
        </p:nvSpPr>
        <p:spPr>
          <a:xfrm>
            <a:off x="533509" y="5314065"/>
            <a:ext cx="2767425" cy="1341506"/>
          </a:xfrm>
          <a:prstGeom prst="rect">
            <a:avLst/>
          </a:prstGeom>
          <a:noFill/>
        </p:spPr>
        <p:txBody>
          <a:bodyPr wrap="square" lIns="67421" tIns="33711" rIns="67421" bIns="33711" rtlCol="0">
            <a:spAutoFit/>
          </a:bodyPr>
          <a:lstStyle/>
          <a:p>
            <a:r>
              <a:rPr lang="en-US" sz="1655" dirty="0"/>
              <a:t>When spikes are present our model can separate speech from noise or reverb</a:t>
            </a:r>
            <a:r>
              <a:rPr lang="en-US" sz="1655" dirty="0" smtClean="0"/>
              <a:t>.</a:t>
            </a:r>
          </a:p>
          <a:p>
            <a:endParaRPr lang="en-US" sz="1655" dirty="0"/>
          </a:p>
          <a:p>
            <a:r>
              <a:rPr lang="en-US" sz="1655" dirty="0" smtClean="0"/>
              <a:t>If we can determine period!</a:t>
            </a:r>
            <a:endParaRPr lang="en-US" sz="1655" dirty="0"/>
          </a:p>
        </p:txBody>
      </p:sp>
      <p:sp>
        <p:nvSpPr>
          <p:cNvPr id="2" name="TextBox 1"/>
          <p:cNvSpPr txBox="1"/>
          <p:nvPr/>
        </p:nvSpPr>
        <p:spPr>
          <a:xfrm>
            <a:off x="5943552" y="6193415"/>
            <a:ext cx="2814589" cy="310624"/>
          </a:xfrm>
          <a:prstGeom prst="rect">
            <a:avLst/>
          </a:prstGeom>
          <a:noFill/>
        </p:spPr>
        <p:txBody>
          <a:bodyPr wrap="square" lIns="63779" tIns="31890" rIns="63779" bIns="31890" rtlCol="0">
            <a:spAutoFit/>
          </a:bodyPr>
          <a:lstStyle/>
          <a:p>
            <a:r>
              <a:rPr lang="en-US" sz="1191" dirty="0"/>
              <a:t>(</a:t>
            </a:r>
            <a:r>
              <a:rPr lang="en-US" sz="1600" dirty="0"/>
              <a:t>Sanders Theater at Harvard)</a:t>
            </a:r>
          </a:p>
        </p:txBody>
      </p:sp>
      <p:sp>
        <p:nvSpPr>
          <p:cNvPr id="3" name="TextBox 2"/>
          <p:cNvSpPr txBox="1"/>
          <p:nvPr/>
        </p:nvSpPr>
        <p:spPr>
          <a:xfrm>
            <a:off x="6797370" y="3678959"/>
            <a:ext cx="1779469" cy="1011713"/>
          </a:xfrm>
          <a:prstGeom prst="rect">
            <a:avLst/>
          </a:prstGeom>
          <a:noFill/>
        </p:spPr>
        <p:txBody>
          <a:bodyPr wrap="square" lIns="63779" tIns="31890" rIns="63779" bIns="31890" rtlCol="0">
            <a:spAutoFit/>
          </a:bodyPr>
          <a:lstStyle/>
          <a:p>
            <a:r>
              <a:rPr lang="en-US" sz="1655" dirty="0" smtClean="0"/>
              <a:t>“</a:t>
            </a:r>
            <a:r>
              <a:rPr lang="en-US" sz="1655" dirty="0" err="1" smtClean="0"/>
              <a:t>one”,”two</a:t>
            </a:r>
            <a:r>
              <a:rPr lang="en-US" sz="1655" dirty="0" smtClean="0"/>
              <a:t>” with and without reflections</a:t>
            </a:r>
            <a:endParaRPr lang="en-US" sz="1655" dirty="0"/>
          </a:p>
          <a:p>
            <a:endParaRPr lang="en-US" sz="1191" dirty="0"/>
          </a:p>
        </p:txBody>
      </p:sp>
    </p:spTree>
    <p:extLst>
      <p:ext uri="{BB962C8B-B14F-4D97-AF65-F5344CB8AC3E}">
        <p14:creationId xmlns:p14="http://schemas.microsoft.com/office/powerpoint/2010/main" val="2166661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561" fill="hold"/>
                                        <p:tgtEl>
                                          <p:spTgt spid="10"/>
                                        </p:tgtEl>
                                      </p:cBhvr>
                                    </p:cmd>
                                  </p:childTnLst>
                                </p:cTn>
                              </p:par>
                            </p:childTnLst>
                          </p:cTn>
                        </p:par>
                      </p:childTnLst>
                    </p:cTn>
                  </p:par>
                </p:childTnLst>
              </p:cTn>
              <p:nextCondLst>
                <p:cond evt="onClick" delay="0">
                  <p:tgtEl>
                    <p:spTgt spid="1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99" fill="hold"/>
                                        <p:tgtEl>
                                          <p:spTgt spid="12"/>
                                        </p:tgtEl>
                                      </p:cBhvr>
                                    </p:cmd>
                                  </p:childTnLst>
                                </p:cTn>
                              </p:par>
                            </p:childTnLst>
                          </p:cTn>
                        </p:par>
                      </p:childTnLst>
                    </p:cTn>
                  </p:par>
                </p:childTnLst>
              </p:cTn>
              <p:nextCondLst>
                <p:cond evt="onClick" delay="0">
                  <p:tgtEl>
                    <p:spTgt spid="12"/>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39" fill="hold"/>
                                        <p:tgtEl>
                                          <p:spTgt spid="13"/>
                                        </p:tgtEl>
                                      </p:cBhvr>
                                    </p:cmd>
                                  </p:childTnLst>
                                </p:cTn>
                              </p:par>
                            </p:childTnLst>
                          </p:cTn>
                        </p:par>
                      </p:childTnLst>
                    </p:cTn>
                  </p:par>
                </p:childTnLst>
              </p:cTn>
              <p:nextCondLst>
                <p:cond evt="onClick" delay="0">
                  <p:tgtEl>
                    <p:spTgt spid="13"/>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087" fill="hold"/>
                                        <p:tgtEl>
                                          <p:spTgt spid="14"/>
                                        </p:tgtEl>
                                      </p:cBhvr>
                                    </p:cmd>
                                  </p:childTnLst>
                                </p:cTn>
                              </p:par>
                            </p:childTnLst>
                          </p:cTn>
                        </p:par>
                      </p:childTnLst>
                    </p:cTn>
                  </p:par>
                </p:childTnLst>
              </p:cTn>
              <p:nextCondLst>
                <p:cond evt="onClick" delay="0">
                  <p:tgtEl>
                    <p:spTgt spid="14"/>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27" fill="hold"/>
                                        <p:tgtEl>
                                          <p:spTgt spid="15"/>
                                        </p:tgtEl>
                                      </p:cBhvr>
                                    </p:cmd>
                                  </p:childTnLst>
                                </p:cTn>
                              </p:par>
                            </p:childTnLst>
                          </p:cTn>
                        </p:par>
                      </p:childTnLst>
                    </p:cTn>
                  </p:par>
                </p:childTnLst>
              </p:cTn>
              <p:nextCondLst>
                <p:cond evt="onClick" delay="0">
                  <p:tgtEl>
                    <p:spTgt spid="15"/>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7" y="243068"/>
            <a:ext cx="8044405" cy="857250"/>
          </a:xfrm>
        </p:spPr>
        <p:txBody>
          <a:bodyPr>
            <a:normAutofit/>
          </a:bodyPr>
          <a:lstStyle/>
          <a:p>
            <a:r>
              <a:rPr lang="en-US" sz="3600" dirty="0">
                <a:solidFill>
                  <a:srgbClr val="FF0000"/>
                </a:solidFill>
              </a:rPr>
              <a:t>Clarity, Distance, and Audience Attention</a:t>
            </a:r>
          </a:p>
        </p:txBody>
      </p:sp>
      <p:sp>
        <p:nvSpPr>
          <p:cNvPr id="3" name="Content Placeholder 2"/>
          <p:cNvSpPr>
            <a:spLocks noGrp="1"/>
          </p:cNvSpPr>
          <p:nvPr>
            <p:ph idx="1"/>
          </p:nvPr>
        </p:nvSpPr>
        <p:spPr>
          <a:xfrm>
            <a:off x="549796" y="1285514"/>
            <a:ext cx="8044405" cy="4733322"/>
          </a:xfrm>
        </p:spPr>
        <p:txBody>
          <a:bodyPr>
            <a:normAutofit fontScale="77500" lnSpcReduction="20000"/>
          </a:bodyPr>
          <a:lstStyle/>
          <a:p>
            <a:r>
              <a:rPr lang="en-US" dirty="0" smtClean="0"/>
              <a:t>We detect “near” versus “far” instantly on perceiving a sound</a:t>
            </a:r>
          </a:p>
          <a:p>
            <a:pPr lvl="1"/>
            <a:r>
              <a:rPr lang="en-US" dirty="0" smtClean="0"/>
              <a:t>“Near” sounds demand attention and sometimes immediate attention.</a:t>
            </a:r>
          </a:p>
          <a:p>
            <a:pPr lvl="1"/>
            <a:r>
              <a:rPr lang="en-US" dirty="0" smtClean="0"/>
              <a:t>“Far” sounds can usually be ignored</a:t>
            </a:r>
          </a:p>
          <a:p>
            <a:r>
              <a:rPr lang="en-US" dirty="0" smtClean="0">
                <a:solidFill>
                  <a:srgbClr val="FF0000"/>
                </a:solidFill>
              </a:rPr>
              <a:t>Cinema and Drama directors demand that dialog be perceived as “Near”</a:t>
            </a:r>
          </a:p>
          <a:p>
            <a:pPr lvl="1"/>
            <a:r>
              <a:rPr lang="en-US" dirty="0" smtClean="0"/>
              <a:t>Drama theaters are small and acoustically dry</a:t>
            </a:r>
          </a:p>
          <a:p>
            <a:r>
              <a:rPr lang="en-US" dirty="0" smtClean="0"/>
              <a:t>Movie theaters are dry and use highly directional loudspeakers with linear phase response at vocal formant frequencies.</a:t>
            </a:r>
          </a:p>
          <a:p>
            <a:r>
              <a:rPr lang="en-US" dirty="0" smtClean="0">
                <a:solidFill>
                  <a:srgbClr val="FF0000"/>
                </a:solidFill>
              </a:rPr>
              <a:t>High sonic clarity and low sonic distance requires that harmonics in the vocal formant range are reproduced with their original phase relationships.</a:t>
            </a:r>
          </a:p>
          <a:p>
            <a:pPr lvl="1"/>
            <a:r>
              <a:rPr lang="en-US" dirty="0" smtClean="0"/>
              <a:t>Unmodified by loudspeaker characteristics or reflections.</a:t>
            </a:r>
          </a:p>
          <a:p>
            <a:endParaRPr lang="en-US" dirty="0" smtClean="0"/>
          </a:p>
          <a:p>
            <a:r>
              <a:rPr lang="en-US" dirty="0" smtClean="0">
                <a:solidFill>
                  <a:srgbClr val="FF0000"/>
                </a:solidFill>
              </a:rPr>
              <a:t>The near/far perception is not commonly recognized when sound is reproduced, either in live performance or in recordings.</a:t>
            </a:r>
          </a:p>
        </p:txBody>
      </p:sp>
    </p:spTree>
    <p:extLst>
      <p:ext uri="{BB962C8B-B14F-4D97-AF65-F5344CB8AC3E}">
        <p14:creationId xmlns:p14="http://schemas.microsoft.com/office/powerpoint/2010/main" val="21534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28650" y="-50514"/>
            <a:ext cx="7886700" cy="1325563"/>
          </a:xfrm>
        </p:spPr>
        <p:txBody>
          <a:bodyPr>
            <a:normAutofit/>
          </a:bodyPr>
          <a:lstStyle/>
          <a:p>
            <a:pPr algn="ctr"/>
            <a:r>
              <a:rPr lang="en-US" altLang="en-US" sz="3200" dirty="0" smtClean="0">
                <a:solidFill>
                  <a:srgbClr val="FF0000"/>
                </a:solidFill>
              </a:rPr>
              <a:t>How do we know that sonic closeness focuses attention? Ask drama directors</a:t>
            </a:r>
            <a:r>
              <a:rPr lang="en-US" altLang="en-US" sz="3200" dirty="0" smtClean="0"/>
              <a:t>!</a:t>
            </a:r>
            <a:endParaRPr lang="en-US" altLang="en-US" sz="3200" dirty="0"/>
          </a:p>
        </p:txBody>
      </p:sp>
      <p:pic>
        <p:nvPicPr>
          <p:cNvPr id="129027" name="Picture 3" descr="IMG_06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600200"/>
            <a:ext cx="4835236" cy="3626427"/>
          </a:xfrm>
          <a:prstGeom prst="rect">
            <a:avLst/>
          </a:prstGeom>
          <a:noFill/>
          <a:extLst>
            <a:ext uri="{909E8E84-426E-40DD-AFC4-6F175D3DCCD1}">
              <a14:hiddenFill xmlns:a14="http://schemas.microsoft.com/office/drawing/2010/main">
                <a:solidFill>
                  <a:srgbClr val="FFFFFF"/>
                </a:solidFill>
              </a14:hiddenFill>
            </a:ext>
          </a:extLst>
        </p:spPr>
      </p:pic>
      <p:sp>
        <p:nvSpPr>
          <p:cNvPr id="129028" name="Text Box 4"/>
          <p:cNvSpPr txBox="1">
            <a:spLocks noChangeArrowheads="1"/>
          </p:cNvSpPr>
          <p:nvPr/>
        </p:nvSpPr>
        <p:spPr bwMode="auto">
          <a:xfrm>
            <a:off x="152400" y="1371600"/>
            <a:ext cx="33528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We were asked to improve loudness and intelligibility of the actors in this venue.</a:t>
            </a:r>
          </a:p>
          <a:p>
            <a:pPr>
              <a:spcBef>
                <a:spcPct val="50000"/>
              </a:spcBef>
            </a:pPr>
            <a:r>
              <a:rPr lang="en-US" altLang="en-US" dirty="0"/>
              <a:t>64 </a:t>
            </a:r>
            <a:r>
              <a:rPr lang="en-US" altLang="en-US" dirty="0" err="1"/>
              <a:t>Genelec</a:t>
            </a:r>
            <a:r>
              <a:rPr lang="en-US" altLang="en-US" dirty="0"/>
              <a:t> </a:t>
            </a:r>
            <a:r>
              <a:rPr lang="en-US" altLang="en-US" dirty="0" smtClean="0"/>
              <a:t>1029s surrounded </a:t>
            </a:r>
            <a:r>
              <a:rPr lang="en-US" altLang="en-US" dirty="0"/>
              <a:t>the audience, driven by two line array </a:t>
            </a:r>
            <a:r>
              <a:rPr lang="en-US" altLang="en-US" dirty="0" smtClean="0"/>
              <a:t>microphones </a:t>
            </a:r>
            <a:r>
              <a:rPr lang="en-US" altLang="en-US" dirty="0"/>
              <a:t>and a</a:t>
            </a:r>
            <a:r>
              <a:rPr lang="en-US" altLang="en-US" dirty="0" smtClean="0"/>
              <a:t> LARES </a:t>
            </a:r>
            <a:r>
              <a:rPr lang="en-US" altLang="en-US" dirty="0"/>
              <a:t>early delay system.  A gate was used to </a:t>
            </a:r>
            <a:r>
              <a:rPr lang="en-US" altLang="en-US" dirty="0" smtClean="0"/>
              <a:t>syllable. </a:t>
            </a:r>
          </a:p>
          <a:p>
            <a:pPr>
              <a:spcBef>
                <a:spcPct val="50000"/>
              </a:spcBef>
            </a:pPr>
            <a:r>
              <a:rPr lang="en-US" altLang="en-US" dirty="0" smtClean="0"/>
              <a:t>Five </a:t>
            </a:r>
            <a:r>
              <a:rPr lang="en-US" altLang="en-US" dirty="0"/>
              <a:t>drama directors listened to a live performance of Chekhov with the system on/off every 10 minutes.</a:t>
            </a:r>
          </a:p>
        </p:txBody>
      </p:sp>
      <p:sp>
        <p:nvSpPr>
          <p:cNvPr id="129029" name="Text Box 5"/>
          <p:cNvSpPr txBox="1">
            <a:spLocks noChangeArrowheads="1"/>
          </p:cNvSpPr>
          <p:nvPr/>
        </p:nvSpPr>
        <p:spPr bwMode="auto">
          <a:xfrm>
            <a:off x="370611" y="5453638"/>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FF0000"/>
                </a:solidFill>
              </a:rPr>
              <a:t>The result was unanimous – “it works, we don’t like </a:t>
            </a:r>
            <a:r>
              <a:rPr lang="en-US" altLang="en-US" dirty="0" smtClean="0">
                <a:solidFill>
                  <a:srgbClr val="FF0000"/>
                </a:solidFill>
              </a:rPr>
              <a:t>it</a:t>
            </a:r>
            <a:r>
              <a:rPr lang="en-US" altLang="en-US" dirty="0">
                <a:solidFill>
                  <a:srgbClr val="FF0000"/>
                </a:solidFill>
              </a:rPr>
              <a:t>!</a:t>
            </a:r>
            <a:r>
              <a:rPr lang="en-US" altLang="en-US" dirty="0" smtClean="0">
                <a:solidFill>
                  <a:srgbClr val="FF0000"/>
                </a:solidFill>
              </a:rPr>
              <a:t>”</a:t>
            </a:r>
            <a:r>
              <a:rPr lang="en-US" altLang="en-US" dirty="0" smtClean="0"/>
              <a:t> “The </a:t>
            </a:r>
            <a:r>
              <a:rPr lang="en-US" altLang="en-US" dirty="0"/>
              <a:t>system increases the distance between the actors and the audience.  </a:t>
            </a:r>
            <a:r>
              <a:rPr lang="en-US" altLang="en-US" dirty="0" smtClean="0"/>
              <a:t>We </a:t>
            </a:r>
            <a:r>
              <a:rPr lang="en-US" altLang="en-US" dirty="0"/>
              <a:t>would rather the audience did not hear the words than that this connection is compromised</a:t>
            </a:r>
            <a:r>
              <a:rPr lang="en-US" altLang="en-US" dirty="0" smtClean="0"/>
              <a:t>. If they can’t quite hear the words they will pay ever closer attention. This is what we want.”</a:t>
            </a:r>
            <a:endParaRPr lang="en-US" altLang="en-US" dirty="0"/>
          </a:p>
        </p:txBody>
      </p:sp>
    </p:spTree>
    <p:extLst>
      <p:ext uri="{BB962C8B-B14F-4D97-AF65-F5344CB8AC3E}">
        <p14:creationId xmlns:p14="http://schemas.microsoft.com/office/powerpoint/2010/main" val="827368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Early reflections can sound good!</a:t>
            </a:r>
            <a:endParaRPr lang="en-US" sz="3600"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A certain amount of early reflections are beneficial!</a:t>
            </a:r>
          </a:p>
          <a:p>
            <a:pPr lvl="1"/>
            <a:r>
              <a:rPr lang="en-US" dirty="0" smtClean="0"/>
              <a:t>They add a perception of space around dry recorded sound,</a:t>
            </a:r>
          </a:p>
          <a:p>
            <a:pPr lvl="1"/>
            <a:r>
              <a:rPr lang="en-US" dirty="0" smtClean="0"/>
              <a:t>And they can blend close-</a:t>
            </a:r>
            <a:r>
              <a:rPr lang="en-US" dirty="0" err="1" smtClean="0"/>
              <a:t>miked</a:t>
            </a:r>
            <a:r>
              <a:rPr lang="en-US" dirty="0" smtClean="0"/>
              <a:t> instruments into an ensemble.</a:t>
            </a:r>
          </a:p>
          <a:p>
            <a:pPr lvl="2"/>
            <a:r>
              <a:rPr lang="en-US" dirty="0" smtClean="0"/>
              <a:t>Lexicon products have been doing this for years.</a:t>
            </a:r>
          </a:p>
          <a:p>
            <a:r>
              <a:rPr lang="en-US" dirty="0" smtClean="0"/>
              <a:t>But too many reflections coming too soon destroy presence!</a:t>
            </a:r>
          </a:p>
          <a:p>
            <a:endParaRPr lang="en-US" dirty="0"/>
          </a:p>
          <a:p>
            <a:r>
              <a:rPr lang="en-US" dirty="0" smtClean="0"/>
              <a:t>How do you know how much is too much?</a:t>
            </a:r>
          </a:p>
          <a:p>
            <a:pPr lvl="1"/>
            <a:r>
              <a:rPr lang="en-US" dirty="0" smtClean="0"/>
              <a:t>How can we measure presence?</a:t>
            </a:r>
            <a:endParaRPr lang="en-US" dirty="0"/>
          </a:p>
        </p:txBody>
      </p:sp>
    </p:spTree>
    <p:extLst>
      <p:ext uri="{BB962C8B-B14F-4D97-AF65-F5344CB8AC3E}">
        <p14:creationId xmlns:p14="http://schemas.microsoft.com/office/powerpoint/2010/main" val="31162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274639"/>
            <a:ext cx="7987553" cy="792162"/>
          </a:xfrm>
        </p:spPr>
        <p:txBody>
          <a:bodyPr>
            <a:normAutofit fontScale="90000"/>
          </a:bodyPr>
          <a:lstStyle/>
          <a:p>
            <a:pPr algn="ctr"/>
            <a:r>
              <a:rPr lang="en-US" sz="3100" dirty="0" smtClean="0"/>
              <a:t>Binaural recordings in Harvard </a:t>
            </a:r>
            <a:r>
              <a:rPr lang="en-US" sz="3100" dirty="0"/>
              <a:t>Science Center </a:t>
            </a:r>
            <a:r>
              <a:rPr lang="en-US" sz="3100" dirty="0" smtClean="0"/>
              <a:t>C</a:t>
            </a:r>
            <a:r>
              <a:rPr lang="en-US" sz="3100" dirty="0"/>
              <a:t> </a:t>
            </a:r>
            <a:r>
              <a:rPr lang="en-US" sz="3100" dirty="0" smtClean="0"/>
              <a:t>showed extreme variation in acoustic conditions.</a:t>
            </a:r>
            <a:endParaRPr lang="en-US" sz="3100" dirty="0"/>
          </a:p>
        </p:txBody>
      </p:sp>
      <p:pic>
        <p:nvPicPr>
          <p:cNvPr id="4" name="Picture 3" descr="DSC00158.JPG"/>
          <p:cNvPicPr>
            <a:picLocks noChangeAspect="1"/>
          </p:cNvPicPr>
          <p:nvPr/>
        </p:nvPicPr>
        <p:blipFill>
          <a:blip r:embed="rId8" cstate="print"/>
          <a:stretch>
            <a:fillRect/>
          </a:stretch>
        </p:blipFill>
        <p:spPr>
          <a:xfrm>
            <a:off x="872237" y="1250216"/>
            <a:ext cx="4593381" cy="3155050"/>
          </a:xfrm>
          <a:prstGeom prst="rect">
            <a:avLst/>
          </a:prstGeom>
        </p:spPr>
      </p:pic>
      <p:sp>
        <p:nvSpPr>
          <p:cNvPr id="11" name="TextBox 10"/>
          <p:cNvSpPr txBox="1"/>
          <p:nvPr/>
        </p:nvSpPr>
        <p:spPr>
          <a:xfrm>
            <a:off x="578223" y="4405744"/>
            <a:ext cx="6820104" cy="2181474"/>
          </a:xfrm>
          <a:prstGeom prst="rect">
            <a:avLst/>
          </a:prstGeom>
          <a:noFill/>
        </p:spPr>
        <p:txBody>
          <a:bodyPr wrap="square" lIns="89895" tIns="44948" rIns="89895" bIns="44948" rtlCol="0">
            <a:spAutoFit/>
          </a:bodyPr>
          <a:lstStyle/>
          <a:p>
            <a:r>
              <a:rPr lang="en-US" sz="1941" dirty="0" smtClean="0"/>
              <a:t>Sound </a:t>
            </a:r>
            <a:r>
              <a:rPr lang="en-US" sz="1941" dirty="0"/>
              <a:t>from front </a:t>
            </a:r>
            <a:r>
              <a:rPr lang="en-US" sz="1941" dirty="0" smtClean="0"/>
              <a:t>row with no microphone.</a:t>
            </a:r>
          </a:p>
          <a:p>
            <a:endParaRPr lang="en-US" sz="1941" dirty="0"/>
          </a:p>
          <a:p>
            <a:r>
              <a:rPr lang="en-US" sz="1941" dirty="0" smtClean="0"/>
              <a:t>Sound from </a:t>
            </a:r>
            <a:r>
              <a:rPr lang="en-US" sz="1941" dirty="0"/>
              <a:t>rear of </a:t>
            </a:r>
            <a:r>
              <a:rPr lang="en-US" sz="1941" dirty="0" smtClean="0"/>
              <a:t>hall with no microphone.</a:t>
            </a:r>
          </a:p>
          <a:p>
            <a:r>
              <a:rPr lang="en-US" sz="1941" dirty="0" smtClean="0"/>
              <a:t>           The sound was clear but not loud.</a:t>
            </a:r>
            <a:r>
              <a:rPr lang="en-US" sz="1941" dirty="0"/>
              <a:t> </a:t>
            </a:r>
            <a:endParaRPr lang="en-US" sz="1941" dirty="0" smtClean="0"/>
          </a:p>
          <a:p>
            <a:endParaRPr lang="en-US" sz="1941" dirty="0"/>
          </a:p>
          <a:p>
            <a:r>
              <a:rPr lang="en-US" sz="1941" dirty="0" smtClean="0"/>
              <a:t>With the microphone in the rear the sound was muddy and too </a:t>
            </a:r>
            <a:r>
              <a:rPr lang="en-US" sz="1941" dirty="0"/>
              <a:t>loud. </a:t>
            </a:r>
            <a:r>
              <a:rPr lang="en-US" sz="1941" dirty="0" smtClean="0"/>
              <a:t>Students were </a:t>
            </a:r>
            <a:r>
              <a:rPr lang="en-US" sz="1941" dirty="0"/>
              <a:t>looking at their cell phones </a:t>
            </a:r>
            <a:r>
              <a:rPr lang="en-US" sz="1941" dirty="0" smtClean="0"/>
              <a:t>and talking.</a:t>
            </a:r>
            <a:endParaRPr lang="en-US" sz="1941" dirty="0"/>
          </a:p>
        </p:txBody>
      </p:sp>
      <p:sp>
        <p:nvSpPr>
          <p:cNvPr id="3" name="TextBox 2"/>
          <p:cNvSpPr txBox="1"/>
          <p:nvPr/>
        </p:nvSpPr>
        <p:spPr>
          <a:xfrm>
            <a:off x="5982195" y="1240068"/>
            <a:ext cx="2583582" cy="2671194"/>
          </a:xfrm>
          <a:prstGeom prst="rect">
            <a:avLst/>
          </a:prstGeom>
          <a:noFill/>
        </p:spPr>
        <p:txBody>
          <a:bodyPr wrap="square" lIns="85039" tIns="42520" rIns="85039" bIns="42520" rtlCol="0">
            <a:spAutoFit/>
          </a:bodyPr>
          <a:lstStyle/>
          <a:p>
            <a:r>
              <a:rPr lang="en-US" sz="2400" dirty="0" smtClean="0"/>
              <a:t>When the loudspeaker is used the quality of sound – but not intelligibility – varies greatly from front to back.</a:t>
            </a:r>
            <a:endParaRPr lang="en-US" sz="2400" dirty="0"/>
          </a:p>
        </p:txBody>
      </p:sp>
      <p:pic>
        <p:nvPicPr>
          <p:cNvPr id="6" name="Logan_direct_p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1802" y="4293915"/>
            <a:ext cx="609600" cy="609600"/>
          </a:xfrm>
          <a:prstGeom prst="rect">
            <a:avLst/>
          </a:prstGeom>
        </p:spPr>
      </p:pic>
      <p:pic>
        <p:nvPicPr>
          <p:cNvPr id="7" name="Logan_direct_p10_re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65618" y="5093197"/>
            <a:ext cx="609600" cy="609600"/>
          </a:xfrm>
          <a:prstGeom prst="rect">
            <a:avLst/>
          </a:prstGeom>
        </p:spPr>
      </p:pic>
      <p:pic>
        <p:nvPicPr>
          <p:cNvPr id="8" name="logan_spkr_f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450281" y="5775534"/>
            <a:ext cx="609600" cy="609600"/>
          </a:xfrm>
          <a:prstGeom prst="rect">
            <a:avLst/>
          </a:prstGeom>
        </p:spPr>
      </p:pic>
    </p:spTree>
    <p:extLst>
      <p:ext uri="{BB962C8B-B14F-4D97-AF65-F5344CB8AC3E}">
        <p14:creationId xmlns:p14="http://schemas.microsoft.com/office/powerpoint/2010/main" val="576204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74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22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FF0000"/>
                </a:solidFill>
              </a:rPr>
              <a:t>Let’s try comparing the peak level to the RMS level at the output of the comb filters.</a:t>
            </a:r>
            <a:endParaRPr lang="en-US" sz="3200"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When we add comb filters to the model the peak level to RMS level comparison works both with noise and reflections.</a:t>
            </a:r>
          </a:p>
          <a:p>
            <a:endParaRPr lang="en-US" dirty="0" smtClean="0"/>
          </a:p>
          <a:p>
            <a:r>
              <a:rPr lang="en-US" dirty="0" smtClean="0"/>
              <a:t>Because the comb filters emphasize regular peaks and ignore random ones, a measure of presence becomes possible directly from sound itself.</a:t>
            </a:r>
          </a:p>
          <a:p>
            <a:endParaRPr lang="en-US" dirty="0"/>
          </a:p>
          <a:p>
            <a:r>
              <a:rPr lang="en-US" dirty="0" smtClean="0"/>
              <a:t>In theory we could make an smart-phone app that could measure presence from live speech.</a:t>
            </a:r>
          </a:p>
          <a:p>
            <a:pPr lvl="1"/>
            <a:r>
              <a:rPr lang="en-US" dirty="0"/>
              <a:t>A</a:t>
            </a:r>
            <a:r>
              <a:rPr lang="en-US" dirty="0" smtClean="0"/>
              <a:t>t present the calculations are too complex for real-time.</a:t>
            </a:r>
            <a:endParaRPr lang="en-US" dirty="0"/>
          </a:p>
        </p:txBody>
      </p:sp>
    </p:spTree>
    <p:extLst>
      <p:ext uri="{BB962C8B-B14F-4D97-AF65-F5344CB8AC3E}">
        <p14:creationId xmlns:p14="http://schemas.microsoft.com/office/powerpoint/2010/main" val="50182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76200"/>
            <a:ext cx="7987553" cy="990600"/>
          </a:xfrm>
        </p:spPr>
        <p:txBody>
          <a:bodyPr>
            <a:normAutofit fontScale="90000"/>
          </a:bodyPr>
          <a:lstStyle/>
          <a:p>
            <a:r>
              <a:rPr lang="en-US" sz="3530" dirty="0"/>
              <a:t>Results: </a:t>
            </a:r>
            <a:r>
              <a:rPr lang="en-US" sz="3530" dirty="0" smtClean="0"/>
              <a:t>Peak to RMS ratios </a:t>
            </a:r>
            <a:r>
              <a:rPr lang="en-US" sz="3530" dirty="0"/>
              <a:t>with live speech</a:t>
            </a:r>
          </a:p>
        </p:txBody>
      </p:sp>
      <p:pic>
        <p:nvPicPr>
          <p:cNvPr id="4" name="Picture 3" descr="logan_close_13.png"/>
          <p:cNvPicPr>
            <a:picLocks noChangeAspect="1"/>
          </p:cNvPicPr>
          <p:nvPr/>
        </p:nvPicPr>
        <p:blipFill>
          <a:blip r:embed="rId12" cstate="print"/>
          <a:stretch>
            <a:fillRect/>
          </a:stretch>
        </p:blipFill>
        <p:spPr>
          <a:xfrm>
            <a:off x="504265" y="990600"/>
            <a:ext cx="5014842" cy="1493651"/>
          </a:xfrm>
          <a:prstGeom prst="rect">
            <a:avLst/>
          </a:prstGeom>
        </p:spPr>
      </p:pic>
      <p:pic>
        <p:nvPicPr>
          <p:cNvPr id="5" name="Picture 4" descr="logan_far_excerpt_13.png"/>
          <p:cNvPicPr>
            <a:picLocks noChangeAspect="1"/>
          </p:cNvPicPr>
          <p:nvPr/>
        </p:nvPicPr>
        <p:blipFill>
          <a:blip r:embed="rId13" cstate="print"/>
          <a:srcRect t="15305"/>
          <a:stretch>
            <a:fillRect/>
          </a:stretch>
        </p:blipFill>
        <p:spPr>
          <a:xfrm>
            <a:off x="504265" y="2438400"/>
            <a:ext cx="5014842" cy="1265051"/>
          </a:xfrm>
          <a:prstGeom prst="rect">
            <a:avLst/>
          </a:prstGeom>
        </p:spPr>
      </p:pic>
      <p:pic>
        <p:nvPicPr>
          <p:cNvPr id="6" name="Picture 5" descr="logan_spkr_near_excerpt_13.png"/>
          <p:cNvPicPr>
            <a:picLocks noChangeAspect="1"/>
          </p:cNvPicPr>
          <p:nvPr/>
        </p:nvPicPr>
        <p:blipFill>
          <a:blip r:embed="rId14" cstate="print"/>
          <a:srcRect t="12396" b="17363"/>
          <a:stretch>
            <a:fillRect/>
          </a:stretch>
        </p:blipFill>
        <p:spPr>
          <a:xfrm>
            <a:off x="504265" y="3733800"/>
            <a:ext cx="5014842" cy="1295400"/>
          </a:xfrm>
          <a:prstGeom prst="rect">
            <a:avLst/>
          </a:prstGeom>
        </p:spPr>
      </p:pic>
      <p:pic>
        <p:nvPicPr>
          <p:cNvPr id="7" name="Picture 6" descr="logan_spkr_far_excerpt_13.png"/>
          <p:cNvPicPr>
            <a:picLocks noChangeAspect="1"/>
          </p:cNvPicPr>
          <p:nvPr/>
        </p:nvPicPr>
        <p:blipFill>
          <a:blip r:embed="rId15" cstate="print"/>
          <a:srcRect t="20099"/>
          <a:stretch>
            <a:fillRect/>
          </a:stretch>
        </p:blipFill>
        <p:spPr>
          <a:xfrm>
            <a:off x="504267" y="5029200"/>
            <a:ext cx="5029635" cy="1211712"/>
          </a:xfrm>
          <a:prstGeom prst="rect">
            <a:avLst/>
          </a:prstGeom>
        </p:spPr>
      </p:pic>
      <p:sp>
        <p:nvSpPr>
          <p:cNvPr id="8" name="TextBox 7"/>
          <p:cNvSpPr txBox="1"/>
          <p:nvPr/>
        </p:nvSpPr>
        <p:spPr>
          <a:xfrm>
            <a:off x="5681383" y="1066801"/>
            <a:ext cx="2810435" cy="3268182"/>
          </a:xfrm>
          <a:prstGeom prst="rect">
            <a:avLst/>
          </a:prstGeom>
          <a:noFill/>
        </p:spPr>
        <p:txBody>
          <a:bodyPr wrap="square" lIns="89895" tIns="44948" rIns="89895" bIns="44948" rtlCol="0">
            <a:spAutoFit/>
          </a:bodyPr>
          <a:lstStyle/>
          <a:p>
            <a:r>
              <a:rPr lang="en-US" sz="2294" dirty="0"/>
              <a:t>Clarity with no microphone in the front of the hall.</a:t>
            </a:r>
          </a:p>
          <a:p>
            <a:endParaRPr lang="en-US" sz="2294" dirty="0"/>
          </a:p>
          <a:p>
            <a:r>
              <a:rPr lang="en-US" sz="2294" dirty="0"/>
              <a:t>In the rear of the hall with no microphone.</a:t>
            </a:r>
          </a:p>
          <a:p>
            <a:endParaRPr lang="en-US" sz="2294" dirty="0"/>
          </a:p>
          <a:p>
            <a:r>
              <a:rPr lang="en-US" sz="2294" dirty="0"/>
              <a:t>In the front of the hall with the microphone.</a:t>
            </a:r>
          </a:p>
        </p:txBody>
      </p:sp>
      <p:sp>
        <p:nvSpPr>
          <p:cNvPr id="12" name="TextBox 11"/>
          <p:cNvSpPr txBox="1"/>
          <p:nvPr/>
        </p:nvSpPr>
        <p:spPr>
          <a:xfrm>
            <a:off x="5628555" y="4643439"/>
            <a:ext cx="2884394" cy="1964620"/>
          </a:xfrm>
          <a:prstGeom prst="rect">
            <a:avLst/>
          </a:prstGeom>
          <a:noFill/>
        </p:spPr>
        <p:txBody>
          <a:bodyPr wrap="square" lIns="89895" tIns="44948" rIns="89895" bIns="44948" rtlCol="0">
            <a:spAutoFit/>
          </a:bodyPr>
          <a:lstStyle/>
          <a:p>
            <a:r>
              <a:rPr lang="en-US" sz="2294" dirty="0"/>
              <a:t>In the rear with the microphone. </a:t>
            </a:r>
          </a:p>
          <a:p>
            <a:endParaRPr lang="en-US" sz="2294" dirty="0"/>
          </a:p>
          <a:p>
            <a:r>
              <a:rPr lang="en-US" sz="2647" i="1" dirty="0">
                <a:solidFill>
                  <a:srgbClr val="FF0000"/>
                </a:solidFill>
              </a:rPr>
              <a:t>Amplification often reduces clarity.</a:t>
            </a:r>
          </a:p>
        </p:txBody>
      </p:sp>
      <p:pic>
        <p:nvPicPr>
          <p:cNvPr id="16" name="logan_clos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8357690" y="1422051"/>
            <a:ext cx="630530" cy="649637"/>
          </a:xfrm>
          <a:prstGeom prst="rect">
            <a:avLst/>
          </a:prstGeom>
        </p:spPr>
      </p:pic>
      <p:pic>
        <p:nvPicPr>
          <p:cNvPr id="18" name="logan_fa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cstate="print"/>
          <a:stretch>
            <a:fillRect/>
          </a:stretch>
        </p:blipFill>
        <p:spPr>
          <a:xfrm>
            <a:off x="8404412" y="2286000"/>
            <a:ext cx="517712" cy="533400"/>
          </a:xfrm>
          <a:prstGeom prst="rect">
            <a:avLst/>
          </a:prstGeom>
        </p:spPr>
      </p:pic>
      <p:pic>
        <p:nvPicPr>
          <p:cNvPr id="21" name="logan_spkr_nea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stretch>
            <a:fillRect/>
          </a:stretch>
        </p:blipFill>
        <p:spPr>
          <a:xfrm>
            <a:off x="8491818" y="3774161"/>
            <a:ext cx="517712" cy="533400"/>
          </a:xfrm>
          <a:prstGeom prst="rect">
            <a:avLst/>
          </a:prstGeom>
        </p:spPr>
      </p:pic>
      <p:pic>
        <p:nvPicPr>
          <p:cNvPr id="13" name="logan_spkr_fa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8520380" y="4857750"/>
            <a:ext cx="517712" cy="533400"/>
          </a:xfrm>
          <a:prstGeom prst="rect">
            <a:avLst/>
          </a:prstGeom>
        </p:spPr>
      </p:pic>
      <p:pic>
        <p:nvPicPr>
          <p:cNvPr id="3" name="Logan_direct_p10_rear_amp_8dB.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extLst>
              <a:ext uri="{BEBA8EAE-BF5A-486C-A8C5-ECC9F3942E4B}">
                <a14:imgProps xmlns:a14="http://schemas.microsoft.com/office/drawing/2010/main">
                  <a14:imgLayer r:embed="rId20">
                    <a14:imgEffect>
                      <a14:colorTemperature colorTemp="11200"/>
                    </a14:imgEffect>
                    <a14:imgEffect>
                      <a14:saturation sat="400000"/>
                    </a14:imgEffect>
                  </a14:imgLayer>
                </a14:imgProps>
              </a:ext>
            </a:extLst>
          </a:blip>
          <a:stretch>
            <a:fillRect/>
          </a:stretch>
        </p:blipFill>
        <p:spPr>
          <a:xfrm>
            <a:off x="8404412" y="2860557"/>
            <a:ext cx="537882" cy="537882"/>
          </a:xfrm>
          <a:prstGeom prst="rect">
            <a:avLst/>
          </a:prstGeom>
        </p:spPr>
      </p:pic>
    </p:spTree>
    <p:extLst>
      <p:ext uri="{BB962C8B-B14F-4D97-AF65-F5344CB8AC3E}">
        <p14:creationId xmlns:p14="http://schemas.microsoft.com/office/powerpoint/2010/main" val="286457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80" fill="hold"/>
                                        <p:tgtEl>
                                          <p:spTgt spid="18"/>
                                        </p:tgtEl>
                                      </p:cBhvr>
                                    </p:cmd>
                                  </p:childTnLst>
                                </p:cTn>
                              </p:par>
                            </p:childTnLst>
                          </p:cTn>
                        </p:par>
                      </p:childTnLst>
                    </p:cTn>
                  </p:par>
                </p:childTnLst>
              </p:cTn>
              <p:nextCondLst>
                <p:cond evt="onClick" delay="0">
                  <p:tgtEl>
                    <p:spTgt spid="1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397" fill="hold"/>
                                        <p:tgtEl>
                                          <p:spTgt spid="21"/>
                                        </p:tgtEl>
                                      </p:cBhvr>
                                    </p:cmd>
                                  </p:childTnLst>
                                </p:cTn>
                              </p:par>
                            </p:childTnLst>
                          </p:cTn>
                        </p:par>
                      </p:childTnLst>
                    </p:cTn>
                  </p:par>
                </p:childTnLst>
              </p:cTn>
              <p:nextCondLst>
                <p:cond evt="onClick" delay="0">
                  <p:tgtEl>
                    <p:spTgt spid="2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335" fill="hold"/>
                                        <p:tgtEl>
                                          <p:spTgt spid="13"/>
                                        </p:tgtEl>
                                      </p:cBhvr>
                                    </p:cmd>
                                  </p:childTnLst>
                                </p:cTn>
                              </p:par>
                            </p:childTnLst>
                          </p:cTn>
                        </p:par>
                      </p:childTnLst>
                    </p:cTn>
                  </p:par>
                </p:childTnLst>
              </p:cTn>
              <p:nextCondLst>
                <p:cond evt="onClick" delay="0">
                  <p:tgtEl>
                    <p:spTgt spid="13"/>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744"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Presence, Intelligibility and Recall</a:t>
            </a:r>
            <a:endParaRPr lang="en-US" sz="3600" dirty="0">
              <a:solidFill>
                <a:srgbClr val="FF0000"/>
              </a:solidFill>
            </a:endParaRPr>
          </a:p>
        </p:txBody>
      </p:sp>
      <p:sp>
        <p:nvSpPr>
          <p:cNvPr id="3" name="Content Placeholder 2"/>
          <p:cNvSpPr>
            <a:spLocks noGrp="1"/>
          </p:cNvSpPr>
          <p:nvPr>
            <p:ph idx="1"/>
          </p:nvPr>
        </p:nvSpPr>
        <p:spPr>
          <a:xfrm>
            <a:off x="628650" y="1573833"/>
            <a:ext cx="7886700" cy="4351338"/>
          </a:xfrm>
        </p:spPr>
        <p:txBody>
          <a:bodyPr>
            <a:normAutofit lnSpcReduction="10000"/>
          </a:bodyPr>
          <a:lstStyle/>
          <a:p>
            <a:r>
              <a:rPr lang="en-US" dirty="0"/>
              <a:t>4. Excessive early reflections reduce or eliminate this sense of presence, reducing localization, comprehension, attention, and recall</a:t>
            </a:r>
            <a:r>
              <a:rPr lang="en-US" dirty="0" smtClean="0"/>
              <a:t>.</a:t>
            </a:r>
          </a:p>
          <a:p>
            <a:endParaRPr lang="en-US" dirty="0"/>
          </a:p>
          <a:p>
            <a:r>
              <a:rPr lang="en-US" dirty="0" smtClean="0"/>
              <a:t>5. </a:t>
            </a:r>
            <a:r>
              <a:rPr lang="en-US" dirty="0"/>
              <a:t>Attention, comprehension and recall are enhanced when visual and sonic images coincide</a:t>
            </a:r>
            <a:r>
              <a:rPr lang="en-US" dirty="0" smtClean="0"/>
              <a:t>.</a:t>
            </a:r>
          </a:p>
          <a:p>
            <a:endParaRPr lang="en-US" dirty="0"/>
          </a:p>
          <a:p>
            <a:r>
              <a:rPr lang="en-US" dirty="0" smtClean="0"/>
              <a:t>6. </a:t>
            </a:r>
            <a:r>
              <a:rPr lang="en-US" dirty="0"/>
              <a:t>Intelligibility does not predict recall </a:t>
            </a:r>
            <a:r>
              <a:rPr lang="en-US" dirty="0" smtClean="0"/>
              <a:t>– A </a:t>
            </a:r>
            <a:r>
              <a:rPr lang="en-US" dirty="0"/>
              <a:t>major factor is sonic presence – which promotes attention</a:t>
            </a:r>
            <a:r>
              <a:rPr lang="en-US" dirty="0" smtClean="0"/>
              <a:t>.</a:t>
            </a:r>
            <a:endParaRPr lang="en-US" dirty="0"/>
          </a:p>
        </p:txBody>
      </p:sp>
    </p:spTree>
    <p:extLst>
      <p:ext uri="{BB962C8B-B14F-4D97-AF65-F5344CB8AC3E}">
        <p14:creationId xmlns:p14="http://schemas.microsoft.com/office/powerpoint/2010/main" val="36655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latin typeface="+mn-lt"/>
              </a:rPr>
              <a:t>How can we measure presence from an impulse response?</a:t>
            </a:r>
            <a:endParaRPr lang="en-US" sz="3600" dirty="0">
              <a:latin typeface="+mn-lt"/>
            </a:endParaRPr>
          </a:p>
        </p:txBody>
      </p:sp>
      <p:sp>
        <p:nvSpPr>
          <p:cNvPr id="3" name="Content Placeholder 2"/>
          <p:cNvSpPr>
            <a:spLocks noGrp="1"/>
          </p:cNvSpPr>
          <p:nvPr>
            <p:ph idx="1"/>
          </p:nvPr>
        </p:nvSpPr>
        <p:spPr>
          <a:xfrm>
            <a:off x="578224" y="1683325"/>
            <a:ext cx="7987553" cy="4988859"/>
          </a:xfrm>
        </p:spPr>
        <p:txBody>
          <a:bodyPr>
            <a:normAutofit fontScale="92500" lnSpcReduction="20000"/>
          </a:bodyPr>
          <a:lstStyle/>
          <a:p>
            <a:r>
              <a:rPr lang="en-US" dirty="0" smtClean="0"/>
              <a:t>We can convolve speech with the IR and use the hearing model above.</a:t>
            </a:r>
          </a:p>
          <a:p>
            <a:r>
              <a:rPr lang="en-US" dirty="0" smtClean="0"/>
              <a:t>But there is a simpler way that works pretty well – the measure LOC.</a:t>
            </a:r>
          </a:p>
          <a:p>
            <a:endParaRPr lang="en-US" dirty="0"/>
          </a:p>
          <a:p>
            <a:r>
              <a:rPr lang="en-US" dirty="0" smtClean="0"/>
              <a:t>LOC is based on nerve-firings. It assumes a sound of constant level starts at time zero</a:t>
            </a:r>
          </a:p>
          <a:p>
            <a:pPr lvl="1"/>
            <a:r>
              <a:rPr lang="en-US" dirty="0" smtClean="0"/>
              <a:t>And it counts the nerve firings that result from the direct sound without the reflections,</a:t>
            </a:r>
          </a:p>
          <a:p>
            <a:pPr lvl="1"/>
            <a:r>
              <a:rPr lang="en-US" dirty="0" smtClean="0"/>
              <a:t>And counts the nerve firings from the reflections without the direct sound.</a:t>
            </a:r>
          </a:p>
          <a:p>
            <a:r>
              <a:rPr lang="en-US" dirty="0" smtClean="0"/>
              <a:t>The ratio, in dB, between the two counts is the measure LOC.</a:t>
            </a:r>
          </a:p>
          <a:p>
            <a:pPr lvl="1"/>
            <a:r>
              <a:rPr lang="en-US" dirty="0" smtClean="0"/>
              <a:t>A value of zero is a threshold for presence detection. A value of +3dB or more predicts good presence.</a:t>
            </a:r>
            <a:endParaRPr lang="en-US" dirty="0"/>
          </a:p>
        </p:txBody>
      </p:sp>
    </p:spTree>
    <p:extLst>
      <p:ext uri="{BB962C8B-B14F-4D97-AF65-F5344CB8AC3E}">
        <p14:creationId xmlns:p14="http://schemas.microsoft.com/office/powerpoint/2010/main" val="74586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pPr algn="ctr"/>
            <a:r>
              <a:rPr lang="en-US" sz="3200" dirty="0" smtClean="0"/>
              <a:t>Our first measure, </a:t>
            </a:r>
            <a:r>
              <a:rPr lang="en-US" sz="3200" dirty="0" smtClean="0">
                <a:solidFill>
                  <a:srgbClr val="FF0000"/>
                </a:solidFill>
              </a:rPr>
              <a:t>LOC</a:t>
            </a:r>
            <a:r>
              <a:rPr lang="en-US" sz="3200" dirty="0" smtClean="0"/>
              <a:t>, uses the ability to sharply localize sound as a proxy for near/far.</a:t>
            </a:r>
            <a:endParaRPr lang="en-US" sz="3200" dirty="0"/>
          </a:p>
        </p:txBody>
      </p:sp>
      <p:pic>
        <p:nvPicPr>
          <p:cNvPr id="4" name="Picture 7"/>
          <p:cNvPicPr>
            <a:picLocks noChangeAspect="1" noChangeArrowheads="1"/>
          </p:cNvPicPr>
          <p:nvPr/>
        </p:nvPicPr>
        <p:blipFill>
          <a:blip r:embed="rId2" cstate="print"/>
          <a:srcRect/>
          <a:stretch>
            <a:fillRect/>
          </a:stretch>
        </p:blipFill>
        <p:spPr bwMode="auto">
          <a:xfrm>
            <a:off x="381000" y="1943100"/>
            <a:ext cx="3810000" cy="2857500"/>
          </a:xfrm>
          <a:prstGeom prst="rect">
            <a:avLst/>
          </a:prstGeom>
          <a:noFill/>
          <a:ln w="9525">
            <a:noFill/>
            <a:miter lim="800000"/>
            <a:headEnd/>
            <a:tailEnd/>
          </a:ln>
        </p:spPr>
      </p:pic>
      <p:sp>
        <p:nvSpPr>
          <p:cNvPr id="5" name="TextBox 4"/>
          <p:cNvSpPr txBox="1"/>
          <p:nvPr/>
        </p:nvSpPr>
        <p:spPr>
          <a:xfrm>
            <a:off x="4343400" y="1637467"/>
            <a:ext cx="4495800" cy="5601533"/>
          </a:xfrm>
          <a:prstGeom prst="rect">
            <a:avLst/>
          </a:prstGeom>
          <a:noFill/>
        </p:spPr>
        <p:txBody>
          <a:bodyPr wrap="square" rtlCol="0">
            <a:spAutoFit/>
          </a:bodyPr>
          <a:lstStyle/>
          <a:p>
            <a:r>
              <a:rPr lang="en-US" sz="2000" dirty="0" smtClean="0"/>
              <a:t>We determined the threshold of localization of voiced speech in reverberation as a function of D/R and pre-delay. RT values of 1 second and two seconds were tested.</a:t>
            </a:r>
          </a:p>
          <a:p>
            <a:endParaRPr lang="en-US" sz="2000" dirty="0" smtClean="0"/>
          </a:p>
          <a:p>
            <a:r>
              <a:rPr lang="en-US" sz="2000" dirty="0" smtClean="0"/>
              <a:t>For a 2s RT the threshold of localization can be as low as -17dB!</a:t>
            </a:r>
          </a:p>
          <a:p>
            <a:endParaRPr lang="en-US" sz="2000" dirty="0" smtClean="0"/>
          </a:p>
          <a:p>
            <a:r>
              <a:rPr lang="en-US" sz="2000" dirty="0" smtClean="0"/>
              <a:t>We developed the function LOC to predict this data. The red and cyan lines show the accuracy of the fit.</a:t>
            </a:r>
          </a:p>
          <a:p>
            <a:endParaRPr lang="en-US" sz="2000" dirty="0" smtClean="0"/>
          </a:p>
          <a:p>
            <a:r>
              <a:rPr lang="en-US" sz="2000" dirty="0" smtClean="0"/>
              <a:t>The LOC measure has been tested  in real rooms and halls with useful results.</a:t>
            </a:r>
          </a:p>
          <a:p>
            <a:endParaRPr lang="en-US" sz="2000" dirty="0" smtClean="0"/>
          </a:p>
          <a:p>
            <a:endParaRPr lang="en-US" sz="2000" dirty="0" smtClean="0"/>
          </a:p>
          <a:p>
            <a:endParaRPr lang="en-US" dirty="0" smtClean="0"/>
          </a:p>
        </p:txBody>
      </p:sp>
    </p:spTree>
    <p:extLst>
      <p:ext uri="{BB962C8B-B14F-4D97-AF65-F5344CB8AC3E}">
        <p14:creationId xmlns:p14="http://schemas.microsoft.com/office/powerpoint/2010/main" val="42285905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lvl="0"/>
            <a:r>
              <a:rPr lang="en-US" sz="3600" dirty="0" smtClean="0"/>
              <a:t>Example: Two seats in Boston Symphony Hall</a:t>
            </a:r>
            <a:endParaRPr lang="en-US" sz="3600" dirty="0"/>
          </a:p>
        </p:txBody>
      </p:sp>
      <p:sp>
        <p:nvSpPr>
          <p:cNvPr id="9" name="TextBox 8"/>
          <p:cNvSpPr txBox="1"/>
          <p:nvPr/>
        </p:nvSpPr>
        <p:spPr>
          <a:xfrm>
            <a:off x="228600" y="4572000"/>
            <a:ext cx="4419600" cy="830997"/>
          </a:xfrm>
          <a:prstGeom prst="rect">
            <a:avLst/>
          </a:prstGeom>
          <a:noFill/>
        </p:spPr>
        <p:txBody>
          <a:bodyPr wrap="square" rtlCol="0">
            <a:spAutoFit/>
          </a:bodyPr>
          <a:lstStyle/>
          <a:p>
            <a:r>
              <a:rPr lang="en-US" sz="2400" b="1" dirty="0" smtClean="0"/>
              <a:t>C80 = 0.85dB   IACC80 = .68      LOC =  9.1dB</a:t>
            </a:r>
            <a:endParaRPr lang="en-US" sz="2400" b="1" dirty="0"/>
          </a:p>
        </p:txBody>
      </p:sp>
      <p:sp>
        <p:nvSpPr>
          <p:cNvPr id="10" name="TextBox 9"/>
          <p:cNvSpPr txBox="1"/>
          <p:nvPr/>
        </p:nvSpPr>
        <p:spPr>
          <a:xfrm>
            <a:off x="4800600" y="4495800"/>
            <a:ext cx="3886200" cy="830997"/>
          </a:xfrm>
          <a:prstGeom prst="rect">
            <a:avLst/>
          </a:prstGeom>
          <a:noFill/>
        </p:spPr>
        <p:txBody>
          <a:bodyPr wrap="square" rtlCol="0">
            <a:spAutoFit/>
          </a:bodyPr>
          <a:lstStyle/>
          <a:p>
            <a:r>
              <a:rPr lang="en-US" sz="2400" b="1" dirty="0" smtClean="0"/>
              <a:t>C80=-0.21  IACC80 = 0.2    LOC = -1.2dB</a:t>
            </a:r>
            <a:endParaRPr lang="en-US" sz="2400" b="1" dirty="0"/>
          </a:p>
        </p:txBody>
      </p:sp>
      <p:sp>
        <p:nvSpPr>
          <p:cNvPr id="12" name="TextBox 11"/>
          <p:cNvSpPr txBox="1"/>
          <p:nvPr/>
        </p:nvSpPr>
        <p:spPr>
          <a:xfrm>
            <a:off x="838200" y="5486400"/>
            <a:ext cx="7010400" cy="1384995"/>
          </a:xfrm>
          <a:prstGeom prst="rect">
            <a:avLst/>
          </a:prstGeom>
          <a:noFill/>
        </p:spPr>
        <p:txBody>
          <a:bodyPr wrap="square" rtlCol="0">
            <a:spAutoFit/>
          </a:bodyPr>
          <a:lstStyle/>
          <a:p>
            <a:pPr algn="ctr"/>
            <a:r>
              <a:rPr lang="en-US" sz="2800" b="1" dirty="0" smtClean="0"/>
              <a:t>C80 predicts no difference. IACC predicts row DD sounds better. LOC finds row R 10dB better!</a:t>
            </a:r>
            <a:endParaRPr lang="en-US" sz="2800" b="1" dirty="0"/>
          </a:p>
        </p:txBody>
      </p:sp>
      <p:pic>
        <p:nvPicPr>
          <p:cNvPr id="8" name="Mix_yafei_r_p2.mp3">
            <a:hlinkClick r:id="" action="ppaction://media"/>
          </p:cNvPr>
          <p:cNvPicPr>
            <a:picLocks noRot="1" noChangeAspect="1"/>
          </p:cNvPicPr>
          <p:nvPr>
            <a:audioFile r:link="rId1"/>
          </p:nvPr>
        </p:nvPicPr>
        <p:blipFill>
          <a:blip r:embed="rId4" cstate="print"/>
          <a:stretch>
            <a:fillRect/>
          </a:stretch>
        </p:blipFill>
        <p:spPr>
          <a:xfrm>
            <a:off x="4038600" y="3124200"/>
            <a:ext cx="533400" cy="533400"/>
          </a:xfrm>
          <a:prstGeom prst="rect">
            <a:avLst/>
          </a:prstGeom>
        </p:spPr>
      </p:pic>
      <p:pic>
        <p:nvPicPr>
          <p:cNvPr id="11" name="Mix_yafei_dd_m4.mp3">
            <a:hlinkClick r:id="" action="ppaction://media"/>
          </p:cNvPr>
          <p:cNvPicPr>
            <a:picLocks noRot="1" noChangeAspect="1"/>
          </p:cNvPicPr>
          <p:nvPr>
            <a:audioFile r:link="rId2"/>
          </p:nvPr>
        </p:nvPicPr>
        <p:blipFill>
          <a:blip r:embed="rId5" cstate="print"/>
          <a:stretch>
            <a:fillRect/>
          </a:stretch>
        </p:blipFill>
        <p:spPr>
          <a:xfrm>
            <a:off x="8610600" y="3048000"/>
            <a:ext cx="533400" cy="533400"/>
          </a:xfrm>
          <a:prstGeom prst="rect">
            <a:avLst/>
          </a:prstGeom>
        </p:spPr>
      </p:pic>
      <p:pic>
        <p:nvPicPr>
          <p:cNvPr id="16" name="Picture 15" descr="BSH rw R seat 11 IR.png"/>
          <p:cNvPicPr>
            <a:picLocks noChangeAspect="1"/>
          </p:cNvPicPr>
          <p:nvPr/>
        </p:nvPicPr>
        <p:blipFill>
          <a:blip r:embed="rId6" cstate="print"/>
          <a:stretch>
            <a:fillRect/>
          </a:stretch>
        </p:blipFill>
        <p:spPr>
          <a:xfrm>
            <a:off x="189122" y="1371600"/>
            <a:ext cx="3697078" cy="2986447"/>
          </a:xfrm>
          <a:prstGeom prst="rect">
            <a:avLst/>
          </a:prstGeom>
        </p:spPr>
      </p:pic>
      <p:pic>
        <p:nvPicPr>
          <p:cNvPr id="17" name="Picture 16" descr="BSH rw dd seat 11 IR.png"/>
          <p:cNvPicPr>
            <a:picLocks noChangeAspect="1"/>
          </p:cNvPicPr>
          <p:nvPr/>
        </p:nvPicPr>
        <p:blipFill>
          <a:blip r:embed="rId7" cstate="print"/>
          <a:stretch>
            <a:fillRect/>
          </a:stretch>
        </p:blipFill>
        <p:spPr>
          <a:xfrm>
            <a:off x="4495800" y="1371600"/>
            <a:ext cx="3819611" cy="2971800"/>
          </a:xfrm>
          <a:prstGeom prst="rect">
            <a:avLst/>
          </a:prstGeom>
        </p:spPr>
      </p:pic>
    </p:spTree>
    <p:extLst>
      <p:ext uri="{BB962C8B-B14F-4D97-AF65-F5344CB8AC3E}">
        <p14:creationId xmlns:p14="http://schemas.microsoft.com/office/powerpoint/2010/main" val="3291746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2"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292"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lvl="0"/>
            <a:r>
              <a:rPr lang="en-US" sz="3600" dirty="0" smtClean="0"/>
              <a:t>Example: Two seats in Boston Symphony Hall</a:t>
            </a:r>
            <a:endParaRPr lang="en-US" sz="3600" dirty="0"/>
          </a:p>
        </p:txBody>
      </p:sp>
      <p:sp>
        <p:nvSpPr>
          <p:cNvPr id="9" name="TextBox 8"/>
          <p:cNvSpPr txBox="1"/>
          <p:nvPr/>
        </p:nvSpPr>
        <p:spPr>
          <a:xfrm>
            <a:off x="685800" y="4876800"/>
            <a:ext cx="4038600" cy="707886"/>
          </a:xfrm>
          <a:prstGeom prst="rect">
            <a:avLst/>
          </a:prstGeom>
          <a:noFill/>
        </p:spPr>
        <p:txBody>
          <a:bodyPr wrap="square" rtlCol="0">
            <a:spAutoFit/>
          </a:bodyPr>
          <a:lstStyle/>
          <a:p>
            <a:pPr algn="ctr"/>
            <a:r>
              <a:rPr lang="en-US" sz="2000" b="1" dirty="0" smtClean="0"/>
              <a:t>C80 = 0.85dB   IACC80 = .68                 LOC =  9.1dB</a:t>
            </a:r>
            <a:endParaRPr lang="en-US" sz="2000" b="1" dirty="0"/>
          </a:p>
        </p:txBody>
      </p:sp>
      <p:sp>
        <p:nvSpPr>
          <p:cNvPr id="10" name="TextBox 9"/>
          <p:cNvSpPr txBox="1"/>
          <p:nvPr/>
        </p:nvSpPr>
        <p:spPr>
          <a:xfrm>
            <a:off x="5045600" y="4876800"/>
            <a:ext cx="2872409" cy="707886"/>
          </a:xfrm>
          <a:prstGeom prst="rect">
            <a:avLst/>
          </a:prstGeom>
          <a:noFill/>
        </p:spPr>
        <p:txBody>
          <a:bodyPr wrap="square" rtlCol="0">
            <a:spAutoFit/>
          </a:bodyPr>
          <a:lstStyle/>
          <a:p>
            <a:pPr algn="ctr"/>
            <a:r>
              <a:rPr lang="en-US" sz="2000" b="1" dirty="0" smtClean="0"/>
              <a:t>C80=-0.21  IACC80 = 0.2   LOC = -1</a:t>
            </a:r>
            <a:r>
              <a:rPr lang="en-US" sz="2000" b="1" i="1" dirty="0" smtClean="0"/>
              <a:t>.2</a:t>
            </a:r>
            <a:endParaRPr lang="en-US" sz="2000" b="1" i="1" dirty="0"/>
          </a:p>
        </p:txBody>
      </p:sp>
      <p:sp>
        <p:nvSpPr>
          <p:cNvPr id="12" name="TextBox 11"/>
          <p:cNvSpPr txBox="1"/>
          <p:nvPr/>
        </p:nvSpPr>
        <p:spPr>
          <a:xfrm>
            <a:off x="685800" y="5702587"/>
            <a:ext cx="7772400" cy="830997"/>
          </a:xfrm>
          <a:prstGeom prst="rect">
            <a:avLst/>
          </a:prstGeom>
          <a:noFill/>
        </p:spPr>
        <p:txBody>
          <a:bodyPr wrap="square" rtlCol="0">
            <a:spAutoFit/>
          </a:bodyPr>
          <a:lstStyle/>
          <a:p>
            <a:pPr algn="ctr"/>
            <a:r>
              <a:rPr lang="en-US" sz="2400" b="1" dirty="0" smtClean="0">
                <a:solidFill>
                  <a:srgbClr val="FF0000"/>
                </a:solidFill>
              </a:rPr>
              <a:t>C80 and IACC80 predict either no difference, or row DD should sound better.   It does not.   LOC gets it right!</a:t>
            </a:r>
            <a:endParaRPr lang="en-US" sz="2400" b="1" dirty="0">
              <a:solidFill>
                <a:srgbClr val="FF0000"/>
              </a:solidFill>
            </a:endParaRPr>
          </a:p>
        </p:txBody>
      </p:sp>
      <p:pic>
        <p:nvPicPr>
          <p:cNvPr id="8" name="Mix_yafei_r_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886200" y="4343400"/>
            <a:ext cx="533400" cy="533400"/>
          </a:xfrm>
          <a:prstGeom prst="rect">
            <a:avLst/>
          </a:prstGeom>
        </p:spPr>
      </p:pic>
      <p:pic>
        <p:nvPicPr>
          <p:cNvPr id="11" name="Mix_yafei_dd_m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7543800" y="4343400"/>
            <a:ext cx="533400" cy="533400"/>
          </a:xfrm>
          <a:prstGeom prst="rect">
            <a:avLst/>
          </a:prstGeom>
        </p:spPr>
      </p:pic>
      <p:pic>
        <p:nvPicPr>
          <p:cNvPr id="14" name="Picture 13" descr="BSH rw dd seat 11 IR.png"/>
          <p:cNvPicPr>
            <a:picLocks noChangeAspect="1"/>
          </p:cNvPicPr>
          <p:nvPr/>
        </p:nvPicPr>
        <p:blipFill>
          <a:blip r:embed="rId8" cstate="print"/>
          <a:stretch>
            <a:fillRect/>
          </a:stretch>
        </p:blipFill>
        <p:spPr>
          <a:xfrm>
            <a:off x="4572000" y="1219200"/>
            <a:ext cx="3819611" cy="2971800"/>
          </a:xfrm>
          <a:prstGeom prst="rect">
            <a:avLst/>
          </a:prstGeom>
        </p:spPr>
      </p:pic>
      <p:pic>
        <p:nvPicPr>
          <p:cNvPr id="15" name="Picture 14" descr="BSH rw R seat 11 IR.png"/>
          <p:cNvPicPr>
            <a:picLocks noChangeAspect="1"/>
          </p:cNvPicPr>
          <p:nvPr/>
        </p:nvPicPr>
        <p:blipFill>
          <a:blip r:embed="rId9" cstate="print"/>
          <a:stretch>
            <a:fillRect/>
          </a:stretch>
        </p:blipFill>
        <p:spPr>
          <a:xfrm>
            <a:off x="685800" y="1219200"/>
            <a:ext cx="3678946" cy="2971800"/>
          </a:xfrm>
          <a:prstGeom prst="rect">
            <a:avLst/>
          </a:prstGeom>
        </p:spPr>
      </p:pic>
    </p:spTree>
    <p:extLst>
      <p:ext uri="{BB962C8B-B14F-4D97-AF65-F5344CB8AC3E}">
        <p14:creationId xmlns:p14="http://schemas.microsoft.com/office/powerpoint/2010/main" val="2930238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6"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226"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Here is how LOC sees the IRs:</a:t>
            </a:r>
            <a:endParaRPr lang="en-US" dirty="0"/>
          </a:p>
        </p:txBody>
      </p:sp>
      <p:pic>
        <p:nvPicPr>
          <p:cNvPr id="7" name="Picture 6" descr="LOC_rw_r_omni_corrected_p2.bmp"/>
          <p:cNvPicPr>
            <a:picLocks noChangeAspect="1"/>
          </p:cNvPicPr>
          <p:nvPr/>
        </p:nvPicPr>
        <p:blipFill>
          <a:blip r:embed="rId2" cstate="print"/>
          <a:stretch>
            <a:fillRect/>
          </a:stretch>
        </p:blipFill>
        <p:spPr>
          <a:xfrm>
            <a:off x="274320" y="1143000"/>
            <a:ext cx="4267200" cy="3200400"/>
          </a:xfrm>
          <a:prstGeom prst="rect">
            <a:avLst/>
          </a:prstGeom>
        </p:spPr>
      </p:pic>
      <p:pic>
        <p:nvPicPr>
          <p:cNvPr id="8" name="Picture 7" descr="LOC_rw_dd_omni_corrected_m4.bmp"/>
          <p:cNvPicPr>
            <a:picLocks noChangeAspect="1"/>
          </p:cNvPicPr>
          <p:nvPr/>
        </p:nvPicPr>
        <p:blipFill>
          <a:blip r:embed="rId3" cstate="print"/>
          <a:stretch>
            <a:fillRect/>
          </a:stretch>
        </p:blipFill>
        <p:spPr>
          <a:xfrm>
            <a:off x="4480560" y="1143000"/>
            <a:ext cx="4282440" cy="3211830"/>
          </a:xfrm>
          <a:prstGeom prst="rect">
            <a:avLst/>
          </a:prstGeom>
        </p:spPr>
      </p:pic>
      <p:sp>
        <p:nvSpPr>
          <p:cNvPr id="9" name="TextBox 8"/>
          <p:cNvSpPr txBox="1"/>
          <p:nvPr/>
        </p:nvSpPr>
        <p:spPr>
          <a:xfrm>
            <a:off x="381000" y="4572000"/>
            <a:ext cx="3810000" cy="461665"/>
          </a:xfrm>
          <a:prstGeom prst="rect">
            <a:avLst/>
          </a:prstGeom>
          <a:noFill/>
        </p:spPr>
        <p:txBody>
          <a:bodyPr wrap="square" rtlCol="0">
            <a:spAutoFit/>
          </a:bodyPr>
          <a:lstStyle/>
          <a:p>
            <a:r>
              <a:rPr lang="en-US" dirty="0" smtClean="0"/>
              <a:t> </a:t>
            </a:r>
            <a:r>
              <a:rPr lang="en-US" sz="2400" dirty="0" smtClean="0"/>
              <a:t>row R seat 11.   LOC = 9.1dB</a:t>
            </a:r>
            <a:endParaRPr lang="en-US" sz="2400" dirty="0"/>
          </a:p>
        </p:txBody>
      </p:sp>
      <p:sp>
        <p:nvSpPr>
          <p:cNvPr id="10" name="TextBox 9"/>
          <p:cNvSpPr txBox="1"/>
          <p:nvPr/>
        </p:nvSpPr>
        <p:spPr>
          <a:xfrm>
            <a:off x="4572000" y="4572000"/>
            <a:ext cx="4191000" cy="461665"/>
          </a:xfrm>
          <a:prstGeom prst="rect">
            <a:avLst/>
          </a:prstGeom>
          <a:noFill/>
        </p:spPr>
        <p:txBody>
          <a:bodyPr wrap="square" rtlCol="0">
            <a:spAutoFit/>
          </a:bodyPr>
          <a:lstStyle/>
          <a:p>
            <a:r>
              <a:rPr lang="en-US" sz="2400" dirty="0" smtClean="0"/>
              <a:t>row DD, seat 11. LOC  = -1.1dB</a:t>
            </a:r>
            <a:endParaRPr lang="en-US" sz="2400" dirty="0"/>
          </a:p>
        </p:txBody>
      </p:sp>
      <p:sp>
        <p:nvSpPr>
          <p:cNvPr id="11" name="TextBox 10"/>
          <p:cNvSpPr txBox="1"/>
          <p:nvPr/>
        </p:nvSpPr>
        <p:spPr>
          <a:xfrm>
            <a:off x="304800" y="5105400"/>
            <a:ext cx="8382000" cy="1384995"/>
          </a:xfrm>
          <a:prstGeom prst="rect">
            <a:avLst/>
          </a:prstGeom>
          <a:noFill/>
        </p:spPr>
        <p:txBody>
          <a:bodyPr wrap="square" rtlCol="0">
            <a:spAutoFit/>
          </a:bodyPr>
          <a:lstStyle/>
          <a:p>
            <a:pPr algn="ctr"/>
            <a:r>
              <a:rPr lang="en-US" sz="2800" b="1" dirty="0" smtClean="0"/>
              <a:t>LOC is the ratio in dB of the area under the blue line inside the black box, divided by the area under the red line inside the box.  </a:t>
            </a:r>
            <a:r>
              <a:rPr lang="en-US" sz="2800" b="1" dirty="0" smtClean="0">
                <a:solidFill>
                  <a:srgbClr val="C00000"/>
                </a:solidFill>
              </a:rPr>
              <a:t>LOC &gt; 3db indicates good clarity.</a:t>
            </a:r>
            <a:endParaRPr lang="en-US" sz="2800" b="1" dirty="0">
              <a:solidFill>
                <a:srgbClr val="C00000"/>
              </a:solidFill>
            </a:endParaRPr>
          </a:p>
        </p:txBody>
      </p:sp>
    </p:spTree>
    <p:extLst>
      <p:ext uri="{BB962C8B-B14F-4D97-AF65-F5344CB8AC3E}">
        <p14:creationId xmlns:p14="http://schemas.microsoft.com/office/powerpoint/2010/main" val="3282441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What does this mean in practice?</a:t>
            </a:r>
            <a:endParaRPr lang="en-US" sz="3600" dirty="0">
              <a:solidFill>
                <a:srgbClr val="FF0000"/>
              </a:solidFill>
            </a:endParaRPr>
          </a:p>
        </p:txBody>
      </p:sp>
      <p:sp>
        <p:nvSpPr>
          <p:cNvPr id="3" name="Content Placeholder 2"/>
          <p:cNvSpPr>
            <a:spLocks noGrp="1"/>
          </p:cNvSpPr>
          <p:nvPr>
            <p:ph idx="1"/>
          </p:nvPr>
        </p:nvSpPr>
        <p:spPr>
          <a:xfrm>
            <a:off x="628650" y="1445616"/>
            <a:ext cx="7886700" cy="4812680"/>
          </a:xfrm>
        </p:spPr>
        <p:txBody>
          <a:bodyPr>
            <a:normAutofit fontScale="92500" lnSpcReduction="20000"/>
          </a:bodyPr>
          <a:lstStyle/>
          <a:p>
            <a:r>
              <a:rPr lang="en-US" dirty="0" smtClean="0"/>
              <a:t>In smaller venues – classrooms, chamber music halls, small operas etc. many reflections are likely to arrive within 80ms of the direct sound.</a:t>
            </a:r>
          </a:p>
          <a:p>
            <a:pPr lvl="1"/>
            <a:r>
              <a:rPr lang="en-US" dirty="0" smtClean="0"/>
              <a:t>Finding the correct balance between direct and early in all the seats requires particular attention.</a:t>
            </a:r>
          </a:p>
          <a:p>
            <a:pPr lvl="1"/>
            <a:r>
              <a:rPr lang="en-US" dirty="0" smtClean="0"/>
              <a:t>Almost invariably some absorption in the stage area is essential.</a:t>
            </a:r>
          </a:p>
          <a:p>
            <a:r>
              <a:rPr lang="en-US" dirty="0" smtClean="0"/>
              <a:t>When the direct sound is clearly audible in most all seats the reverberation in the hall becomes more audible.</a:t>
            </a:r>
          </a:p>
          <a:p>
            <a:pPr lvl="1"/>
            <a:r>
              <a:rPr lang="en-US" dirty="0" smtClean="0"/>
              <a:t>Even if the reverberation time is low by contemporary standards.</a:t>
            </a:r>
          </a:p>
          <a:p>
            <a:r>
              <a:rPr lang="en-US" dirty="0" smtClean="0"/>
              <a:t>In small venues even short reverberation times can be enveloping</a:t>
            </a:r>
          </a:p>
          <a:p>
            <a:pPr lvl="1"/>
            <a:r>
              <a:rPr lang="en-US" dirty="0" smtClean="0"/>
              <a:t>But only if the direct sound has presence!</a:t>
            </a:r>
            <a:endParaRPr lang="en-US" dirty="0"/>
          </a:p>
        </p:txBody>
      </p:sp>
    </p:spTree>
    <p:extLst>
      <p:ext uri="{BB962C8B-B14F-4D97-AF65-F5344CB8AC3E}">
        <p14:creationId xmlns:p14="http://schemas.microsoft.com/office/powerpoint/2010/main" val="368183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66675"/>
            <a:ext cx="7987553" cy="1147763"/>
          </a:xfrm>
        </p:spPr>
        <p:txBody>
          <a:bodyPr>
            <a:normAutofit/>
          </a:bodyPr>
          <a:lstStyle/>
          <a:p>
            <a:pPr algn="ctr"/>
            <a:r>
              <a:rPr lang="en-US" sz="3177" dirty="0"/>
              <a:t>The Physics of Presence matters because it shows you how to make better sound</a:t>
            </a:r>
          </a:p>
        </p:txBody>
      </p:sp>
      <p:pic>
        <p:nvPicPr>
          <p:cNvPr id="4" name="Content Placeholder 3" descr="ioana1.jpg"/>
          <p:cNvPicPr>
            <a:picLocks noGrp="1" noChangeAspect="1"/>
          </p:cNvPicPr>
          <p:nvPr>
            <p:ph idx="1"/>
          </p:nvPr>
        </p:nvPicPr>
        <p:blipFill rotWithShape="1">
          <a:blip r:embed="rId2" cstate="print"/>
          <a:srcRect t="-1" r="7822" b="25472"/>
          <a:stretch/>
        </p:blipFill>
        <p:spPr>
          <a:xfrm>
            <a:off x="555557" y="2209801"/>
            <a:ext cx="4562785" cy="2850735"/>
          </a:xfrm>
        </p:spPr>
      </p:pic>
      <p:pic>
        <p:nvPicPr>
          <p:cNvPr id="5" name="Picture 4" descr="ioana20.jpg"/>
          <p:cNvPicPr>
            <a:picLocks noChangeAspect="1"/>
          </p:cNvPicPr>
          <p:nvPr/>
        </p:nvPicPr>
        <p:blipFill rotWithShape="1">
          <a:blip r:embed="rId3" cstate="print"/>
          <a:srcRect l="967" r="2757" b="-729"/>
          <a:stretch/>
        </p:blipFill>
        <p:spPr>
          <a:xfrm>
            <a:off x="5285346" y="2209800"/>
            <a:ext cx="3614992" cy="2922640"/>
          </a:xfrm>
          <a:prstGeom prst="rect">
            <a:avLst/>
          </a:prstGeom>
        </p:spPr>
      </p:pic>
      <p:sp>
        <p:nvSpPr>
          <p:cNvPr id="9" name="TextBox 8"/>
          <p:cNvSpPr txBox="1"/>
          <p:nvPr/>
        </p:nvSpPr>
        <p:spPr>
          <a:xfrm>
            <a:off x="1983443" y="1302605"/>
            <a:ext cx="5405233" cy="796865"/>
          </a:xfrm>
          <a:prstGeom prst="rect">
            <a:avLst/>
          </a:prstGeom>
          <a:noFill/>
        </p:spPr>
        <p:txBody>
          <a:bodyPr wrap="square" lIns="89895" tIns="44948" rIns="89895" bIns="44948" rtlCol="0">
            <a:spAutoFit/>
          </a:bodyPr>
          <a:lstStyle/>
          <a:p>
            <a:pPr algn="ctr"/>
            <a:r>
              <a:rPr lang="en-US" sz="2294" dirty="0"/>
              <a:t>Experiments at the Longy School of Music, </a:t>
            </a:r>
            <a:r>
              <a:rPr lang="en-US" sz="2294" dirty="0" smtClean="0"/>
              <a:t>an </a:t>
            </a:r>
            <a:r>
              <a:rPr lang="en-US" sz="2294" dirty="0"/>
              <a:t>~300 seat hall in Cambridge</a:t>
            </a:r>
          </a:p>
        </p:txBody>
      </p:sp>
      <p:sp>
        <p:nvSpPr>
          <p:cNvPr id="3" name="TextBox 2"/>
          <p:cNvSpPr txBox="1"/>
          <p:nvPr/>
        </p:nvSpPr>
        <p:spPr>
          <a:xfrm>
            <a:off x="912799" y="5410200"/>
            <a:ext cx="7321924" cy="1149910"/>
          </a:xfrm>
          <a:prstGeom prst="rect">
            <a:avLst/>
          </a:prstGeom>
          <a:noFill/>
        </p:spPr>
        <p:txBody>
          <a:bodyPr wrap="square" lIns="89895" tIns="44948" rIns="89895" bIns="44948" rtlCol="0">
            <a:spAutoFit/>
          </a:bodyPr>
          <a:lstStyle/>
          <a:p>
            <a:pPr algn="ctr"/>
            <a:r>
              <a:rPr lang="en-US" sz="2294" dirty="0"/>
              <a:t>The original stage was highly reflective. The sound on stage and in the audience was not clear</a:t>
            </a:r>
            <a:r>
              <a:rPr lang="en-US" sz="2294" dirty="0" smtClean="0"/>
              <a:t>.</a:t>
            </a:r>
          </a:p>
          <a:p>
            <a:pPr algn="ctr"/>
            <a:r>
              <a:rPr lang="en-US" sz="2294" dirty="0" smtClean="0"/>
              <a:t>So we experimented for a week.</a:t>
            </a:r>
            <a:endParaRPr lang="en-US" sz="2294" dirty="0"/>
          </a:p>
        </p:txBody>
      </p:sp>
    </p:spTree>
    <p:extLst>
      <p:ext uri="{BB962C8B-B14F-4D97-AF65-F5344CB8AC3E}">
        <p14:creationId xmlns:p14="http://schemas.microsoft.com/office/powerpoint/2010/main" val="850268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of the experiments:</a:t>
            </a:r>
            <a:endParaRPr lang="en-US" dirty="0"/>
          </a:p>
        </p:txBody>
      </p:sp>
      <p:sp>
        <p:nvSpPr>
          <p:cNvPr id="3" name="Content Placeholder 2"/>
          <p:cNvSpPr>
            <a:spLocks noGrp="1"/>
          </p:cNvSpPr>
          <p:nvPr>
            <p:ph idx="1"/>
          </p:nvPr>
        </p:nvSpPr>
        <p:spPr>
          <a:xfrm>
            <a:off x="578224" y="1517650"/>
            <a:ext cx="7987553" cy="4911725"/>
          </a:xfrm>
        </p:spPr>
        <p:txBody>
          <a:bodyPr>
            <a:normAutofit/>
          </a:bodyPr>
          <a:lstStyle/>
          <a:p>
            <a:r>
              <a:rPr lang="en-US" dirty="0" smtClean="0"/>
              <a:t>The predictions from our model were verified!</a:t>
            </a:r>
          </a:p>
          <a:p>
            <a:endParaRPr lang="en-US" dirty="0"/>
          </a:p>
          <a:p>
            <a:r>
              <a:rPr lang="en-US" dirty="0" smtClean="0"/>
              <a:t>We found that clarity is lost when too many early reflections in the first 100ms of the </a:t>
            </a:r>
            <a:r>
              <a:rPr lang="en-US" i="1" dirty="0" smtClean="0"/>
              <a:t>onsets</a:t>
            </a:r>
            <a:r>
              <a:rPr lang="en-US" dirty="0" smtClean="0"/>
              <a:t> of notes randomize the phases of harmonics above 1000Hz.</a:t>
            </a:r>
          </a:p>
          <a:p>
            <a:pPr lvl="1"/>
            <a:endParaRPr lang="en-US" dirty="0" smtClean="0"/>
          </a:p>
          <a:p>
            <a:r>
              <a:rPr lang="en-US" dirty="0" smtClean="0">
                <a:solidFill>
                  <a:srgbClr val="FF0000"/>
                </a:solidFill>
              </a:rPr>
              <a:t>The earlier reflections arrive the more they randomize phase.</a:t>
            </a:r>
          </a:p>
          <a:p>
            <a:pPr lvl="1"/>
            <a:r>
              <a:rPr lang="en-US" dirty="0" smtClean="0"/>
              <a:t>Clarity is preserved when just a few reflections arrive in the first 100ms.</a:t>
            </a:r>
          </a:p>
          <a:p>
            <a:pPr lvl="1"/>
            <a:r>
              <a:rPr lang="en-US" dirty="0">
                <a:solidFill>
                  <a:srgbClr val="FF0000"/>
                </a:solidFill>
              </a:rPr>
              <a:t>W</a:t>
            </a:r>
            <a:r>
              <a:rPr lang="en-US" dirty="0" smtClean="0">
                <a:solidFill>
                  <a:srgbClr val="FF0000"/>
                </a:solidFill>
              </a:rPr>
              <a:t>hen there are too many, Clarity abruptly disappears.</a:t>
            </a:r>
            <a:endParaRPr lang="en-US" dirty="0">
              <a:solidFill>
                <a:srgbClr val="FF0000"/>
              </a:solidFill>
            </a:endParaRPr>
          </a:p>
        </p:txBody>
      </p:sp>
    </p:spTree>
    <p:extLst>
      <p:ext uri="{BB962C8B-B14F-4D97-AF65-F5344CB8AC3E}">
        <p14:creationId xmlns:p14="http://schemas.microsoft.com/office/powerpoint/2010/main" val="103754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FF0000"/>
                </a:solidFill>
              </a:rPr>
              <a:t>At Longy the </a:t>
            </a:r>
            <a:r>
              <a:rPr lang="en-US" sz="3200" dirty="0">
                <a:solidFill>
                  <a:srgbClr val="FF0000"/>
                </a:solidFill>
              </a:rPr>
              <a:t>conventional </a:t>
            </a:r>
            <a:r>
              <a:rPr lang="en-US" sz="3200" dirty="0" smtClean="0">
                <a:solidFill>
                  <a:srgbClr val="FF0000"/>
                </a:solidFill>
              </a:rPr>
              <a:t>fixes </a:t>
            </a:r>
            <a:r>
              <a:rPr lang="en-US" sz="3200" dirty="0">
                <a:solidFill>
                  <a:srgbClr val="FF0000"/>
                </a:solidFill>
              </a:rPr>
              <a:t>did not work!</a:t>
            </a:r>
          </a:p>
        </p:txBody>
      </p:sp>
      <p:sp>
        <p:nvSpPr>
          <p:cNvPr id="3" name="Content Placeholder 2"/>
          <p:cNvSpPr>
            <a:spLocks noGrp="1"/>
          </p:cNvSpPr>
          <p:nvPr>
            <p:ph idx="1"/>
          </p:nvPr>
        </p:nvSpPr>
        <p:spPr/>
        <p:txBody>
          <a:bodyPr>
            <a:normAutofit/>
          </a:bodyPr>
          <a:lstStyle/>
          <a:p>
            <a:r>
              <a:rPr lang="en-US" sz="3000" dirty="0"/>
              <a:t>Current wisdom predicted that putting a small shell around the musicians would improve clarity.</a:t>
            </a:r>
          </a:p>
          <a:p>
            <a:endParaRPr lang="en-US" sz="3000" dirty="0" smtClean="0"/>
          </a:p>
          <a:p>
            <a:r>
              <a:rPr lang="en-US" sz="3000" dirty="0" smtClean="0"/>
              <a:t>But </a:t>
            </a:r>
            <a:r>
              <a:rPr lang="en-US" sz="3000" dirty="0"/>
              <a:t>when we tried this suggestion, clarity was reduced.</a:t>
            </a:r>
          </a:p>
          <a:p>
            <a:pPr lvl="1"/>
            <a:r>
              <a:rPr lang="en-US" sz="2647" dirty="0">
                <a:solidFill>
                  <a:srgbClr val="FF0000"/>
                </a:solidFill>
              </a:rPr>
              <a:t>Early reflections were already too strong.</a:t>
            </a:r>
          </a:p>
        </p:txBody>
      </p:sp>
    </p:spTree>
    <p:extLst>
      <p:ext uri="{BB962C8B-B14F-4D97-AF65-F5344CB8AC3E}">
        <p14:creationId xmlns:p14="http://schemas.microsoft.com/office/powerpoint/2010/main" val="396816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45" y="214312"/>
            <a:ext cx="8522874" cy="928688"/>
          </a:xfrm>
        </p:spPr>
        <p:txBody>
          <a:bodyPr>
            <a:noAutofit/>
          </a:bodyPr>
          <a:lstStyle/>
          <a:p>
            <a:pPr algn="ctr"/>
            <a:r>
              <a:rPr lang="en-US" sz="3353" dirty="0">
                <a:solidFill>
                  <a:srgbClr val="FF0000"/>
                </a:solidFill>
              </a:rPr>
              <a:t>The final design was dictated by these experiments</a:t>
            </a:r>
          </a:p>
        </p:txBody>
      </p:sp>
      <p:sp>
        <p:nvSpPr>
          <p:cNvPr id="3" name="Content Placeholder 2"/>
          <p:cNvSpPr>
            <a:spLocks noGrp="1"/>
          </p:cNvSpPr>
          <p:nvPr>
            <p:ph idx="1"/>
          </p:nvPr>
        </p:nvSpPr>
        <p:spPr>
          <a:xfrm>
            <a:off x="578224" y="1219201"/>
            <a:ext cx="7987553" cy="4525963"/>
          </a:xfrm>
        </p:spPr>
        <p:txBody>
          <a:bodyPr>
            <a:normAutofit/>
          </a:bodyPr>
          <a:lstStyle/>
          <a:p>
            <a:r>
              <a:rPr lang="en-US" sz="2294" dirty="0"/>
              <a:t>The earliest and strongest reflections are from the back wall and side walls of the stage.</a:t>
            </a:r>
          </a:p>
          <a:p>
            <a:r>
              <a:rPr lang="en-US" sz="2294" dirty="0">
                <a:solidFill>
                  <a:srgbClr val="FF0000"/>
                </a:solidFill>
              </a:rPr>
              <a:t>Reducing their strength through absorption on stage improved the sound throughout the hall.</a:t>
            </a:r>
          </a:p>
        </p:txBody>
      </p:sp>
      <p:pic>
        <p:nvPicPr>
          <p:cNvPr id="4" name="Picture 3" descr="IMG_1579.jpg"/>
          <p:cNvPicPr>
            <a:picLocks noChangeAspect="1"/>
          </p:cNvPicPr>
          <p:nvPr/>
        </p:nvPicPr>
        <p:blipFill>
          <a:blip r:embed="rId2" cstate="print"/>
          <a:srcRect l="15254" t="6780" r="5085" b="29943"/>
          <a:stretch>
            <a:fillRect/>
          </a:stretch>
        </p:blipFill>
        <p:spPr>
          <a:xfrm>
            <a:off x="1317813" y="2802883"/>
            <a:ext cx="6257444" cy="3840805"/>
          </a:xfrm>
          <a:prstGeom prst="rect">
            <a:avLst/>
          </a:prstGeom>
        </p:spPr>
      </p:pic>
    </p:spTree>
    <p:extLst>
      <p:ext uri="{BB962C8B-B14F-4D97-AF65-F5344CB8AC3E}">
        <p14:creationId xmlns:p14="http://schemas.microsoft.com/office/powerpoint/2010/main" val="3546903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Sound Reinforcement</a:t>
            </a:r>
            <a:endParaRPr lang="en-US" sz="3600" dirty="0">
              <a:solidFill>
                <a:srgbClr val="FF0000"/>
              </a:solidFill>
            </a:endParaRPr>
          </a:p>
        </p:txBody>
      </p:sp>
      <p:sp>
        <p:nvSpPr>
          <p:cNvPr id="3" name="Content Placeholder 2"/>
          <p:cNvSpPr>
            <a:spLocks noGrp="1"/>
          </p:cNvSpPr>
          <p:nvPr>
            <p:ph idx="1"/>
          </p:nvPr>
        </p:nvSpPr>
        <p:spPr/>
        <p:txBody>
          <a:bodyPr/>
          <a:lstStyle/>
          <a:p>
            <a:r>
              <a:rPr lang="en-US" dirty="0"/>
              <a:t>7. Most sound reinforcement systems reduce sonic presence – increasing intelligibility but reducing recall</a:t>
            </a:r>
            <a:r>
              <a:rPr lang="en-US" dirty="0" smtClean="0"/>
              <a:t>.</a:t>
            </a:r>
          </a:p>
          <a:p>
            <a:pPr lvl="1"/>
            <a:r>
              <a:rPr lang="en-US" dirty="0"/>
              <a:t>M</a:t>
            </a:r>
            <a:r>
              <a:rPr lang="en-US" dirty="0" smtClean="0"/>
              <a:t>onaural </a:t>
            </a:r>
            <a:r>
              <a:rPr lang="en-US" dirty="0"/>
              <a:t>music reinforcement stifles the details of performance. </a:t>
            </a:r>
          </a:p>
          <a:p>
            <a:pPr lvl="1"/>
            <a:endParaRPr lang="en-US" dirty="0" smtClean="0"/>
          </a:p>
          <a:p>
            <a:r>
              <a:rPr lang="en-US" dirty="0" smtClean="0"/>
              <a:t>8</a:t>
            </a:r>
            <a:r>
              <a:rPr lang="en-US" dirty="0"/>
              <a:t>. Excess loudness reduces </a:t>
            </a:r>
            <a:r>
              <a:rPr lang="en-US" dirty="0" smtClean="0"/>
              <a:t>presence</a:t>
            </a:r>
          </a:p>
          <a:p>
            <a:pPr lvl="1"/>
            <a:r>
              <a:rPr lang="en-US" dirty="0" smtClean="0">
                <a:solidFill>
                  <a:srgbClr val="FF0000"/>
                </a:solidFill>
              </a:rPr>
              <a:t>Because the acuity of hearing shuts down!</a:t>
            </a:r>
            <a:endParaRPr lang="en-US" dirty="0">
              <a:solidFill>
                <a:srgbClr val="FF0000"/>
              </a:solidFill>
            </a:endParaRPr>
          </a:p>
          <a:p>
            <a:endParaRPr lang="en-US" dirty="0"/>
          </a:p>
        </p:txBody>
      </p:sp>
    </p:spTree>
    <p:extLst>
      <p:ext uri="{BB962C8B-B14F-4D97-AF65-F5344CB8AC3E}">
        <p14:creationId xmlns:p14="http://schemas.microsoft.com/office/powerpoint/2010/main" val="21705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FF0000"/>
                </a:solidFill>
              </a:rPr>
              <a:t>Experiments at Holy Cross in Worcester</a:t>
            </a:r>
          </a:p>
        </p:txBody>
      </p:sp>
      <p:pic>
        <p:nvPicPr>
          <p:cNvPr id="4" name="Picture 3" descr="IMG_0422.JPG"/>
          <p:cNvPicPr>
            <a:picLocks noChangeAspect="1"/>
          </p:cNvPicPr>
          <p:nvPr/>
        </p:nvPicPr>
        <p:blipFill>
          <a:blip r:embed="rId2" cstate="print"/>
          <a:srcRect b="35484"/>
          <a:stretch>
            <a:fillRect/>
          </a:stretch>
        </p:blipFill>
        <p:spPr>
          <a:xfrm>
            <a:off x="726141" y="1524002"/>
            <a:ext cx="7395882" cy="3687096"/>
          </a:xfrm>
          <a:prstGeom prst="rect">
            <a:avLst/>
          </a:prstGeom>
        </p:spPr>
      </p:pic>
      <p:sp>
        <p:nvSpPr>
          <p:cNvPr id="5" name="TextBox 4"/>
          <p:cNvSpPr txBox="1"/>
          <p:nvPr/>
        </p:nvSpPr>
        <p:spPr>
          <a:xfrm>
            <a:off x="874059" y="5486402"/>
            <a:ext cx="7395882" cy="823860"/>
          </a:xfrm>
          <a:prstGeom prst="rect">
            <a:avLst/>
          </a:prstGeom>
          <a:noFill/>
        </p:spPr>
        <p:txBody>
          <a:bodyPr wrap="square" lIns="89895" tIns="44948" rIns="89895" bIns="44948" rtlCol="0">
            <a:spAutoFit/>
          </a:bodyPr>
          <a:lstStyle/>
          <a:p>
            <a:pPr algn="ctr"/>
            <a:r>
              <a:rPr lang="en-US" sz="1588" dirty="0" smtClean="0"/>
              <a:t>A 200 </a:t>
            </a:r>
            <a:r>
              <a:rPr lang="en-US" sz="1588" dirty="0"/>
              <a:t>seat long shoebox hall with &gt;2s RT and twice the volume of Longy. Clarity was non-existent. We experimented with putting musicians along the side wall with absorption behind.    Clarity improved.</a:t>
            </a:r>
          </a:p>
        </p:txBody>
      </p:sp>
    </p:spTree>
    <p:extLst>
      <p:ext uri="{BB962C8B-B14F-4D97-AF65-F5344CB8AC3E}">
        <p14:creationId xmlns:p14="http://schemas.microsoft.com/office/powerpoint/2010/main" val="3890749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76200"/>
            <a:ext cx="7987553" cy="1143000"/>
          </a:xfrm>
        </p:spPr>
        <p:txBody>
          <a:bodyPr>
            <a:normAutofit/>
          </a:bodyPr>
          <a:lstStyle/>
          <a:p>
            <a:pPr algn="ctr"/>
            <a:r>
              <a:rPr lang="en-US" sz="3883" dirty="0"/>
              <a:t>The final design</a:t>
            </a:r>
          </a:p>
        </p:txBody>
      </p:sp>
      <p:sp>
        <p:nvSpPr>
          <p:cNvPr id="3" name="Content Placeholder 2"/>
          <p:cNvSpPr>
            <a:spLocks noGrp="1"/>
          </p:cNvSpPr>
          <p:nvPr>
            <p:ph idx="1"/>
          </p:nvPr>
        </p:nvSpPr>
        <p:spPr>
          <a:xfrm>
            <a:off x="578224" y="990601"/>
            <a:ext cx="7987553" cy="4525963"/>
          </a:xfrm>
        </p:spPr>
        <p:txBody>
          <a:bodyPr>
            <a:normAutofit/>
          </a:bodyPr>
          <a:lstStyle/>
          <a:p>
            <a:r>
              <a:rPr lang="en-US" sz="2294" dirty="0"/>
              <a:t>The audience surrounds the musicians. Overhead clouds of 2” fiberglass are open on both sides.</a:t>
            </a:r>
          </a:p>
          <a:p>
            <a:pPr lvl="1"/>
            <a:r>
              <a:rPr lang="en-US" sz="2294" dirty="0"/>
              <a:t>The clouds attenuate ceiling reflections and reduce the overall reverberant level.</a:t>
            </a:r>
          </a:p>
          <a:p>
            <a:pPr lvl="1"/>
            <a:r>
              <a:rPr lang="en-US" sz="2294" dirty="0"/>
              <a:t>Curtains behind the musicians await installation.</a:t>
            </a:r>
          </a:p>
        </p:txBody>
      </p:sp>
      <p:pic>
        <p:nvPicPr>
          <p:cNvPr id="4" name="holy_cross_pan.mpg">
            <a:hlinkClick r:id="" action="ppaction://media"/>
          </p:cNvPr>
          <p:cNvPicPr>
            <a:picLocks noRot="1" noChangeAspect="1"/>
          </p:cNvPicPr>
          <p:nvPr>
            <a:videoFile r:link="rId1"/>
          </p:nvPr>
        </p:nvPicPr>
        <p:blipFill>
          <a:blip r:embed="rId7" cstate="print"/>
          <a:stretch>
            <a:fillRect/>
          </a:stretch>
        </p:blipFill>
        <p:spPr>
          <a:xfrm>
            <a:off x="4202206" y="3048001"/>
            <a:ext cx="4363571" cy="2997199"/>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65" y="3560763"/>
            <a:ext cx="3402106" cy="1971675"/>
          </a:xfrm>
          <a:prstGeom prst="rect">
            <a:avLst/>
          </a:prstGeom>
        </p:spPr>
      </p:pic>
      <p:sp>
        <p:nvSpPr>
          <p:cNvPr id="6" name="TextBox 5"/>
          <p:cNvSpPr txBox="1"/>
          <p:nvPr/>
        </p:nvSpPr>
        <p:spPr>
          <a:xfrm>
            <a:off x="902825" y="6098514"/>
            <a:ext cx="7801337" cy="460106"/>
          </a:xfrm>
          <a:prstGeom prst="rect">
            <a:avLst/>
          </a:prstGeom>
          <a:noFill/>
        </p:spPr>
        <p:txBody>
          <a:bodyPr wrap="square" lIns="89895" tIns="44948" rIns="89895" bIns="44948" rtlCol="0">
            <a:spAutoFit/>
          </a:bodyPr>
          <a:lstStyle/>
          <a:p>
            <a:r>
              <a:rPr lang="en-US" sz="2400" dirty="0" smtClean="0"/>
              <a:t>Musicians, teachers, and audiences love the new </a:t>
            </a:r>
            <a:r>
              <a:rPr lang="en-US" sz="2400" dirty="0"/>
              <a:t>hall.</a:t>
            </a:r>
          </a:p>
        </p:txBody>
      </p:sp>
      <p:pic>
        <p:nvPicPr>
          <p:cNvPr id="8" name="fischer_madch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0174" y="2806646"/>
            <a:ext cx="609600" cy="609600"/>
          </a:xfrm>
          <a:prstGeom prst="rect">
            <a:avLst/>
          </a:prstGeom>
        </p:spPr>
      </p:pic>
      <p:pic>
        <p:nvPicPr>
          <p:cNvPr id="9" name="thank_you_edite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3075480" y="2806646"/>
            <a:ext cx="609600" cy="609600"/>
          </a:xfrm>
          <a:prstGeom prst="rect">
            <a:avLst/>
          </a:prstGeom>
        </p:spPr>
      </p:pic>
    </p:spTree>
    <p:extLst>
      <p:ext uri="{BB962C8B-B14F-4D97-AF65-F5344CB8AC3E}">
        <p14:creationId xmlns:p14="http://schemas.microsoft.com/office/powerpoint/2010/main" val="2049929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372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2945"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0000"/>
                </a:solidFill>
              </a:rPr>
              <a:t>In large venues first order reflections also must be controlled.</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In general – the first choice of action is to minimize prompt medial reflections – for example from the ceiling or stage back wall.</a:t>
            </a:r>
          </a:p>
          <a:p>
            <a:endParaRPr lang="en-US" dirty="0" smtClean="0"/>
          </a:p>
          <a:p>
            <a:r>
              <a:rPr lang="en-US" dirty="0" smtClean="0"/>
              <a:t>Next choice of action is to block or absorb side-wall reflections in the rear of the hall – but not in the front.</a:t>
            </a:r>
            <a:endParaRPr lang="en-US" dirty="0"/>
          </a:p>
        </p:txBody>
      </p:sp>
    </p:spTree>
    <p:extLst>
      <p:ext uri="{BB962C8B-B14F-4D97-AF65-F5344CB8AC3E}">
        <p14:creationId xmlns:p14="http://schemas.microsoft.com/office/powerpoint/2010/main" val="1835785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274639"/>
            <a:ext cx="7987553" cy="715962"/>
          </a:xfrm>
        </p:spPr>
        <p:txBody>
          <a:bodyPr>
            <a:normAutofit/>
          </a:bodyPr>
          <a:lstStyle/>
          <a:p>
            <a:pPr algn="ctr"/>
            <a:r>
              <a:rPr lang="en-US" sz="3530" dirty="0">
                <a:solidFill>
                  <a:srgbClr val="FF0000"/>
                </a:solidFill>
              </a:rPr>
              <a:t>Experiments at Bucknell University</a:t>
            </a:r>
          </a:p>
        </p:txBody>
      </p:sp>
      <p:pic>
        <p:nvPicPr>
          <p:cNvPr id="4" name="Content Placeholder 3" descr="IMG_2163.JPG"/>
          <p:cNvPicPr>
            <a:picLocks noGrp="1" noChangeAspect="1"/>
          </p:cNvPicPr>
          <p:nvPr>
            <p:ph idx="1"/>
          </p:nvPr>
        </p:nvPicPr>
        <p:blipFill>
          <a:blip r:embed="rId2" cstate="print"/>
          <a:srcRect t="9756" b="5691"/>
          <a:stretch>
            <a:fillRect/>
          </a:stretch>
        </p:blipFill>
        <p:spPr>
          <a:xfrm>
            <a:off x="834887" y="2799374"/>
            <a:ext cx="3848438" cy="2515575"/>
          </a:xfrm>
          <a:prstGeom prst="rect">
            <a:avLst/>
          </a:prstGeom>
        </p:spPr>
      </p:pic>
      <p:sp>
        <p:nvSpPr>
          <p:cNvPr id="6" name="TextBox 5"/>
          <p:cNvSpPr txBox="1"/>
          <p:nvPr/>
        </p:nvSpPr>
        <p:spPr>
          <a:xfrm>
            <a:off x="430306" y="952501"/>
            <a:ext cx="7913594" cy="1584131"/>
          </a:xfrm>
          <a:prstGeom prst="rect">
            <a:avLst/>
          </a:prstGeom>
          <a:noFill/>
        </p:spPr>
        <p:txBody>
          <a:bodyPr wrap="square" lIns="89895" tIns="44948" rIns="89895" bIns="44948" rtlCol="0">
            <a:spAutoFit/>
          </a:bodyPr>
          <a:lstStyle/>
          <a:p>
            <a:pPr algn="ctr"/>
            <a:r>
              <a:rPr lang="en-US" sz="1941" dirty="0" smtClean="0"/>
              <a:t>~</a:t>
            </a:r>
            <a:r>
              <a:rPr lang="en-US" sz="1941" dirty="0"/>
              <a:t>1200 seats, and RT &gt; 2s. </a:t>
            </a:r>
            <a:r>
              <a:rPr lang="en-US" sz="1941" dirty="0"/>
              <a:t>The stage was highly reflective</a:t>
            </a:r>
            <a:r>
              <a:rPr lang="en-US" sz="1941" dirty="0" smtClean="0"/>
              <a:t>.</a:t>
            </a:r>
          </a:p>
          <a:p>
            <a:pPr algn="ctr"/>
            <a:endParaRPr lang="en-US" sz="1941" dirty="0"/>
          </a:p>
          <a:p>
            <a:pPr algn="ctr"/>
            <a:r>
              <a:rPr lang="en-US" sz="1941" dirty="0" smtClean="0"/>
              <a:t>We </a:t>
            </a:r>
            <a:r>
              <a:rPr lang="en-US" sz="1941" dirty="0"/>
              <a:t>set up an </a:t>
            </a:r>
            <a:r>
              <a:rPr lang="en-US" sz="1941" dirty="0" smtClean="0"/>
              <a:t>Tapio Lokki’s soprano </a:t>
            </a:r>
            <a:r>
              <a:rPr lang="en-US" sz="1941" dirty="0"/>
              <a:t>and string </a:t>
            </a:r>
            <a:r>
              <a:rPr lang="en-US" sz="1941" dirty="0" smtClean="0"/>
              <a:t>quartet. </a:t>
            </a:r>
            <a:r>
              <a:rPr lang="en-US" sz="1941" dirty="0"/>
              <a:t>2/3rds of the way back the instruments were impossible to localize and separate. </a:t>
            </a:r>
            <a:r>
              <a:rPr lang="en-US" sz="1941" dirty="0"/>
              <a:t>S</a:t>
            </a:r>
            <a:r>
              <a:rPr lang="en-US" sz="1941" dirty="0" smtClean="0"/>
              <a:t>peech </a:t>
            </a:r>
            <a:r>
              <a:rPr lang="en-US" sz="1941" dirty="0"/>
              <a:t>intelligibility was poor and amplified performances were </a:t>
            </a:r>
            <a:r>
              <a:rPr lang="en-US" sz="1941" dirty="0" smtClean="0"/>
              <a:t>muddy</a:t>
            </a:r>
            <a:r>
              <a:rPr lang="en-US" sz="1941" dirty="0"/>
              <a:t>. </a:t>
            </a:r>
          </a:p>
        </p:txBody>
      </p:sp>
      <p:sp>
        <p:nvSpPr>
          <p:cNvPr id="7" name="TextBox 6"/>
          <p:cNvSpPr txBox="1"/>
          <p:nvPr/>
        </p:nvSpPr>
        <p:spPr>
          <a:xfrm>
            <a:off x="430307" y="5410201"/>
            <a:ext cx="8300996" cy="986788"/>
          </a:xfrm>
          <a:prstGeom prst="rect">
            <a:avLst/>
          </a:prstGeom>
          <a:noFill/>
        </p:spPr>
        <p:txBody>
          <a:bodyPr wrap="square" lIns="89895" tIns="44948" rIns="89895" bIns="44948" rtlCol="0">
            <a:spAutoFit/>
          </a:bodyPr>
          <a:lstStyle/>
          <a:p>
            <a:pPr algn="ctr"/>
            <a:r>
              <a:rPr lang="en-US" sz="1941" dirty="0"/>
              <a:t>Adding an absorbing curtain on the stage rear wall and an absorbing valence in front  of the proscenium dramatically improved clarity and increased the perception of reverberance. </a:t>
            </a:r>
          </a:p>
        </p:txBody>
      </p:sp>
      <p:pic>
        <p:nvPicPr>
          <p:cNvPr id="8" name="Picture 7" descr="DSC00373a.jpg"/>
          <p:cNvPicPr>
            <a:picLocks noChangeAspect="1"/>
          </p:cNvPicPr>
          <p:nvPr/>
        </p:nvPicPr>
        <p:blipFill>
          <a:blip r:embed="rId3" cstate="print"/>
          <a:srcRect l="11623" r="12689" b="16420"/>
          <a:stretch>
            <a:fillRect/>
          </a:stretch>
        </p:blipFill>
        <p:spPr>
          <a:xfrm>
            <a:off x="4783312" y="2811561"/>
            <a:ext cx="3366776" cy="2513750"/>
          </a:xfrm>
          <a:prstGeom prst="rect">
            <a:avLst/>
          </a:prstGeom>
        </p:spPr>
      </p:pic>
    </p:spTree>
    <p:extLst>
      <p:ext uri="{BB962C8B-B14F-4D97-AF65-F5344CB8AC3E}">
        <p14:creationId xmlns:p14="http://schemas.microsoft.com/office/powerpoint/2010/main" val="4121921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These sonic differences are not subtle!</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Clarity and Presence originate in the physics of the sound wave – </a:t>
            </a:r>
          </a:p>
          <a:p>
            <a:pPr lvl="1"/>
            <a:r>
              <a:rPr lang="en-US" dirty="0" smtClean="0"/>
              <a:t>their presence or absence can be heard by anyone, even from a monaural loudspeaker. </a:t>
            </a:r>
          </a:p>
          <a:p>
            <a:r>
              <a:rPr lang="en-US" dirty="0" smtClean="0"/>
              <a:t>Orchestra Row V bare stage</a:t>
            </a:r>
          </a:p>
          <a:p>
            <a:r>
              <a:rPr lang="en-US" dirty="0" smtClean="0"/>
              <a:t>Orchestra Row V with curtains</a:t>
            </a:r>
          </a:p>
          <a:p>
            <a:r>
              <a:rPr lang="en-US" dirty="0" smtClean="0"/>
              <a:t>Balcony row A bare stage</a:t>
            </a:r>
          </a:p>
          <a:p>
            <a:r>
              <a:rPr lang="en-US" dirty="0" smtClean="0"/>
              <a:t>Balcony row A with curtains</a:t>
            </a:r>
            <a:endParaRPr lang="en-US" dirty="0"/>
          </a:p>
        </p:txBody>
      </p:sp>
      <p:pic>
        <p:nvPicPr>
          <p:cNvPr id="4" name="full_curtain_row_V_excer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Lst>
          </a:blip>
          <a:stretch>
            <a:fillRect/>
          </a:stretch>
        </p:blipFill>
        <p:spPr>
          <a:xfrm>
            <a:off x="6398006" y="3921421"/>
            <a:ext cx="537882" cy="537882"/>
          </a:xfrm>
          <a:prstGeom prst="rect">
            <a:avLst/>
          </a:prstGeom>
        </p:spPr>
      </p:pic>
      <p:pic>
        <p:nvPicPr>
          <p:cNvPr id="5" name="no_curtain_orchestra_balc_excerp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Lst>
          </a:blip>
          <a:stretch>
            <a:fillRect/>
          </a:stretch>
        </p:blipFill>
        <p:spPr>
          <a:xfrm>
            <a:off x="6377748" y="3361766"/>
            <a:ext cx="537882" cy="537882"/>
          </a:xfrm>
          <a:prstGeom prst="rect">
            <a:avLst/>
          </a:prstGeom>
        </p:spPr>
      </p:pic>
      <p:pic>
        <p:nvPicPr>
          <p:cNvPr id="8" name="no_curtain_orchestra_row_v_excerp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Lst>
          </a:blip>
          <a:stretch>
            <a:fillRect/>
          </a:stretch>
        </p:blipFill>
        <p:spPr>
          <a:xfrm>
            <a:off x="6398006" y="4481076"/>
            <a:ext cx="537882" cy="537882"/>
          </a:xfrm>
          <a:prstGeom prst="rect">
            <a:avLst/>
          </a:prstGeom>
        </p:spPr>
      </p:pic>
      <p:pic>
        <p:nvPicPr>
          <p:cNvPr id="10" name="026_full_crtn_balc_m2_excerp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6398006" y="5189364"/>
            <a:ext cx="609600" cy="609600"/>
          </a:xfrm>
          <a:prstGeom prst="rect">
            <a:avLst/>
          </a:prstGeom>
        </p:spPr>
      </p:pic>
    </p:spTree>
    <p:extLst>
      <p:ext uri="{BB962C8B-B14F-4D97-AF65-F5344CB8AC3E}">
        <p14:creationId xmlns:p14="http://schemas.microsoft.com/office/powerpoint/2010/main" val="3585123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3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03"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0055"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6102"/>
            <a:ext cx="7886700" cy="1325563"/>
          </a:xfrm>
        </p:spPr>
        <p:txBody>
          <a:bodyPr>
            <a:normAutofit/>
          </a:bodyPr>
          <a:lstStyle/>
          <a:p>
            <a:pPr algn="ctr"/>
            <a:r>
              <a:rPr lang="en-US" sz="3530" dirty="0">
                <a:solidFill>
                  <a:srgbClr val="FF0000"/>
                </a:solidFill>
              </a:rPr>
              <a:t>Speech Reinforcement in Bucknell</a:t>
            </a:r>
          </a:p>
        </p:txBody>
      </p:sp>
      <p:sp>
        <p:nvSpPr>
          <p:cNvPr id="5" name="TextBox 4"/>
          <p:cNvSpPr txBox="1"/>
          <p:nvPr/>
        </p:nvSpPr>
        <p:spPr>
          <a:xfrm>
            <a:off x="5046562" y="1600201"/>
            <a:ext cx="3912243" cy="3974273"/>
          </a:xfrm>
          <a:prstGeom prst="rect">
            <a:avLst/>
          </a:prstGeom>
          <a:noFill/>
        </p:spPr>
        <p:txBody>
          <a:bodyPr wrap="square" lIns="89895" tIns="44948" rIns="89895" bIns="44948" rtlCol="0">
            <a:spAutoFit/>
          </a:bodyPr>
          <a:lstStyle/>
          <a:p>
            <a:r>
              <a:rPr lang="en-US" sz="2294" dirty="0"/>
              <a:t>We tested a simple PA: just a microphone and a near-by horn-loaded monitor speaker. </a:t>
            </a:r>
          </a:p>
          <a:p>
            <a:endParaRPr lang="en-US" sz="2294" dirty="0"/>
          </a:p>
          <a:p>
            <a:r>
              <a:rPr lang="en-US" sz="2294" dirty="0"/>
              <a:t>The speech was crisp and clear throughout the hall.</a:t>
            </a:r>
          </a:p>
          <a:p>
            <a:endParaRPr lang="en-US" sz="2294" dirty="0"/>
          </a:p>
          <a:p>
            <a:r>
              <a:rPr lang="en-US" sz="2294" dirty="0"/>
              <a:t>The standard PA with two proscenium speakers created an impossible muddle in most seats.</a:t>
            </a:r>
          </a:p>
        </p:txBody>
      </p:sp>
      <p:pic>
        <p:nvPicPr>
          <p:cNvPr id="7" name="Picture 6" descr="IMG_2138.JPG"/>
          <p:cNvPicPr/>
          <p:nvPr/>
        </p:nvPicPr>
        <p:blipFill>
          <a:blip r:embed="rId3" cstate="print"/>
          <a:srcRect l="44163" t="54989" r="43139" b="26167"/>
          <a:stretch>
            <a:fillRect/>
          </a:stretch>
        </p:blipFill>
        <p:spPr>
          <a:xfrm>
            <a:off x="423137" y="1317345"/>
            <a:ext cx="4449805" cy="5025582"/>
          </a:xfrm>
          <a:prstGeom prst="rect">
            <a:avLst/>
          </a:prstGeom>
        </p:spPr>
      </p:pic>
    </p:spTree>
    <p:extLst>
      <p:ext uri="{BB962C8B-B14F-4D97-AF65-F5344CB8AC3E}">
        <p14:creationId xmlns:p14="http://schemas.microsoft.com/office/powerpoint/2010/main" val="2113978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530" dirty="0">
                <a:solidFill>
                  <a:srgbClr val="FF0000"/>
                </a:solidFill>
              </a:rPr>
              <a:t>Jordan Hall at New England Conservatory</a:t>
            </a:r>
            <a:br>
              <a:rPr lang="en-US" sz="3530" dirty="0">
                <a:solidFill>
                  <a:srgbClr val="FF0000"/>
                </a:solidFill>
              </a:rPr>
            </a:br>
            <a:r>
              <a:rPr lang="en-US" sz="2647" dirty="0">
                <a:solidFill>
                  <a:srgbClr val="FF0000"/>
                </a:solidFill>
              </a:rPr>
              <a:t>A renowned 1000 seat recital hall</a:t>
            </a:r>
          </a:p>
        </p:txBody>
      </p:sp>
      <p:pic>
        <p:nvPicPr>
          <p:cNvPr id="4" name="Picture 3" descr="jordan old.jpg"/>
          <p:cNvPicPr>
            <a:picLocks noChangeAspect="1"/>
          </p:cNvPicPr>
          <p:nvPr/>
        </p:nvPicPr>
        <p:blipFill>
          <a:blip r:embed="rId2" cstate="print"/>
          <a:srcRect l="19075" t="10893" r="20231" b="21573"/>
          <a:stretch>
            <a:fillRect/>
          </a:stretch>
        </p:blipFill>
        <p:spPr>
          <a:xfrm>
            <a:off x="726142" y="1785938"/>
            <a:ext cx="4258596" cy="3886200"/>
          </a:xfrm>
          <a:prstGeom prst="rect">
            <a:avLst/>
          </a:prstGeom>
        </p:spPr>
      </p:pic>
      <p:sp>
        <p:nvSpPr>
          <p:cNvPr id="5" name="TextBox 4"/>
          <p:cNvSpPr txBox="1"/>
          <p:nvPr/>
        </p:nvSpPr>
        <p:spPr>
          <a:xfrm>
            <a:off x="5237629" y="1613647"/>
            <a:ext cx="3570194" cy="5182552"/>
          </a:xfrm>
          <a:prstGeom prst="rect">
            <a:avLst/>
          </a:prstGeom>
          <a:noFill/>
        </p:spPr>
        <p:txBody>
          <a:bodyPr wrap="square" lIns="89895" tIns="44948" rIns="89895" bIns="44948" rtlCol="0">
            <a:spAutoFit/>
          </a:bodyPr>
          <a:lstStyle/>
          <a:p>
            <a:r>
              <a:rPr lang="en-US" sz="2206" dirty="0"/>
              <a:t>The historical 45’x17’ proscenium valence was removed in 1994 as part of a renovation.</a:t>
            </a:r>
          </a:p>
          <a:p>
            <a:endParaRPr lang="en-US" sz="2206" dirty="0"/>
          </a:p>
          <a:p>
            <a:r>
              <a:rPr lang="en-US" sz="2206" dirty="0"/>
              <a:t>The change in sound was decried by many local musicians and conductors.   (As the removal of the same curtain from Carnegie Hall was also decried.)</a:t>
            </a:r>
          </a:p>
          <a:p>
            <a:endParaRPr lang="en-US" sz="2206" dirty="0"/>
          </a:p>
          <a:p>
            <a:r>
              <a:rPr lang="en-US" sz="2206" dirty="0">
                <a:solidFill>
                  <a:srgbClr val="FF0000"/>
                </a:solidFill>
              </a:rPr>
              <a:t>We decided to see what would happen if we put it back.</a:t>
            </a:r>
          </a:p>
        </p:txBody>
      </p:sp>
    </p:spTree>
    <p:extLst>
      <p:ext uri="{BB962C8B-B14F-4D97-AF65-F5344CB8AC3E}">
        <p14:creationId xmlns:p14="http://schemas.microsoft.com/office/powerpoint/2010/main" val="8478390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71438"/>
            <a:ext cx="7987553" cy="1143000"/>
          </a:xfrm>
        </p:spPr>
        <p:txBody>
          <a:bodyPr>
            <a:noAutofit/>
          </a:bodyPr>
          <a:lstStyle/>
          <a:p>
            <a:pPr algn="ctr"/>
            <a:r>
              <a:rPr lang="en-US" sz="3530" dirty="0">
                <a:solidFill>
                  <a:srgbClr val="FF0000"/>
                </a:solidFill>
              </a:rPr>
              <a:t>A 42’ by 12’ absorbing valence was hung above the stage</a:t>
            </a:r>
          </a:p>
        </p:txBody>
      </p:sp>
      <p:pic>
        <p:nvPicPr>
          <p:cNvPr id="4" name="Content Placeholder 3" descr="new-valence-001.jpg"/>
          <p:cNvPicPr>
            <a:picLocks noGrp="1" noChangeAspect="1"/>
          </p:cNvPicPr>
          <p:nvPr>
            <p:ph idx="1"/>
          </p:nvPr>
        </p:nvPicPr>
        <p:blipFill>
          <a:blip r:embed="rId2" cstate="print"/>
          <a:srcRect l="4167" t="16667" r="10417" b="2778"/>
          <a:stretch>
            <a:fillRect/>
          </a:stretch>
        </p:blipFill>
        <p:spPr>
          <a:xfrm>
            <a:off x="504265" y="1428751"/>
            <a:ext cx="5546912" cy="4042321"/>
          </a:xfrm>
          <a:prstGeom prst="rect">
            <a:avLst/>
          </a:prstGeom>
        </p:spPr>
      </p:pic>
      <p:sp>
        <p:nvSpPr>
          <p:cNvPr id="5" name="TextBox 4"/>
          <p:cNvSpPr txBox="1"/>
          <p:nvPr/>
        </p:nvSpPr>
        <p:spPr>
          <a:xfrm>
            <a:off x="6273053" y="1357313"/>
            <a:ext cx="2292724" cy="3973503"/>
          </a:xfrm>
          <a:prstGeom prst="rect">
            <a:avLst/>
          </a:prstGeom>
          <a:noFill/>
        </p:spPr>
        <p:txBody>
          <a:bodyPr wrap="square" lIns="89895" tIns="44948" rIns="89895" bIns="44948" rtlCol="0">
            <a:spAutoFit/>
          </a:bodyPr>
          <a:lstStyle/>
          <a:p>
            <a:r>
              <a:rPr lang="en-US" sz="1941" dirty="0"/>
              <a:t>We also covered most of the floor and parquet with blankets to emulate an audience, and set up our electronic orchestra on stage.</a:t>
            </a:r>
          </a:p>
          <a:p>
            <a:endParaRPr lang="en-US" sz="1941" dirty="0"/>
          </a:p>
          <a:p>
            <a:r>
              <a:rPr lang="en-US" sz="1941" dirty="0"/>
              <a:t>Without the valence localization and clarity were lost at about row I in the orchestra.</a:t>
            </a:r>
          </a:p>
        </p:txBody>
      </p:sp>
      <p:sp>
        <p:nvSpPr>
          <p:cNvPr id="6" name="TextBox 5"/>
          <p:cNvSpPr txBox="1"/>
          <p:nvPr/>
        </p:nvSpPr>
        <p:spPr>
          <a:xfrm>
            <a:off x="578224" y="5500687"/>
            <a:ext cx="7987553" cy="1149910"/>
          </a:xfrm>
          <a:prstGeom prst="rect">
            <a:avLst/>
          </a:prstGeom>
          <a:noFill/>
        </p:spPr>
        <p:txBody>
          <a:bodyPr wrap="square" lIns="89895" tIns="44948" rIns="89895" bIns="44948" rtlCol="0">
            <a:spAutoFit/>
          </a:bodyPr>
          <a:lstStyle/>
          <a:p>
            <a:pPr algn="ctr"/>
            <a:r>
              <a:rPr lang="en-US" sz="2294" dirty="0">
                <a:solidFill>
                  <a:srgbClr val="FF0000"/>
                </a:solidFill>
              </a:rPr>
              <a:t>With the valence the sound was clear all the way to the back of the hall. (Most, but not all, of the balcony seats were also improved.)</a:t>
            </a:r>
          </a:p>
        </p:txBody>
      </p:sp>
    </p:spTree>
    <p:extLst>
      <p:ext uri="{BB962C8B-B14F-4D97-AF65-F5344CB8AC3E}">
        <p14:creationId xmlns:p14="http://schemas.microsoft.com/office/powerpoint/2010/main" val="13188979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Intelligibility and presence in small classrooms</a:t>
            </a:r>
            <a:endParaRPr lang="en-US" sz="3600" dirty="0">
              <a:solidFill>
                <a:srgbClr val="FF0000"/>
              </a:solidFill>
            </a:endParaRPr>
          </a:p>
        </p:txBody>
      </p:sp>
      <p:sp>
        <p:nvSpPr>
          <p:cNvPr id="3" name="Content Placeholder 2"/>
          <p:cNvSpPr>
            <a:spLocks noGrp="1"/>
          </p:cNvSpPr>
          <p:nvPr>
            <p:ph idx="1"/>
          </p:nvPr>
        </p:nvSpPr>
        <p:spPr>
          <a:xfrm>
            <a:off x="656799" y="1942869"/>
            <a:ext cx="7886700" cy="4351338"/>
          </a:xfrm>
        </p:spPr>
        <p:txBody>
          <a:bodyPr/>
          <a:lstStyle/>
          <a:p>
            <a:r>
              <a:rPr lang="en-US" dirty="0" smtClean="0"/>
              <a:t>We made an image-source model of a classroom.</a:t>
            </a:r>
          </a:p>
          <a:p>
            <a:pPr lvl="1"/>
            <a:r>
              <a:rPr lang="en-US" dirty="0" smtClean="0"/>
              <a:t>We added the directivity of the source using data from Peter Mapp. </a:t>
            </a:r>
          </a:p>
          <a:p>
            <a:pPr lvl="1"/>
            <a:r>
              <a:rPr lang="en-US" dirty="0" smtClean="0"/>
              <a:t>From the impulse responses STI and LOC can be calculated,</a:t>
            </a:r>
          </a:p>
          <a:p>
            <a:pPr lvl="1"/>
            <a:r>
              <a:rPr lang="en-US" dirty="0"/>
              <a:t>a</a:t>
            </a:r>
            <a:r>
              <a:rPr lang="en-US" dirty="0" smtClean="0"/>
              <a:t>nd the result can be </a:t>
            </a:r>
            <a:r>
              <a:rPr lang="en-US" dirty="0" err="1" smtClean="0"/>
              <a:t>auralized</a:t>
            </a:r>
            <a:r>
              <a:rPr lang="en-US" dirty="0" smtClean="0"/>
              <a:t>.</a:t>
            </a:r>
            <a:endParaRPr lang="en-US" dirty="0"/>
          </a:p>
        </p:txBody>
      </p:sp>
    </p:spTree>
    <p:extLst>
      <p:ext uri="{BB962C8B-B14F-4D97-AF65-F5344CB8AC3E}">
        <p14:creationId xmlns:p14="http://schemas.microsoft.com/office/powerpoint/2010/main" val="39910919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pPr algn="ctr"/>
            <a:r>
              <a:rPr lang="en-US" sz="3600" dirty="0" smtClean="0">
                <a:solidFill>
                  <a:srgbClr val="FF0000"/>
                </a:solidFill>
              </a:rPr>
              <a:t>A   27’x25’x10’ room with surface absorption of 0.15 and RT 0.34s</a:t>
            </a:r>
            <a:endParaRPr lang="en-US" sz="3600" dirty="0">
              <a:solidFill>
                <a:srgbClr val="FF0000"/>
              </a:solidFill>
            </a:endParaRPr>
          </a:p>
        </p:txBody>
      </p:sp>
      <p:sp>
        <p:nvSpPr>
          <p:cNvPr id="9" name="TextBox 8"/>
          <p:cNvSpPr txBox="1"/>
          <p:nvPr/>
        </p:nvSpPr>
        <p:spPr>
          <a:xfrm>
            <a:off x="5851946" y="1481577"/>
            <a:ext cx="2919846" cy="3785652"/>
          </a:xfrm>
          <a:prstGeom prst="rect">
            <a:avLst/>
          </a:prstGeom>
          <a:noFill/>
        </p:spPr>
        <p:txBody>
          <a:bodyPr wrap="square" rtlCol="0">
            <a:spAutoFit/>
          </a:bodyPr>
          <a:lstStyle/>
          <a:p>
            <a:r>
              <a:rPr lang="en-US" sz="2000" dirty="0" smtClean="0"/>
              <a:t>A room was modeled with a single sound source and five receiver positions.</a:t>
            </a:r>
          </a:p>
          <a:p>
            <a:endParaRPr lang="en-US" sz="2000" dirty="0"/>
          </a:p>
          <a:p>
            <a:r>
              <a:rPr lang="en-US" sz="2000" dirty="0" smtClean="0"/>
              <a:t>The intelligibility measured by STI is very good in all positions.</a:t>
            </a:r>
          </a:p>
          <a:p>
            <a:endParaRPr lang="en-US" sz="2000" dirty="0"/>
          </a:p>
          <a:p>
            <a:r>
              <a:rPr lang="en-US" sz="2000" dirty="0" smtClean="0"/>
              <a:t>LOC greater than +3dB predicts good presence and localization. LOC less than zero is poor.</a:t>
            </a:r>
            <a:endParaRPr lang="en-US" sz="2000" dirty="0"/>
          </a:p>
        </p:txBody>
      </p:sp>
      <p:sp>
        <p:nvSpPr>
          <p:cNvPr id="15" name="TextBox 14"/>
          <p:cNvSpPr txBox="1"/>
          <p:nvPr/>
        </p:nvSpPr>
        <p:spPr>
          <a:xfrm>
            <a:off x="1013118" y="5540392"/>
            <a:ext cx="7642514" cy="830997"/>
          </a:xfrm>
          <a:prstGeom prst="rect">
            <a:avLst/>
          </a:prstGeom>
          <a:noFill/>
        </p:spPr>
        <p:txBody>
          <a:bodyPr wrap="square" rtlCol="0">
            <a:spAutoFit/>
          </a:bodyPr>
          <a:lstStyle/>
          <a:p>
            <a:r>
              <a:rPr lang="en-US" sz="2400" dirty="0" smtClean="0">
                <a:solidFill>
                  <a:schemeClr val="accent2"/>
                </a:solidFill>
              </a:rPr>
              <a:t>A small room with low RT has excellent STI – but presence and localization are only possible near the source.</a:t>
            </a:r>
            <a:endParaRPr lang="en-US" sz="2400" dirty="0">
              <a:solidFill>
                <a:schemeClr val="accent2"/>
              </a:solidFill>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937" y="1395962"/>
            <a:ext cx="4286848" cy="3962953"/>
          </a:xfrm>
          <a:prstGeom prst="rect">
            <a:avLst/>
          </a:prstGeom>
        </p:spPr>
      </p:pic>
      <p:sp>
        <p:nvSpPr>
          <p:cNvPr id="18" name="TextBox 17"/>
          <p:cNvSpPr txBox="1"/>
          <p:nvPr/>
        </p:nvSpPr>
        <p:spPr>
          <a:xfrm>
            <a:off x="2888673" y="2047007"/>
            <a:ext cx="1215736" cy="1754326"/>
          </a:xfrm>
          <a:prstGeom prst="rect">
            <a:avLst/>
          </a:prstGeom>
          <a:noFill/>
        </p:spPr>
        <p:txBody>
          <a:bodyPr wrap="square" rtlCol="0">
            <a:spAutoFit/>
          </a:bodyPr>
          <a:lstStyle/>
          <a:p>
            <a:r>
              <a:rPr lang="en-US" dirty="0"/>
              <a:t>STI    LOC</a:t>
            </a:r>
          </a:p>
          <a:p>
            <a:r>
              <a:rPr lang="en-US" dirty="0" smtClean="0"/>
              <a:t>.75  -2.3dB</a:t>
            </a:r>
          </a:p>
          <a:p>
            <a:r>
              <a:rPr lang="en-US" dirty="0" smtClean="0"/>
              <a:t>.73  -3.4dB  </a:t>
            </a:r>
          </a:p>
          <a:p>
            <a:r>
              <a:rPr lang="en-US" dirty="0" smtClean="0"/>
              <a:t>.74  -2.7dB</a:t>
            </a:r>
          </a:p>
          <a:p>
            <a:r>
              <a:rPr lang="en-US" dirty="0" smtClean="0"/>
              <a:t>.74   0.3dB</a:t>
            </a:r>
          </a:p>
          <a:p>
            <a:r>
              <a:rPr lang="en-US" dirty="0" smtClean="0"/>
              <a:t>.75   4.0dB</a:t>
            </a:r>
          </a:p>
        </p:txBody>
      </p:sp>
      <p:sp>
        <p:nvSpPr>
          <p:cNvPr id="19" name="TextBox 18"/>
          <p:cNvSpPr txBox="1"/>
          <p:nvPr/>
        </p:nvSpPr>
        <p:spPr>
          <a:xfrm>
            <a:off x="1774512" y="2315023"/>
            <a:ext cx="696191" cy="1477328"/>
          </a:xfrm>
          <a:prstGeom prst="rect">
            <a:avLst/>
          </a:prstGeom>
          <a:noFill/>
        </p:spPr>
        <p:txBody>
          <a:bodyPr wrap="square" rtlCol="0">
            <a:spAutoFit/>
          </a:bodyPr>
          <a:lstStyle/>
          <a:p>
            <a:r>
              <a:rPr lang="en-US" dirty="0" smtClean="0"/>
              <a:t>21.3’</a:t>
            </a:r>
          </a:p>
          <a:p>
            <a:r>
              <a:rPr lang="en-US" dirty="0" smtClean="0"/>
              <a:t>18.5’</a:t>
            </a:r>
          </a:p>
          <a:p>
            <a:r>
              <a:rPr lang="en-US" dirty="0" smtClean="0"/>
              <a:t>15.8’</a:t>
            </a:r>
          </a:p>
          <a:p>
            <a:r>
              <a:rPr lang="en-US" dirty="0" smtClean="0"/>
              <a:t>13.8’</a:t>
            </a:r>
          </a:p>
          <a:p>
            <a:r>
              <a:rPr lang="en-US" dirty="0" smtClean="0"/>
              <a:t>10.4’</a:t>
            </a:r>
            <a:endParaRPr lang="en-US" dirty="0"/>
          </a:p>
        </p:txBody>
      </p:sp>
      <p:sp>
        <p:nvSpPr>
          <p:cNvPr id="20" name="TextBox 19"/>
          <p:cNvSpPr txBox="1"/>
          <p:nvPr/>
        </p:nvSpPr>
        <p:spPr>
          <a:xfrm>
            <a:off x="1187861" y="1948880"/>
            <a:ext cx="1543016" cy="369332"/>
          </a:xfrm>
          <a:prstGeom prst="rect">
            <a:avLst/>
          </a:prstGeom>
          <a:noFill/>
        </p:spPr>
        <p:txBody>
          <a:bodyPr wrap="square" rtlCol="0">
            <a:spAutoFit/>
          </a:bodyPr>
          <a:lstStyle/>
          <a:p>
            <a:r>
              <a:rPr lang="en-US" dirty="0" smtClean="0"/>
              <a:t>Receiver pos.</a:t>
            </a:r>
            <a:endParaRPr lang="en-US" dirty="0"/>
          </a:p>
        </p:txBody>
      </p:sp>
      <p:sp>
        <p:nvSpPr>
          <p:cNvPr id="22" name="TextBox 21"/>
          <p:cNvSpPr txBox="1"/>
          <p:nvPr/>
        </p:nvSpPr>
        <p:spPr>
          <a:xfrm>
            <a:off x="2730877" y="3988371"/>
            <a:ext cx="1163781" cy="369332"/>
          </a:xfrm>
          <a:prstGeom prst="rect">
            <a:avLst/>
          </a:prstGeom>
          <a:noFill/>
        </p:spPr>
        <p:txBody>
          <a:bodyPr wrap="square" rtlCol="0">
            <a:spAutoFit/>
          </a:bodyPr>
          <a:lstStyle/>
          <a:p>
            <a:r>
              <a:rPr lang="en-US" dirty="0" smtClean="0"/>
              <a:t>Teacher</a:t>
            </a:r>
          </a:p>
        </p:txBody>
      </p:sp>
      <p:sp>
        <p:nvSpPr>
          <p:cNvPr id="23" name="TextBox 22"/>
          <p:cNvSpPr txBox="1"/>
          <p:nvPr/>
        </p:nvSpPr>
        <p:spPr>
          <a:xfrm>
            <a:off x="2389907" y="4208316"/>
            <a:ext cx="540327" cy="369332"/>
          </a:xfrm>
          <a:prstGeom prst="rect">
            <a:avLst/>
          </a:prstGeom>
          <a:noFill/>
        </p:spPr>
        <p:txBody>
          <a:bodyPr wrap="square" rtlCol="0">
            <a:spAutoFit/>
          </a:bodyPr>
          <a:lstStyle/>
          <a:p>
            <a:r>
              <a:rPr lang="en-US" dirty="0" smtClean="0"/>
              <a:t>6’</a:t>
            </a:r>
            <a:endParaRPr lang="en-US" dirty="0"/>
          </a:p>
        </p:txBody>
      </p:sp>
      <p:sp>
        <p:nvSpPr>
          <p:cNvPr id="24" name="TextBox 23"/>
          <p:cNvSpPr txBox="1"/>
          <p:nvPr/>
        </p:nvSpPr>
        <p:spPr>
          <a:xfrm>
            <a:off x="2026230" y="3988371"/>
            <a:ext cx="581891" cy="369332"/>
          </a:xfrm>
          <a:prstGeom prst="rect">
            <a:avLst/>
          </a:prstGeom>
          <a:noFill/>
        </p:spPr>
        <p:txBody>
          <a:bodyPr wrap="square" rtlCol="0">
            <a:spAutoFit/>
          </a:bodyPr>
          <a:lstStyle/>
          <a:p>
            <a:r>
              <a:rPr lang="en-US" dirty="0" smtClean="0"/>
              <a:t>9.5’</a:t>
            </a:r>
            <a:endParaRPr lang="en-US" dirty="0"/>
          </a:p>
        </p:txBody>
      </p:sp>
      <p:pic>
        <p:nvPicPr>
          <p:cNvPr id="25" name="speech2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913770" y="1828746"/>
            <a:ext cx="609600" cy="609600"/>
          </a:xfrm>
          <a:prstGeom prst="rect">
            <a:avLst/>
          </a:prstGeom>
        </p:spPr>
      </p:pic>
      <p:pic>
        <p:nvPicPr>
          <p:cNvPr id="26"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420429"/>
            <a:ext cx="609600" cy="609600"/>
          </a:xfrm>
          <a:prstGeom prst="rect">
            <a:avLst/>
          </a:prstGeom>
        </p:spPr>
      </p:pic>
      <p:pic>
        <p:nvPicPr>
          <p:cNvPr id="27"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964616"/>
            <a:ext cx="609600" cy="609600"/>
          </a:xfrm>
          <a:prstGeom prst="rect">
            <a:avLst/>
          </a:prstGeom>
        </p:spPr>
      </p:pic>
      <p:pic>
        <p:nvPicPr>
          <p:cNvPr id="29" name="speech25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28619" y="4038078"/>
            <a:ext cx="609600" cy="609600"/>
          </a:xfrm>
          <a:prstGeom prst="rect">
            <a:avLst/>
          </a:prstGeom>
        </p:spPr>
      </p:pic>
      <p:pic>
        <p:nvPicPr>
          <p:cNvPr id="30" name="speech25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02539" y="3501347"/>
            <a:ext cx="609600" cy="609600"/>
          </a:xfrm>
          <a:prstGeom prst="rect">
            <a:avLst/>
          </a:prstGeom>
        </p:spPr>
      </p:pic>
    </p:spTree>
    <p:extLst>
      <p:ext uri="{BB962C8B-B14F-4D97-AF65-F5344CB8AC3E}">
        <p14:creationId xmlns:p14="http://schemas.microsoft.com/office/powerpoint/2010/main" val="662217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4"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34" fill="hold"/>
                                        <p:tgtEl>
                                          <p:spTgt spid="26"/>
                                        </p:tgtEl>
                                      </p:cBhvr>
                                    </p:cmd>
                                  </p:childTnLst>
                                </p:cTn>
                              </p:par>
                            </p:childTnLst>
                          </p:cTn>
                        </p:par>
                      </p:childTnLst>
                    </p:cTn>
                  </p:par>
                </p:childTnLst>
              </p:cTn>
              <p:nextCondLst>
                <p:cond evt="onClick" delay="0">
                  <p:tgtEl>
                    <p:spTgt spid="26"/>
                  </p:tgtEl>
                </p:cond>
              </p:nextCondLst>
            </p:seq>
            <p:audio>
              <p:cMediaNode vol="80000">
                <p:cTn id="13" fill="hold" display="0">
                  <p:stCondLst>
                    <p:cond delay="indefinite"/>
                  </p:stCondLst>
                  <p:endCondLst>
                    <p:cond evt="onStopAudio" delay="0">
                      <p:tgtEl>
                        <p:sldTgt/>
                      </p:tgtEl>
                    </p:cond>
                  </p:endCondLst>
                </p:cTn>
                <p:tgtEl>
                  <p:spTgt spid="26"/>
                </p:tgtEl>
              </p:cMediaNode>
            </p:audio>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34" fill="hold"/>
                                        <p:tgtEl>
                                          <p:spTgt spid="27"/>
                                        </p:tgtEl>
                                      </p:cBhvr>
                                    </p:cmd>
                                  </p:childTnLst>
                                </p:cTn>
                              </p:par>
                            </p:childTnLst>
                          </p:cTn>
                        </p:par>
                      </p:childTnLst>
                    </p:cTn>
                  </p:par>
                </p:childTnLst>
              </p:cTn>
              <p:nextCondLst>
                <p:cond evt="onClick" delay="0">
                  <p:tgtEl>
                    <p:spTgt spid="27"/>
                  </p:tgtEl>
                </p:cond>
              </p:nextCondLst>
            </p:seq>
            <p:audio>
              <p:cMediaNode vol="80000">
                <p:cTn id="19" fill="hold" display="0">
                  <p:stCondLst>
                    <p:cond delay="indefinite"/>
                  </p:stCondLst>
                  <p:endCondLst>
                    <p:cond evt="onStopAudio" delay="0">
                      <p:tgtEl>
                        <p:sldTgt/>
                      </p:tgtEl>
                    </p:cond>
                  </p:endCondLst>
                </p:cTn>
                <p:tgtEl>
                  <p:spTgt spid="27"/>
                </p:tgtEl>
              </p:cMediaNode>
            </p:audio>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34" fill="hold"/>
                                        <p:tgtEl>
                                          <p:spTgt spid="29"/>
                                        </p:tgtEl>
                                      </p:cBhvr>
                                    </p:cmd>
                                  </p:childTnLst>
                                </p:cTn>
                              </p:par>
                            </p:childTnLst>
                          </p:cTn>
                        </p:par>
                      </p:childTnLst>
                    </p:cTn>
                  </p:par>
                </p:childTnLst>
              </p:cTn>
              <p:nextCondLst>
                <p:cond evt="onClick" delay="0">
                  <p:tgtEl>
                    <p:spTgt spid="29"/>
                  </p:tgtEl>
                </p:cond>
              </p:nextCondLst>
            </p:seq>
            <p:audio>
              <p:cMediaNode vol="80000">
                <p:cTn id="25" fill="hold" display="0">
                  <p:stCondLst>
                    <p:cond delay="indefinite"/>
                  </p:stCondLst>
                  <p:endCondLst>
                    <p:cond evt="onStopAudio" delay="0">
                      <p:tgtEl>
                        <p:sldTgt/>
                      </p:tgtEl>
                    </p:cond>
                  </p:endCondLst>
                </p:cTn>
                <p:tgtEl>
                  <p:spTgt spid="29"/>
                </p:tgtEl>
              </p:cMediaNode>
            </p:audi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34" fill="hold"/>
                                        <p:tgtEl>
                                          <p:spTgt spid="30"/>
                                        </p:tgtEl>
                                      </p:cBhvr>
                                    </p:cmd>
                                  </p:childTnLst>
                                </p:cTn>
                              </p:par>
                            </p:childTnLst>
                          </p:cTn>
                        </p:par>
                      </p:childTnLst>
                    </p:cTn>
                  </p:par>
                </p:childTnLst>
              </p:cTn>
              <p:nextCondLst>
                <p:cond evt="onClick" delay="0">
                  <p:tgtEl>
                    <p:spTgt spid="30"/>
                  </p:tgtEl>
                </p:cond>
              </p:nextCondLst>
            </p:seq>
            <p:audio>
              <p:cMediaNode vol="80000">
                <p:cTn id="31"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877"/>
            <a:ext cx="7886700" cy="1325563"/>
          </a:xfrm>
        </p:spPr>
        <p:txBody>
          <a:bodyPr>
            <a:normAutofit/>
          </a:bodyPr>
          <a:lstStyle/>
          <a:p>
            <a:pPr algn="ctr"/>
            <a:r>
              <a:rPr lang="en-US" sz="3600" dirty="0" smtClean="0">
                <a:solidFill>
                  <a:srgbClr val="FF0000"/>
                </a:solidFill>
              </a:rPr>
              <a:t>A few conclusions about halls</a:t>
            </a:r>
            <a:endParaRPr lang="en-US" sz="3600" dirty="0">
              <a:solidFill>
                <a:srgbClr val="FF0000"/>
              </a:solidFill>
            </a:endParaRPr>
          </a:p>
        </p:txBody>
      </p:sp>
      <p:sp>
        <p:nvSpPr>
          <p:cNvPr id="3" name="Content Placeholder 2"/>
          <p:cNvSpPr>
            <a:spLocks noGrp="1"/>
          </p:cNvSpPr>
          <p:nvPr>
            <p:ph idx="1"/>
          </p:nvPr>
        </p:nvSpPr>
        <p:spPr>
          <a:xfrm>
            <a:off x="628650" y="1250848"/>
            <a:ext cx="8194876" cy="5346722"/>
          </a:xfrm>
        </p:spPr>
        <p:txBody>
          <a:bodyPr>
            <a:normAutofit/>
          </a:bodyPr>
          <a:lstStyle/>
          <a:p>
            <a:r>
              <a:rPr lang="en-US" sz="2400" dirty="0"/>
              <a:t>9</a:t>
            </a:r>
            <a:r>
              <a:rPr lang="en-US" sz="2400" dirty="0" smtClean="0"/>
              <a:t>. </a:t>
            </a:r>
            <a:r>
              <a:rPr lang="en-US" sz="2400" dirty="0"/>
              <a:t>Envelopment requires both direct sound and adequate late reverberant sound pressure. </a:t>
            </a:r>
            <a:r>
              <a:rPr lang="en-US" sz="2400" dirty="0" smtClean="0"/>
              <a:t>When noise is low, </a:t>
            </a:r>
            <a:r>
              <a:rPr lang="en-US" sz="2400" dirty="0"/>
              <a:t>playing or speaking </a:t>
            </a:r>
            <a:r>
              <a:rPr lang="en-US" sz="2400" dirty="0" smtClean="0"/>
              <a:t>softly </a:t>
            </a:r>
            <a:r>
              <a:rPr lang="en-US" sz="2400" dirty="0"/>
              <a:t>reduces the sense of the hall and can increase presence and recall</a:t>
            </a:r>
            <a:r>
              <a:rPr lang="en-US" sz="2400" dirty="0" smtClean="0"/>
              <a:t>.</a:t>
            </a:r>
          </a:p>
          <a:p>
            <a:endParaRPr lang="en-US" sz="2400" dirty="0"/>
          </a:p>
          <a:p>
            <a:endParaRPr lang="en-US" sz="2400" b="1" dirty="0" smtClean="0"/>
          </a:p>
          <a:p>
            <a:r>
              <a:rPr lang="en-US" sz="2400" dirty="0" smtClean="0"/>
              <a:t>10. The perception of the hall – ENVELOPMENT – requires that the direct sound is perceived as separate from the reverberation. </a:t>
            </a:r>
          </a:p>
          <a:p>
            <a:pPr lvl="1"/>
            <a:r>
              <a:rPr lang="en-US" dirty="0" smtClean="0"/>
              <a:t>No direct sound – no envelopment!</a:t>
            </a:r>
          </a:p>
        </p:txBody>
      </p:sp>
    </p:spTree>
    <p:extLst>
      <p:ext uri="{BB962C8B-B14F-4D97-AF65-F5344CB8AC3E}">
        <p14:creationId xmlns:p14="http://schemas.microsoft.com/office/powerpoint/2010/main" val="16124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What can be done?</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In concert halls absorbing the back wall reflection or the ceiling reflection can make an enormous difference.</a:t>
            </a:r>
          </a:p>
          <a:p>
            <a:pPr lvl="1"/>
            <a:r>
              <a:rPr lang="en-US" dirty="0" smtClean="0"/>
              <a:t>These reflections are the strongest and come the soonest.</a:t>
            </a:r>
          </a:p>
          <a:p>
            <a:r>
              <a:rPr lang="en-US" dirty="0" smtClean="0"/>
              <a:t>But in this room LOC went up only 1dB.</a:t>
            </a:r>
          </a:p>
          <a:p>
            <a:r>
              <a:rPr lang="en-US" dirty="0" smtClean="0"/>
              <a:t>The best solution is to increase the average absorption to 0.3</a:t>
            </a:r>
          </a:p>
          <a:p>
            <a:pPr lvl="1"/>
            <a:r>
              <a:rPr lang="en-US" dirty="0" smtClean="0"/>
              <a:t>Impractical perhaps – but effective.</a:t>
            </a:r>
          </a:p>
        </p:txBody>
      </p:sp>
    </p:spTree>
    <p:extLst>
      <p:ext uri="{BB962C8B-B14F-4D97-AF65-F5344CB8AC3E}">
        <p14:creationId xmlns:p14="http://schemas.microsoft.com/office/powerpoint/2010/main" val="1407642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pPr algn="ctr"/>
            <a:r>
              <a:rPr lang="en-US" sz="3600" dirty="0" smtClean="0">
                <a:solidFill>
                  <a:srgbClr val="FF0000"/>
                </a:solidFill>
              </a:rPr>
              <a:t>A   27’x25’x10’ room with surface absorption of 0.3 and RT 0.26s</a:t>
            </a:r>
            <a:endParaRPr lang="en-US" sz="3600" dirty="0">
              <a:solidFill>
                <a:srgbClr val="FF0000"/>
              </a:solidFill>
            </a:endParaRPr>
          </a:p>
        </p:txBody>
      </p:sp>
      <p:sp>
        <p:nvSpPr>
          <p:cNvPr id="9" name="TextBox 8"/>
          <p:cNvSpPr txBox="1"/>
          <p:nvPr/>
        </p:nvSpPr>
        <p:spPr>
          <a:xfrm>
            <a:off x="5851946" y="1873317"/>
            <a:ext cx="2919846" cy="2554545"/>
          </a:xfrm>
          <a:prstGeom prst="rect">
            <a:avLst/>
          </a:prstGeom>
          <a:noFill/>
        </p:spPr>
        <p:txBody>
          <a:bodyPr wrap="square" rtlCol="0">
            <a:spAutoFit/>
          </a:bodyPr>
          <a:lstStyle/>
          <a:p>
            <a:endParaRPr lang="en-US" sz="2000" dirty="0"/>
          </a:p>
          <a:p>
            <a:r>
              <a:rPr lang="en-US" sz="2000" dirty="0" smtClean="0"/>
              <a:t>The intelligibility measured by STI is constant and very good.</a:t>
            </a:r>
          </a:p>
          <a:p>
            <a:endParaRPr lang="en-US" sz="2000" dirty="0"/>
          </a:p>
          <a:p>
            <a:r>
              <a:rPr lang="en-US" sz="2000" dirty="0" smtClean="0"/>
              <a:t>LOC is excellent to fair in all positions.</a:t>
            </a:r>
          </a:p>
          <a:p>
            <a:endParaRPr lang="en-US" sz="2000" dirty="0"/>
          </a:p>
        </p:txBody>
      </p:sp>
      <p:sp>
        <p:nvSpPr>
          <p:cNvPr id="15" name="TextBox 14"/>
          <p:cNvSpPr txBox="1"/>
          <p:nvPr/>
        </p:nvSpPr>
        <p:spPr>
          <a:xfrm>
            <a:off x="1013118" y="5540392"/>
            <a:ext cx="7642514" cy="830997"/>
          </a:xfrm>
          <a:prstGeom prst="rect">
            <a:avLst/>
          </a:prstGeom>
          <a:noFill/>
        </p:spPr>
        <p:txBody>
          <a:bodyPr wrap="square" rtlCol="0">
            <a:spAutoFit/>
          </a:bodyPr>
          <a:lstStyle/>
          <a:p>
            <a:r>
              <a:rPr lang="en-US" sz="2400" dirty="0" smtClean="0">
                <a:solidFill>
                  <a:schemeClr val="accent2"/>
                </a:solidFill>
              </a:rPr>
              <a:t>A small room needs a lot of absorption if presence is to be high over all seats.</a:t>
            </a:r>
            <a:endParaRPr lang="en-US" sz="2400" dirty="0">
              <a:solidFill>
                <a:schemeClr val="accent2"/>
              </a:solidFill>
            </a:endParaRP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937" y="1395962"/>
            <a:ext cx="4286848" cy="3962953"/>
          </a:xfrm>
          <a:prstGeom prst="rect">
            <a:avLst/>
          </a:prstGeom>
        </p:spPr>
      </p:pic>
      <p:sp>
        <p:nvSpPr>
          <p:cNvPr id="18" name="TextBox 17"/>
          <p:cNvSpPr txBox="1"/>
          <p:nvPr/>
        </p:nvSpPr>
        <p:spPr>
          <a:xfrm>
            <a:off x="2888673" y="2047007"/>
            <a:ext cx="1215736" cy="1754326"/>
          </a:xfrm>
          <a:prstGeom prst="rect">
            <a:avLst/>
          </a:prstGeom>
          <a:noFill/>
        </p:spPr>
        <p:txBody>
          <a:bodyPr wrap="square" rtlCol="0">
            <a:spAutoFit/>
          </a:bodyPr>
          <a:lstStyle/>
          <a:p>
            <a:r>
              <a:rPr lang="en-US" dirty="0"/>
              <a:t>STI    LOC</a:t>
            </a:r>
          </a:p>
          <a:p>
            <a:r>
              <a:rPr lang="en-US" dirty="0" smtClean="0"/>
              <a:t>.84   2.4dB</a:t>
            </a:r>
          </a:p>
          <a:p>
            <a:r>
              <a:rPr lang="en-US" dirty="0" smtClean="0"/>
              <a:t>.85   1.4dB  </a:t>
            </a:r>
          </a:p>
          <a:p>
            <a:r>
              <a:rPr lang="en-US" dirty="0" smtClean="0"/>
              <a:t>.85   2.4dB</a:t>
            </a:r>
          </a:p>
          <a:p>
            <a:r>
              <a:rPr lang="en-US" dirty="0" smtClean="0"/>
              <a:t>.85   5.1dB</a:t>
            </a:r>
          </a:p>
          <a:p>
            <a:r>
              <a:rPr lang="en-US" dirty="0" smtClean="0"/>
              <a:t>.85   8.5dB</a:t>
            </a:r>
          </a:p>
        </p:txBody>
      </p:sp>
      <p:sp>
        <p:nvSpPr>
          <p:cNvPr id="19" name="TextBox 18"/>
          <p:cNvSpPr txBox="1"/>
          <p:nvPr/>
        </p:nvSpPr>
        <p:spPr>
          <a:xfrm>
            <a:off x="1774512" y="2315023"/>
            <a:ext cx="696191" cy="1477328"/>
          </a:xfrm>
          <a:prstGeom prst="rect">
            <a:avLst/>
          </a:prstGeom>
          <a:noFill/>
        </p:spPr>
        <p:txBody>
          <a:bodyPr wrap="square" rtlCol="0">
            <a:spAutoFit/>
          </a:bodyPr>
          <a:lstStyle/>
          <a:p>
            <a:r>
              <a:rPr lang="en-US" dirty="0" smtClean="0"/>
              <a:t>21.3’</a:t>
            </a:r>
          </a:p>
          <a:p>
            <a:r>
              <a:rPr lang="en-US" dirty="0" smtClean="0"/>
              <a:t>18.5’</a:t>
            </a:r>
          </a:p>
          <a:p>
            <a:r>
              <a:rPr lang="en-US" dirty="0" smtClean="0"/>
              <a:t>15.8’</a:t>
            </a:r>
          </a:p>
          <a:p>
            <a:r>
              <a:rPr lang="en-US" dirty="0" smtClean="0"/>
              <a:t>13.8’</a:t>
            </a:r>
          </a:p>
          <a:p>
            <a:r>
              <a:rPr lang="en-US" dirty="0" smtClean="0"/>
              <a:t>10.4’</a:t>
            </a:r>
            <a:endParaRPr lang="en-US" dirty="0"/>
          </a:p>
        </p:txBody>
      </p:sp>
      <p:sp>
        <p:nvSpPr>
          <p:cNvPr id="20" name="TextBox 19"/>
          <p:cNvSpPr txBox="1"/>
          <p:nvPr/>
        </p:nvSpPr>
        <p:spPr>
          <a:xfrm>
            <a:off x="1187861" y="1948880"/>
            <a:ext cx="1543016" cy="369332"/>
          </a:xfrm>
          <a:prstGeom prst="rect">
            <a:avLst/>
          </a:prstGeom>
          <a:noFill/>
        </p:spPr>
        <p:txBody>
          <a:bodyPr wrap="square" rtlCol="0">
            <a:spAutoFit/>
          </a:bodyPr>
          <a:lstStyle/>
          <a:p>
            <a:r>
              <a:rPr lang="en-US" dirty="0" smtClean="0"/>
              <a:t>Receiver pos.</a:t>
            </a:r>
            <a:endParaRPr lang="en-US" dirty="0"/>
          </a:p>
        </p:txBody>
      </p:sp>
      <p:sp>
        <p:nvSpPr>
          <p:cNvPr id="22" name="TextBox 21"/>
          <p:cNvSpPr txBox="1"/>
          <p:nvPr/>
        </p:nvSpPr>
        <p:spPr>
          <a:xfrm>
            <a:off x="2730877" y="3988371"/>
            <a:ext cx="1163781" cy="369332"/>
          </a:xfrm>
          <a:prstGeom prst="rect">
            <a:avLst/>
          </a:prstGeom>
          <a:noFill/>
        </p:spPr>
        <p:txBody>
          <a:bodyPr wrap="square" rtlCol="0">
            <a:spAutoFit/>
          </a:bodyPr>
          <a:lstStyle/>
          <a:p>
            <a:r>
              <a:rPr lang="en-US" dirty="0" smtClean="0"/>
              <a:t>Teacher</a:t>
            </a:r>
          </a:p>
        </p:txBody>
      </p:sp>
      <p:sp>
        <p:nvSpPr>
          <p:cNvPr id="23" name="TextBox 22"/>
          <p:cNvSpPr txBox="1"/>
          <p:nvPr/>
        </p:nvSpPr>
        <p:spPr>
          <a:xfrm>
            <a:off x="2389907" y="4208316"/>
            <a:ext cx="540327" cy="369332"/>
          </a:xfrm>
          <a:prstGeom prst="rect">
            <a:avLst/>
          </a:prstGeom>
          <a:noFill/>
        </p:spPr>
        <p:txBody>
          <a:bodyPr wrap="square" rtlCol="0">
            <a:spAutoFit/>
          </a:bodyPr>
          <a:lstStyle/>
          <a:p>
            <a:r>
              <a:rPr lang="en-US" dirty="0" smtClean="0"/>
              <a:t>6’</a:t>
            </a:r>
            <a:endParaRPr lang="en-US" dirty="0"/>
          </a:p>
        </p:txBody>
      </p:sp>
      <p:sp>
        <p:nvSpPr>
          <p:cNvPr id="24" name="TextBox 23"/>
          <p:cNvSpPr txBox="1"/>
          <p:nvPr/>
        </p:nvSpPr>
        <p:spPr>
          <a:xfrm>
            <a:off x="2026230" y="3988371"/>
            <a:ext cx="581891" cy="369332"/>
          </a:xfrm>
          <a:prstGeom prst="rect">
            <a:avLst/>
          </a:prstGeom>
          <a:noFill/>
        </p:spPr>
        <p:txBody>
          <a:bodyPr wrap="square" rtlCol="0">
            <a:spAutoFit/>
          </a:bodyPr>
          <a:lstStyle/>
          <a:p>
            <a:r>
              <a:rPr lang="en-US" dirty="0" smtClean="0"/>
              <a:t>9.5’</a:t>
            </a:r>
            <a:endParaRPr lang="en-US" dirty="0"/>
          </a:p>
        </p:txBody>
      </p:sp>
      <p:pic>
        <p:nvPicPr>
          <p:cNvPr id="3" name="speech25_0pt7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13770" y="1828746"/>
            <a:ext cx="609600" cy="609600"/>
          </a:xfrm>
          <a:prstGeom prst="rect">
            <a:avLst/>
          </a:prstGeom>
        </p:spPr>
      </p:pic>
      <p:pic>
        <p:nvPicPr>
          <p:cNvPr id="4" name="speech25_0pt7_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913770" y="2403510"/>
            <a:ext cx="609600" cy="609600"/>
          </a:xfrm>
          <a:prstGeom prst="rect">
            <a:avLst/>
          </a:prstGeom>
        </p:spPr>
      </p:pic>
      <p:pic>
        <p:nvPicPr>
          <p:cNvPr id="5" name="speech25_0pt7_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915233" y="2931919"/>
            <a:ext cx="609600" cy="609600"/>
          </a:xfrm>
          <a:prstGeom prst="rect">
            <a:avLst/>
          </a:prstGeom>
        </p:spPr>
      </p:pic>
      <p:pic>
        <p:nvPicPr>
          <p:cNvPr id="6" name="speech25_0pt7_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28087" y="3460960"/>
            <a:ext cx="609600" cy="609600"/>
          </a:xfrm>
          <a:prstGeom prst="rect">
            <a:avLst/>
          </a:prstGeom>
        </p:spPr>
      </p:pic>
      <p:pic>
        <p:nvPicPr>
          <p:cNvPr id="7" name="speech25_0pt7_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928087" y="3954533"/>
            <a:ext cx="609600" cy="609600"/>
          </a:xfrm>
          <a:prstGeom prst="rect">
            <a:avLst/>
          </a:prstGeom>
        </p:spPr>
      </p:pic>
    </p:spTree>
    <p:extLst>
      <p:ext uri="{BB962C8B-B14F-4D97-AF65-F5344CB8AC3E}">
        <p14:creationId xmlns:p14="http://schemas.microsoft.com/office/powerpoint/2010/main" val="1279273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3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34"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34"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34"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67" y="201796"/>
            <a:ext cx="7886700" cy="994172"/>
          </a:xfrm>
        </p:spPr>
        <p:txBody>
          <a:bodyPr>
            <a:normAutofit/>
          </a:bodyPr>
          <a:lstStyle/>
          <a:p>
            <a:pPr algn="ctr"/>
            <a:r>
              <a:rPr lang="en-US" sz="4000" dirty="0" smtClean="0">
                <a:solidFill>
                  <a:srgbClr val="FF0000"/>
                </a:solidFill>
              </a:rPr>
              <a:t>A Few Conclusions about hearing</a:t>
            </a:r>
            <a:endParaRPr lang="en-US" sz="4000" dirty="0">
              <a:solidFill>
                <a:srgbClr val="FF0000"/>
              </a:solidFill>
            </a:endParaRPr>
          </a:p>
        </p:txBody>
      </p:sp>
      <p:sp>
        <p:nvSpPr>
          <p:cNvPr id="3" name="Content Placeholder 2"/>
          <p:cNvSpPr>
            <a:spLocks noGrp="1"/>
          </p:cNvSpPr>
          <p:nvPr>
            <p:ph idx="1"/>
          </p:nvPr>
        </p:nvSpPr>
        <p:spPr>
          <a:xfrm>
            <a:off x="399326" y="1305675"/>
            <a:ext cx="8352581" cy="5424748"/>
          </a:xfrm>
        </p:spPr>
        <p:txBody>
          <a:bodyPr>
            <a:noAutofit/>
          </a:bodyPr>
          <a:lstStyle/>
          <a:p>
            <a:r>
              <a:rPr lang="en-US" sz="2400" dirty="0" smtClean="0"/>
              <a:t>1. </a:t>
            </a:r>
            <a:r>
              <a:rPr lang="en-US" sz="2400" dirty="0"/>
              <a:t>The most common cause of hearing loss is damage to the spiral ganglia by sustained loud sound.</a:t>
            </a:r>
          </a:p>
          <a:p>
            <a:pPr lvl="1"/>
            <a:r>
              <a:rPr lang="en-US" dirty="0"/>
              <a:t>Popular music at high levels is particularly damaging – if your ears do not recover within an hour you have sustained permanent damage</a:t>
            </a:r>
            <a:r>
              <a:rPr lang="en-US" dirty="0" smtClean="0"/>
              <a:t>.</a:t>
            </a:r>
          </a:p>
          <a:p>
            <a:pPr lvl="1"/>
            <a:endParaRPr lang="en-US" dirty="0"/>
          </a:p>
          <a:p>
            <a:r>
              <a:rPr lang="en-US" sz="2400" dirty="0"/>
              <a:t>2</a:t>
            </a:r>
            <a:r>
              <a:rPr lang="en-US" sz="2400" dirty="0" smtClean="0"/>
              <a:t>. </a:t>
            </a:r>
            <a:r>
              <a:rPr lang="en-US" sz="2400" dirty="0"/>
              <a:t>Spiral ganglia are critical to our abilities to localize and separate sounds from each other and from noise.</a:t>
            </a:r>
          </a:p>
          <a:p>
            <a:pPr lvl="1"/>
            <a:r>
              <a:rPr lang="en-US" dirty="0"/>
              <a:t>They are the mechanism for the cocktail party effect</a:t>
            </a:r>
            <a:r>
              <a:rPr lang="en-US" dirty="0" smtClean="0"/>
              <a:t>.</a:t>
            </a:r>
          </a:p>
          <a:p>
            <a:pPr lvl="1"/>
            <a:endParaRPr lang="en-US" dirty="0"/>
          </a:p>
          <a:p>
            <a:r>
              <a:rPr lang="en-US" sz="2400" dirty="0" smtClean="0"/>
              <a:t>3. </a:t>
            </a:r>
            <a:r>
              <a:rPr lang="en-US" sz="2400" dirty="0"/>
              <a:t>Attention and recall of sonic information is enhanced by the sense of presence that the spiral ganglia detect.</a:t>
            </a:r>
          </a:p>
          <a:p>
            <a:endParaRPr lang="en-US" sz="2400" dirty="0"/>
          </a:p>
        </p:txBody>
      </p:sp>
    </p:spTree>
    <p:extLst>
      <p:ext uri="{BB962C8B-B14F-4D97-AF65-F5344CB8AC3E}">
        <p14:creationId xmlns:p14="http://schemas.microsoft.com/office/powerpoint/2010/main" val="307615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Presence, Intelligibility and Recall</a:t>
            </a:r>
            <a:endParaRPr lang="en-US" sz="3600" dirty="0">
              <a:solidFill>
                <a:srgbClr val="FF0000"/>
              </a:solidFill>
            </a:endParaRPr>
          </a:p>
        </p:txBody>
      </p:sp>
      <p:sp>
        <p:nvSpPr>
          <p:cNvPr id="3" name="Content Placeholder 2"/>
          <p:cNvSpPr>
            <a:spLocks noGrp="1"/>
          </p:cNvSpPr>
          <p:nvPr>
            <p:ph idx="1"/>
          </p:nvPr>
        </p:nvSpPr>
        <p:spPr>
          <a:xfrm>
            <a:off x="628650" y="1573833"/>
            <a:ext cx="7886700" cy="4351338"/>
          </a:xfrm>
        </p:spPr>
        <p:txBody>
          <a:bodyPr>
            <a:normAutofit lnSpcReduction="10000"/>
          </a:bodyPr>
          <a:lstStyle/>
          <a:p>
            <a:r>
              <a:rPr lang="en-US" dirty="0"/>
              <a:t>4. Excessive early reflections reduce or eliminate this sense of presence, reducing localization, comprehension, attention, and recall</a:t>
            </a:r>
            <a:r>
              <a:rPr lang="en-US" dirty="0" smtClean="0"/>
              <a:t>.</a:t>
            </a:r>
          </a:p>
          <a:p>
            <a:endParaRPr lang="en-US" dirty="0"/>
          </a:p>
          <a:p>
            <a:r>
              <a:rPr lang="en-US" dirty="0" smtClean="0"/>
              <a:t>5. </a:t>
            </a:r>
            <a:r>
              <a:rPr lang="en-US" dirty="0"/>
              <a:t>Attention, comprehension and recall are enhanced when visual and sonic images coincide</a:t>
            </a:r>
            <a:r>
              <a:rPr lang="en-US" dirty="0" smtClean="0"/>
              <a:t>.</a:t>
            </a:r>
          </a:p>
          <a:p>
            <a:endParaRPr lang="en-US" dirty="0"/>
          </a:p>
          <a:p>
            <a:r>
              <a:rPr lang="en-US" dirty="0" smtClean="0"/>
              <a:t>6. </a:t>
            </a:r>
            <a:r>
              <a:rPr lang="en-US" dirty="0"/>
              <a:t>Intelligibility does not predict recall </a:t>
            </a:r>
            <a:r>
              <a:rPr lang="en-US" dirty="0" smtClean="0"/>
              <a:t>– A </a:t>
            </a:r>
            <a:r>
              <a:rPr lang="en-US" dirty="0"/>
              <a:t>major factor is sonic presence – which promotes attention</a:t>
            </a:r>
            <a:r>
              <a:rPr lang="en-US" dirty="0" smtClean="0"/>
              <a:t>.</a:t>
            </a:r>
            <a:endParaRPr lang="en-US" dirty="0"/>
          </a:p>
        </p:txBody>
      </p:sp>
    </p:spTree>
    <p:extLst>
      <p:ext uri="{BB962C8B-B14F-4D97-AF65-F5344CB8AC3E}">
        <p14:creationId xmlns:p14="http://schemas.microsoft.com/office/powerpoint/2010/main" val="115686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Sound Reinforcement</a:t>
            </a:r>
            <a:endParaRPr lang="en-US" sz="3600" dirty="0">
              <a:solidFill>
                <a:srgbClr val="FF0000"/>
              </a:solidFill>
            </a:endParaRPr>
          </a:p>
        </p:txBody>
      </p:sp>
      <p:sp>
        <p:nvSpPr>
          <p:cNvPr id="3" name="Content Placeholder 2"/>
          <p:cNvSpPr>
            <a:spLocks noGrp="1"/>
          </p:cNvSpPr>
          <p:nvPr>
            <p:ph idx="1"/>
          </p:nvPr>
        </p:nvSpPr>
        <p:spPr/>
        <p:txBody>
          <a:bodyPr/>
          <a:lstStyle/>
          <a:p>
            <a:r>
              <a:rPr lang="en-US" dirty="0"/>
              <a:t>7. Most sound reinforcement systems reduce sonic presence – increasing intelligibility but reducing recall</a:t>
            </a:r>
            <a:r>
              <a:rPr lang="en-US" dirty="0" smtClean="0"/>
              <a:t>.</a:t>
            </a:r>
          </a:p>
          <a:p>
            <a:pPr lvl="1"/>
            <a:r>
              <a:rPr lang="en-US" dirty="0"/>
              <a:t>M</a:t>
            </a:r>
            <a:r>
              <a:rPr lang="en-US" dirty="0" smtClean="0"/>
              <a:t>onaural </a:t>
            </a:r>
            <a:r>
              <a:rPr lang="en-US" dirty="0"/>
              <a:t>music reinforcement stifles the details of performance. </a:t>
            </a:r>
          </a:p>
          <a:p>
            <a:pPr lvl="1"/>
            <a:endParaRPr lang="en-US" dirty="0" smtClean="0"/>
          </a:p>
          <a:p>
            <a:r>
              <a:rPr lang="en-US" dirty="0" smtClean="0"/>
              <a:t>8</a:t>
            </a:r>
            <a:r>
              <a:rPr lang="en-US" dirty="0"/>
              <a:t>. Excess loudness reduces </a:t>
            </a:r>
            <a:r>
              <a:rPr lang="en-US" dirty="0" smtClean="0"/>
              <a:t>presence</a:t>
            </a:r>
          </a:p>
          <a:p>
            <a:pPr lvl="1"/>
            <a:r>
              <a:rPr lang="en-US" dirty="0" smtClean="0">
                <a:solidFill>
                  <a:srgbClr val="FF0000"/>
                </a:solidFill>
              </a:rPr>
              <a:t>Because the acuity of hearing shuts down!</a:t>
            </a:r>
            <a:endParaRPr lang="en-US" dirty="0">
              <a:solidFill>
                <a:srgbClr val="FF0000"/>
              </a:solidFill>
            </a:endParaRPr>
          </a:p>
          <a:p>
            <a:endParaRPr lang="en-US" dirty="0"/>
          </a:p>
        </p:txBody>
      </p:sp>
    </p:spTree>
    <p:extLst>
      <p:ext uri="{BB962C8B-B14F-4D97-AF65-F5344CB8AC3E}">
        <p14:creationId xmlns:p14="http://schemas.microsoft.com/office/powerpoint/2010/main" val="22087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877"/>
            <a:ext cx="7886700" cy="1325563"/>
          </a:xfrm>
        </p:spPr>
        <p:txBody>
          <a:bodyPr>
            <a:normAutofit/>
          </a:bodyPr>
          <a:lstStyle/>
          <a:p>
            <a:pPr algn="ctr"/>
            <a:r>
              <a:rPr lang="en-US" sz="3600" dirty="0" smtClean="0">
                <a:solidFill>
                  <a:srgbClr val="FF0000"/>
                </a:solidFill>
              </a:rPr>
              <a:t>A few conclusions about halls</a:t>
            </a:r>
            <a:endParaRPr lang="en-US" sz="3600" dirty="0">
              <a:solidFill>
                <a:srgbClr val="FF0000"/>
              </a:solidFill>
            </a:endParaRPr>
          </a:p>
        </p:txBody>
      </p:sp>
      <p:sp>
        <p:nvSpPr>
          <p:cNvPr id="3" name="Content Placeholder 2"/>
          <p:cNvSpPr>
            <a:spLocks noGrp="1"/>
          </p:cNvSpPr>
          <p:nvPr>
            <p:ph idx="1"/>
          </p:nvPr>
        </p:nvSpPr>
        <p:spPr>
          <a:xfrm>
            <a:off x="628650" y="1250848"/>
            <a:ext cx="8194876" cy="5346722"/>
          </a:xfrm>
        </p:spPr>
        <p:txBody>
          <a:bodyPr>
            <a:normAutofit/>
          </a:bodyPr>
          <a:lstStyle/>
          <a:p>
            <a:r>
              <a:rPr lang="en-US" sz="2400" dirty="0"/>
              <a:t>9</a:t>
            </a:r>
            <a:r>
              <a:rPr lang="en-US" sz="2400" dirty="0" smtClean="0"/>
              <a:t>. </a:t>
            </a:r>
            <a:r>
              <a:rPr lang="en-US" sz="2400" dirty="0"/>
              <a:t>Envelopment requires both direct sound and adequate late reverberant sound pressure. </a:t>
            </a:r>
            <a:r>
              <a:rPr lang="en-US" sz="2400" dirty="0" smtClean="0"/>
              <a:t>When noise is low, </a:t>
            </a:r>
            <a:r>
              <a:rPr lang="en-US" sz="2400" dirty="0"/>
              <a:t>playing or speaking </a:t>
            </a:r>
            <a:r>
              <a:rPr lang="en-US" sz="2400" dirty="0" smtClean="0"/>
              <a:t>softly </a:t>
            </a:r>
            <a:r>
              <a:rPr lang="en-US" sz="2400" dirty="0"/>
              <a:t>reduces the sense of the hall </a:t>
            </a:r>
            <a:r>
              <a:rPr lang="en-US" sz="2400" dirty="0" smtClean="0"/>
              <a:t>but can </a:t>
            </a:r>
            <a:r>
              <a:rPr lang="en-US" sz="2400" dirty="0"/>
              <a:t>increase presence and recall</a:t>
            </a:r>
            <a:r>
              <a:rPr lang="en-US" sz="2400" dirty="0" smtClean="0"/>
              <a:t>.</a:t>
            </a:r>
          </a:p>
          <a:p>
            <a:endParaRPr lang="en-US" sz="2400" dirty="0"/>
          </a:p>
          <a:p>
            <a:endParaRPr lang="en-US" sz="2400" b="1" dirty="0" smtClean="0"/>
          </a:p>
          <a:p>
            <a:r>
              <a:rPr lang="en-US" sz="2400" dirty="0" smtClean="0"/>
              <a:t>10. The perception of the hall – ENVELOPMENT – requires that the direct sound is perceived as separate from the reverberation. </a:t>
            </a:r>
          </a:p>
          <a:p>
            <a:pPr lvl="1"/>
            <a:r>
              <a:rPr lang="en-US" dirty="0" smtClean="0"/>
              <a:t>No direct sound – no envelopment!</a:t>
            </a:r>
          </a:p>
        </p:txBody>
      </p:sp>
    </p:spTree>
    <p:extLst>
      <p:ext uri="{BB962C8B-B14F-4D97-AF65-F5344CB8AC3E}">
        <p14:creationId xmlns:p14="http://schemas.microsoft.com/office/powerpoint/2010/main" val="294087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The boundary where presence vanishes</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sz="2400" dirty="0" smtClean="0"/>
              <a:t>11. </a:t>
            </a:r>
            <a:r>
              <a:rPr lang="en-US" sz="2400" dirty="0"/>
              <a:t>In most halls there is a distinct boundary between where the direct sound is detected, and where localization is no longer possible. – true envelopment disappears at that point</a:t>
            </a:r>
            <a:r>
              <a:rPr lang="en-US" sz="2400" dirty="0" smtClean="0"/>
              <a:t>.</a:t>
            </a:r>
          </a:p>
          <a:p>
            <a:endParaRPr lang="en-US" sz="2400" dirty="0"/>
          </a:p>
          <a:p>
            <a:r>
              <a:rPr lang="en-US" sz="2400" dirty="0" smtClean="0"/>
              <a:t>12. </a:t>
            </a:r>
            <a:r>
              <a:rPr lang="en-US" sz="2400" dirty="0"/>
              <a:t>In most cases direct sound localization and envelopment can be greatly improved by absorbing or re-directing the earliest reflections, especially from the stage back-wall or the ceiling.</a:t>
            </a:r>
          </a:p>
          <a:p>
            <a:pPr lvl="1"/>
            <a:r>
              <a:rPr lang="en-US" dirty="0"/>
              <a:t>There is no decrease in loudness or intimacy.</a:t>
            </a:r>
          </a:p>
          <a:p>
            <a:endParaRPr lang="en-US" sz="2400" dirty="0"/>
          </a:p>
        </p:txBody>
      </p:sp>
    </p:spTree>
    <p:extLst>
      <p:ext uri="{BB962C8B-B14F-4D97-AF65-F5344CB8AC3E}">
        <p14:creationId xmlns:p14="http://schemas.microsoft.com/office/powerpoint/2010/main" val="33259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FF0000"/>
                </a:solidFill>
              </a:rPr>
              <a:t>C</a:t>
            </a:r>
            <a:r>
              <a:rPr lang="en-US" sz="3600" dirty="0" smtClean="0">
                <a:solidFill>
                  <a:srgbClr val="FF0000"/>
                </a:solidFill>
              </a:rPr>
              <a:t>lassrooms</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13. In most classrooms noise is excessive and must be better controlled.</a:t>
            </a:r>
          </a:p>
          <a:p>
            <a:r>
              <a:rPr lang="en-US" dirty="0" smtClean="0"/>
              <a:t>14. When noise is controlled a major factor is the loss of presence in the rear seats.</a:t>
            </a:r>
          </a:p>
          <a:p>
            <a:r>
              <a:rPr lang="en-US" dirty="0" smtClean="0"/>
              <a:t>15. </a:t>
            </a:r>
            <a:r>
              <a:rPr lang="en-US" dirty="0"/>
              <a:t>When presence is lacking it is more difficult to comprehend and remember information, and attention suffers</a:t>
            </a:r>
            <a:r>
              <a:rPr lang="en-US" dirty="0" smtClean="0"/>
              <a:t>.</a:t>
            </a:r>
          </a:p>
          <a:p>
            <a:r>
              <a:rPr lang="en-US" dirty="0" smtClean="0"/>
              <a:t>16. Classrooms require a higher standard of acoustics than is currently realized.</a:t>
            </a:r>
            <a:endParaRPr lang="en-US" dirty="0"/>
          </a:p>
        </p:txBody>
      </p:sp>
    </p:spTree>
    <p:extLst>
      <p:ext uri="{BB962C8B-B14F-4D97-AF65-F5344CB8AC3E}">
        <p14:creationId xmlns:p14="http://schemas.microsoft.com/office/powerpoint/2010/main" val="17893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FF0000"/>
                </a:solidFill>
              </a:rPr>
              <a:t>The boundary where presence vanishes</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sz="2400" dirty="0" smtClean="0"/>
              <a:t>11. </a:t>
            </a:r>
            <a:r>
              <a:rPr lang="en-US" sz="2400" dirty="0"/>
              <a:t>In most halls there is a distinct boundary between where the direct sound is detected, and where localization is no longer possible. – true envelopment disappears at that point</a:t>
            </a:r>
            <a:r>
              <a:rPr lang="en-US" sz="2400" dirty="0" smtClean="0"/>
              <a:t>.</a:t>
            </a:r>
          </a:p>
          <a:p>
            <a:endParaRPr lang="en-US" sz="2400" dirty="0"/>
          </a:p>
          <a:p>
            <a:r>
              <a:rPr lang="en-US" sz="2400" dirty="0" smtClean="0"/>
              <a:t>12. </a:t>
            </a:r>
            <a:r>
              <a:rPr lang="en-US" sz="2400" dirty="0"/>
              <a:t>In most cases direct sound localization and envelopment can be greatly improved by absorbing or re-directing the earliest reflections, especially from the stage back-wall or the ceiling.</a:t>
            </a:r>
          </a:p>
          <a:p>
            <a:pPr lvl="1"/>
            <a:r>
              <a:rPr lang="en-US" dirty="0"/>
              <a:t>There is no decrease in loudness or intimacy.</a:t>
            </a:r>
          </a:p>
          <a:p>
            <a:endParaRPr lang="en-US" sz="2400" dirty="0"/>
          </a:p>
        </p:txBody>
      </p:sp>
    </p:spTree>
    <p:extLst>
      <p:ext uri="{BB962C8B-B14F-4D97-AF65-F5344CB8AC3E}">
        <p14:creationId xmlns:p14="http://schemas.microsoft.com/office/powerpoint/2010/main" val="37134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FF0000"/>
                </a:solidFill>
              </a:rPr>
              <a:t>C</a:t>
            </a:r>
            <a:r>
              <a:rPr lang="en-US" sz="3600" dirty="0" smtClean="0">
                <a:solidFill>
                  <a:srgbClr val="FF0000"/>
                </a:solidFill>
              </a:rPr>
              <a:t>lassrooms</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13. In most classrooms noise is excessive and must be better controlled.</a:t>
            </a:r>
          </a:p>
          <a:p>
            <a:r>
              <a:rPr lang="en-US" dirty="0" smtClean="0"/>
              <a:t>14. When noise is controlled a major factor is the loss of presence in the rear seats.</a:t>
            </a:r>
          </a:p>
          <a:p>
            <a:r>
              <a:rPr lang="en-US" dirty="0" smtClean="0"/>
              <a:t>15. </a:t>
            </a:r>
            <a:r>
              <a:rPr lang="en-US" dirty="0"/>
              <a:t>When presence is lacking it is more difficult to comprehend and remember information, and attention suffers</a:t>
            </a:r>
            <a:r>
              <a:rPr lang="en-US" dirty="0" smtClean="0"/>
              <a:t>.</a:t>
            </a:r>
          </a:p>
          <a:p>
            <a:r>
              <a:rPr lang="en-US" dirty="0" smtClean="0"/>
              <a:t>16. Classrooms require a higher standard of acoustics than is currently realized.</a:t>
            </a:r>
            <a:endParaRPr lang="en-US" dirty="0"/>
          </a:p>
        </p:txBody>
      </p:sp>
    </p:spTree>
    <p:extLst>
      <p:ext uri="{BB962C8B-B14F-4D97-AF65-F5344CB8AC3E}">
        <p14:creationId xmlns:p14="http://schemas.microsoft.com/office/powerpoint/2010/main" val="241467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“Presence”</a:t>
            </a:r>
            <a:endParaRPr lang="en-US" dirty="0"/>
          </a:p>
        </p:txBody>
      </p:sp>
      <p:sp>
        <p:nvSpPr>
          <p:cNvPr id="3" name="Content Placeholder 2"/>
          <p:cNvSpPr>
            <a:spLocks noGrp="1"/>
          </p:cNvSpPr>
          <p:nvPr>
            <p:ph idx="1"/>
          </p:nvPr>
        </p:nvSpPr>
        <p:spPr/>
        <p:txBody>
          <a:bodyPr/>
          <a:lstStyle/>
          <a:p>
            <a:r>
              <a:rPr lang="en-US" dirty="0" smtClean="0"/>
              <a:t>Recording engineers know it when they hear it!</a:t>
            </a:r>
          </a:p>
          <a:p>
            <a:pPr lvl="1"/>
            <a:r>
              <a:rPr lang="en-US" dirty="0" smtClean="0"/>
              <a:t>Sound has a “up front” quality – a biting sound that grabs attention.</a:t>
            </a:r>
          </a:p>
          <a:p>
            <a:pPr lvl="1"/>
            <a:endParaRPr lang="en-US" dirty="0"/>
          </a:p>
          <a:p>
            <a:r>
              <a:rPr lang="en-US" dirty="0" smtClean="0"/>
              <a:t>But what is the physics of this perception?</a:t>
            </a:r>
          </a:p>
          <a:p>
            <a:r>
              <a:rPr lang="en-US" dirty="0" smtClean="0"/>
              <a:t>Why do we know it immediately when we hear it?</a:t>
            </a:r>
          </a:p>
          <a:p>
            <a:endParaRPr lang="en-US" dirty="0"/>
          </a:p>
          <a:p>
            <a:r>
              <a:rPr lang="en-US" dirty="0" smtClean="0"/>
              <a:t>There are two major cues…</a:t>
            </a:r>
          </a:p>
          <a:p>
            <a:pPr lvl="1"/>
            <a:endParaRPr lang="en-US" dirty="0"/>
          </a:p>
        </p:txBody>
      </p:sp>
    </p:spTree>
    <p:extLst>
      <p:ext uri="{BB962C8B-B14F-4D97-AF65-F5344CB8AC3E}">
        <p14:creationId xmlns:p14="http://schemas.microsoft.com/office/powerpoint/2010/main" val="2168554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434"/>
            <a:ext cx="7886700" cy="1325563"/>
          </a:xfrm>
        </p:spPr>
        <p:txBody>
          <a:bodyPr/>
          <a:lstStyle/>
          <a:p>
            <a:pPr algn="ctr"/>
            <a:r>
              <a:rPr lang="en-US" dirty="0" smtClean="0"/>
              <a:t>A major cue is treble content</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29368" b="5673"/>
          <a:stretch/>
        </p:blipFill>
        <p:spPr>
          <a:xfrm>
            <a:off x="628650" y="1270597"/>
            <a:ext cx="5028493" cy="5234608"/>
          </a:xfrm>
        </p:spPr>
      </p:pic>
      <p:sp>
        <p:nvSpPr>
          <p:cNvPr id="6" name="TextBox 5"/>
          <p:cNvSpPr txBox="1"/>
          <p:nvPr/>
        </p:nvSpPr>
        <p:spPr>
          <a:xfrm>
            <a:off x="5923722" y="1656521"/>
            <a:ext cx="2729948" cy="3631763"/>
          </a:xfrm>
          <a:prstGeom prst="rect">
            <a:avLst/>
          </a:prstGeom>
          <a:noFill/>
        </p:spPr>
        <p:txBody>
          <a:bodyPr wrap="square" rtlCol="0">
            <a:spAutoFit/>
          </a:bodyPr>
          <a:lstStyle/>
          <a:p>
            <a:r>
              <a:rPr lang="en-US" dirty="0" smtClean="0"/>
              <a:t>A page from Jens Blauert’s first paper to the German </a:t>
            </a:r>
            <a:r>
              <a:rPr lang="en-US" dirty="0" err="1" smtClean="0"/>
              <a:t>Tonmeisters</a:t>
            </a:r>
            <a:r>
              <a:rPr lang="en-US" dirty="0" smtClean="0"/>
              <a:t> in 1970.</a:t>
            </a:r>
          </a:p>
          <a:p>
            <a:endParaRPr lang="en-US" dirty="0"/>
          </a:p>
          <a:p>
            <a:r>
              <a:rPr lang="en-US" dirty="0" smtClean="0"/>
              <a:t>Here he describes the “presence bands” at 3000Hz and 300Hz.</a:t>
            </a:r>
          </a:p>
          <a:p>
            <a:endParaRPr lang="en-US" dirty="0"/>
          </a:p>
          <a:p>
            <a:r>
              <a:rPr lang="en-US" dirty="0" smtClean="0"/>
              <a:t>Enhancing the 3000Hz band enhances “presence”</a:t>
            </a:r>
          </a:p>
          <a:p>
            <a:endParaRPr lang="en-US" dirty="0"/>
          </a:p>
          <a:p>
            <a:pPr algn="ctr"/>
            <a:r>
              <a:rPr lang="en-US" sz="3200" dirty="0" smtClean="0"/>
              <a:t>WHY?</a:t>
            </a:r>
            <a:endParaRPr lang="en-US" sz="3200" dirty="0"/>
          </a:p>
        </p:txBody>
      </p:sp>
    </p:spTree>
    <p:extLst>
      <p:ext uri="{BB962C8B-B14F-4D97-AF65-F5344CB8AC3E}">
        <p14:creationId xmlns:p14="http://schemas.microsoft.com/office/powerpoint/2010/main" val="3370143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517</TotalTime>
  <Words>4052</Words>
  <Application>Microsoft Office PowerPoint</Application>
  <PresentationFormat>On-screen Show (4:3)</PresentationFormat>
  <Paragraphs>396</Paragraphs>
  <Slides>57</Slides>
  <Notes>2</Notes>
  <HiddenSlides>0</HiddenSlides>
  <MMClips>39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Presence as a measure of acoustic quality and its application in sound recording, reinforcement, and the design of acoustic spaces. </vt:lpstr>
      <vt:lpstr>A Few Conclusions about hearing</vt:lpstr>
      <vt:lpstr>Presence, Intelligibility and Recall</vt:lpstr>
      <vt:lpstr>Sound Reinforcement</vt:lpstr>
      <vt:lpstr>A few conclusions about halls</vt:lpstr>
      <vt:lpstr>The boundary where presence vanishes</vt:lpstr>
      <vt:lpstr>Classrooms</vt:lpstr>
      <vt:lpstr>What is “Presence”</vt:lpstr>
      <vt:lpstr>A major cue is treble content</vt:lpstr>
      <vt:lpstr>Treble content enhances pitch perception and information retrieval</vt:lpstr>
      <vt:lpstr>Frequencies above 6000Hz play a role</vt:lpstr>
      <vt:lpstr>But the MAJOR source of the presence perception lies in the time domain – In the time structure of sound, and the structure of the inner ear.</vt:lpstr>
      <vt:lpstr>Current understanding of speech and music is based on spectrograms</vt:lpstr>
      <vt:lpstr>The pressure-time waveform of speech and music contains sharp SPIKES!</vt:lpstr>
      <vt:lpstr>An example of spikes vs whispers</vt:lpstr>
      <vt:lpstr>Voice and whisper in noise</vt:lpstr>
      <vt:lpstr>Can we measure presence by the comparing the peak level to the RMS level?</vt:lpstr>
      <vt:lpstr>Reflections produce spikes too – but the periods are random</vt:lpstr>
      <vt:lpstr>A mechanism for perceiving  period was proposed by J. C. R. Licklider 1951</vt:lpstr>
      <vt:lpstr>Comb filters come in many flavors</vt:lpstr>
      <vt:lpstr>A comb filter separates signals by their pitch, circular in octaves</vt:lpstr>
      <vt:lpstr>We add an ensemble of combs to a standard hearing model .</vt:lpstr>
      <vt:lpstr>We perceive “Presence” when the spikes are audible</vt:lpstr>
      <vt:lpstr>Clarity, Distance, and Audience Attention</vt:lpstr>
      <vt:lpstr>How do we know that sonic closeness focuses attention? Ask drama directors!</vt:lpstr>
      <vt:lpstr>Early reflections can sound good!</vt:lpstr>
      <vt:lpstr>Binaural recordings in Harvard Science Center C showed extreme variation in acoustic conditions.</vt:lpstr>
      <vt:lpstr>Let’s try comparing the peak level to the RMS level at the output of the comb filters.</vt:lpstr>
      <vt:lpstr>Results: Peak to RMS ratios with live speech</vt:lpstr>
      <vt:lpstr>How can we measure presence from an impulse response?</vt:lpstr>
      <vt:lpstr>Our first measure, LOC, uses the ability to sharply localize sound as a proxy for near/far.</vt:lpstr>
      <vt:lpstr>Example: Two seats in Boston Symphony Hall</vt:lpstr>
      <vt:lpstr>Example: Two seats in Boston Symphony Hall</vt:lpstr>
      <vt:lpstr>Here is how LOC sees the IRs:</vt:lpstr>
      <vt:lpstr>What does this mean in practice?</vt:lpstr>
      <vt:lpstr>The Physics of Presence matters because it shows you how to make better sound</vt:lpstr>
      <vt:lpstr>Results of the experiments:</vt:lpstr>
      <vt:lpstr>At Longy the conventional fixes did not work!</vt:lpstr>
      <vt:lpstr>The final design was dictated by these experiments</vt:lpstr>
      <vt:lpstr>Experiments at Holy Cross in Worcester</vt:lpstr>
      <vt:lpstr>The final design</vt:lpstr>
      <vt:lpstr>In large venues first order reflections also must be controlled.</vt:lpstr>
      <vt:lpstr>Experiments at Bucknell University</vt:lpstr>
      <vt:lpstr>These sonic differences are not subtle!</vt:lpstr>
      <vt:lpstr>Speech Reinforcement in Bucknell</vt:lpstr>
      <vt:lpstr>Jordan Hall at New England Conservatory A renowned 1000 seat recital hall</vt:lpstr>
      <vt:lpstr>A 42’ by 12’ absorbing valence was hung above the stage</vt:lpstr>
      <vt:lpstr>Intelligibility and presence in small classrooms</vt:lpstr>
      <vt:lpstr>A   27’x25’x10’ room with surface absorption of 0.15 and RT 0.34s</vt:lpstr>
      <vt:lpstr>What can be done?</vt:lpstr>
      <vt:lpstr>A   27’x25’x10’ room with surface absorption of 0.3 and RT 0.26s</vt:lpstr>
      <vt:lpstr>A Few Conclusions about hearing</vt:lpstr>
      <vt:lpstr>Presence, Intelligibility and Recall</vt:lpstr>
      <vt:lpstr>Sound Reinforcement</vt:lpstr>
      <vt:lpstr>A few conclusions about halls</vt:lpstr>
      <vt:lpstr>The boundary where presence vanishes</vt:lpstr>
      <vt:lpstr>Classrooms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Presence as a measure of acoustic quality and its application in sound recording, reinforcement, and the design of acoustic spaces.</dc:title>
  <dc:creator>User</dc:creator>
  <cp:lastModifiedBy>User</cp:lastModifiedBy>
  <cp:revision>44</cp:revision>
  <dcterms:created xsi:type="dcterms:W3CDTF">2014-11-22T08:30:27Z</dcterms:created>
  <dcterms:modified xsi:type="dcterms:W3CDTF">2015-03-17T16:46:43Z</dcterms:modified>
</cp:coreProperties>
</file>