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60" r:id="rId7"/>
    <p:sldId id="261" r:id="rId8"/>
    <p:sldId id="268" r:id="rId9"/>
    <p:sldId id="269" r:id="rId10"/>
    <p:sldId id="275" r:id="rId11"/>
    <p:sldId id="273" r:id="rId12"/>
    <p:sldId id="272" r:id="rId13"/>
    <p:sldId id="274" r:id="rId14"/>
    <p:sldId id="280" r:id="rId15"/>
    <p:sldId id="281" r:id="rId16"/>
    <p:sldId id="276" r:id="rId17"/>
    <p:sldId id="266" r:id="rId18"/>
    <p:sldId id="277" r:id="rId19"/>
    <p:sldId id="278" r:id="rId20"/>
    <p:sldId id="279" r:id="rId21"/>
    <p:sldId id="282"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80" d="100"/>
          <a:sy n="80" d="100"/>
        </p:scale>
        <p:origin x="10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42FFFB-3FDC-4BA4-82A4-5F8B34B112C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229139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2FFFB-3FDC-4BA4-82A4-5F8B34B112C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22956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2FFFB-3FDC-4BA4-82A4-5F8B34B112C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219794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2FFFB-3FDC-4BA4-82A4-5F8B34B112C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149145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2FFFB-3FDC-4BA4-82A4-5F8B34B112C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266070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42FFFB-3FDC-4BA4-82A4-5F8B34B112C0}"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85048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42FFFB-3FDC-4BA4-82A4-5F8B34B112C0}" type="datetimeFigureOut">
              <a:rPr lang="en-US" smtClean="0"/>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166431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42FFFB-3FDC-4BA4-82A4-5F8B34B112C0}" type="datetimeFigureOut">
              <a:rPr lang="en-US" smtClean="0"/>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256736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2FFFB-3FDC-4BA4-82A4-5F8B34B112C0}" type="datetimeFigureOut">
              <a:rPr lang="en-US" smtClean="0"/>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343374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2FFFB-3FDC-4BA4-82A4-5F8B34B112C0}"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27997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2FFFB-3FDC-4BA4-82A4-5F8B34B112C0}"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3962-764B-43F7-8C9C-2290C8EB1E5A}" type="slidenum">
              <a:rPr lang="en-US" smtClean="0"/>
              <a:t>‹#›</a:t>
            </a:fld>
            <a:endParaRPr lang="en-US"/>
          </a:p>
        </p:txBody>
      </p:sp>
    </p:spTree>
    <p:extLst>
      <p:ext uri="{BB962C8B-B14F-4D97-AF65-F5344CB8AC3E}">
        <p14:creationId xmlns:p14="http://schemas.microsoft.com/office/powerpoint/2010/main" val="173086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2FFFB-3FDC-4BA4-82A4-5F8B34B112C0}" type="datetimeFigureOut">
              <a:rPr lang="en-US" smtClean="0"/>
              <a:t>11/13/2014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93962-764B-43F7-8C9C-2290C8EB1E5A}" type="slidenum">
              <a:rPr lang="en-US" smtClean="0"/>
              <a:t>‹#›</a:t>
            </a:fld>
            <a:endParaRPr lang="en-US"/>
          </a:p>
        </p:txBody>
      </p:sp>
    </p:spTree>
    <p:extLst>
      <p:ext uri="{BB962C8B-B14F-4D97-AF65-F5344CB8AC3E}">
        <p14:creationId xmlns:p14="http://schemas.microsoft.com/office/powerpoint/2010/main" val="1926365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2.mp3"/><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t>Measuring sonic presence and the ability to sharply localize sound using existing lateral fraction data</a:t>
            </a:r>
          </a:p>
        </p:txBody>
      </p:sp>
      <p:sp>
        <p:nvSpPr>
          <p:cNvPr id="3" name="Subtitle 2"/>
          <p:cNvSpPr>
            <a:spLocks noGrp="1"/>
          </p:cNvSpPr>
          <p:nvPr>
            <p:ph type="subTitle" idx="1"/>
          </p:nvPr>
        </p:nvSpPr>
        <p:spPr/>
        <p:txBody>
          <a:bodyPr/>
          <a:lstStyle/>
          <a:p>
            <a:r>
              <a:rPr lang="en-US" dirty="0" smtClean="0"/>
              <a:t>David Griesinger</a:t>
            </a:r>
          </a:p>
          <a:p>
            <a:r>
              <a:rPr lang="en-US" dirty="0" smtClean="0"/>
              <a:t>David Griesinger Acoustics</a:t>
            </a:r>
          </a:p>
          <a:p>
            <a:r>
              <a:rPr lang="en-US" dirty="0" smtClean="0"/>
              <a:t>www.davidgriesinger.com</a:t>
            </a:r>
            <a:endParaRPr lang="en-US" dirty="0"/>
          </a:p>
        </p:txBody>
      </p:sp>
    </p:spTree>
    <p:extLst>
      <p:ext uri="{BB962C8B-B14F-4D97-AF65-F5344CB8AC3E}">
        <p14:creationId xmlns:p14="http://schemas.microsoft.com/office/powerpoint/2010/main" val="90502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328"/>
            <a:ext cx="7886700" cy="1325563"/>
          </a:xfrm>
        </p:spPr>
        <p:txBody>
          <a:bodyPr>
            <a:normAutofit/>
          </a:bodyPr>
          <a:lstStyle/>
          <a:p>
            <a:pPr algn="ctr"/>
            <a:r>
              <a:rPr lang="en-US" sz="3600" dirty="0" smtClean="0"/>
              <a:t>Problems with current measures</a:t>
            </a:r>
            <a:endParaRPr lang="en-US" sz="3600" dirty="0"/>
          </a:p>
        </p:txBody>
      </p:sp>
      <p:sp>
        <p:nvSpPr>
          <p:cNvPr id="3" name="Content Placeholder 2"/>
          <p:cNvSpPr>
            <a:spLocks noGrp="1"/>
          </p:cNvSpPr>
          <p:nvPr>
            <p:ph idx="1"/>
          </p:nvPr>
        </p:nvSpPr>
        <p:spPr>
          <a:xfrm>
            <a:off x="628650" y="1391873"/>
            <a:ext cx="7886700" cy="4645511"/>
          </a:xfrm>
        </p:spPr>
        <p:txBody>
          <a:bodyPr>
            <a:normAutofit fontScale="77500" lnSpcReduction="20000"/>
          </a:bodyPr>
          <a:lstStyle/>
          <a:p>
            <a:r>
              <a:rPr lang="en-US" dirty="0" smtClean="0"/>
              <a:t>C80 and C50 have little or no ability to predict the ability to localize sources or to separate individual sources from one another</a:t>
            </a:r>
          </a:p>
          <a:p>
            <a:pPr lvl="1"/>
            <a:r>
              <a:rPr lang="en-US" dirty="0" smtClean="0"/>
              <a:t>And current recommended values – around 0dB - almost guarantee a muddy, blended sound</a:t>
            </a:r>
          </a:p>
          <a:p>
            <a:r>
              <a:rPr lang="en-US" dirty="0" smtClean="0"/>
              <a:t>RT is sometimes useful as a guide – but it predicts nothing about the strength of the reverberation relative to the direct sound.</a:t>
            </a:r>
          </a:p>
          <a:p>
            <a:pPr lvl="1"/>
            <a:r>
              <a:rPr lang="en-US" dirty="0" smtClean="0"/>
              <a:t>All too often a small hall is designed to have a 2s RT. The resulting high reverberant level makes the sound muddy and loud in almost every seat.</a:t>
            </a:r>
          </a:p>
          <a:p>
            <a:r>
              <a:rPr lang="en-US" dirty="0" smtClean="0"/>
              <a:t>IACC is somewhat sensitive to amount of lateral energy, but it treats all the medial reflections as direct sound.</a:t>
            </a:r>
          </a:p>
          <a:p>
            <a:pPr lvl="1"/>
            <a:r>
              <a:rPr lang="en-US" dirty="0" smtClean="0"/>
              <a:t>And the current “optimal” values are way too low.</a:t>
            </a:r>
          </a:p>
          <a:p>
            <a:pPr lvl="1"/>
            <a:r>
              <a:rPr lang="en-US" dirty="0" smtClean="0"/>
              <a:t>Once again, designing to that standard results in muddy sound.</a:t>
            </a:r>
          </a:p>
          <a:p>
            <a:pPr lvl="1"/>
            <a:endParaRPr lang="en-US" dirty="0"/>
          </a:p>
          <a:p>
            <a:r>
              <a:rPr lang="en-US" dirty="0" smtClean="0"/>
              <a:t>G and G late in combination with RT might be more helpful than most</a:t>
            </a:r>
            <a:endParaRPr lang="en-US" dirty="0"/>
          </a:p>
        </p:txBody>
      </p:sp>
    </p:spTree>
    <p:extLst>
      <p:ext uri="{BB962C8B-B14F-4D97-AF65-F5344CB8AC3E}">
        <p14:creationId xmlns:p14="http://schemas.microsoft.com/office/powerpoint/2010/main" val="306016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497"/>
            <a:ext cx="7886700" cy="1325563"/>
          </a:xfrm>
        </p:spPr>
        <p:txBody>
          <a:bodyPr>
            <a:normAutofit/>
          </a:bodyPr>
          <a:lstStyle/>
          <a:p>
            <a:pPr algn="ctr"/>
            <a:r>
              <a:rPr lang="en-US" sz="3600" b="1" dirty="0" smtClean="0"/>
              <a:t>G. W. Sabine</a:t>
            </a:r>
            <a:endParaRPr lang="en-US" sz="3600" b="1" dirty="0"/>
          </a:p>
        </p:txBody>
      </p:sp>
      <p:sp>
        <p:nvSpPr>
          <p:cNvPr id="3" name="Content Placeholder 2"/>
          <p:cNvSpPr>
            <a:spLocks noGrp="1"/>
          </p:cNvSpPr>
          <p:nvPr>
            <p:ph idx="1"/>
          </p:nvPr>
        </p:nvSpPr>
        <p:spPr>
          <a:xfrm>
            <a:off x="628650" y="1133967"/>
            <a:ext cx="7886700" cy="5069405"/>
          </a:xfrm>
        </p:spPr>
        <p:txBody>
          <a:bodyPr>
            <a:normAutofit fontScale="85000" lnSpcReduction="20000"/>
          </a:bodyPr>
          <a:lstStyle/>
          <a:p>
            <a:r>
              <a:rPr lang="en-US" dirty="0" smtClean="0"/>
              <a:t>Sabine used a note from an organ pipe as a source, not a pistol.</a:t>
            </a:r>
          </a:p>
          <a:p>
            <a:pPr lvl="1"/>
            <a:r>
              <a:rPr lang="en-US" dirty="0" smtClean="0"/>
              <a:t>He understood that sound power builds up in a room as a note or syllable is held.</a:t>
            </a:r>
          </a:p>
          <a:p>
            <a:pPr lvl="1"/>
            <a:r>
              <a:rPr lang="en-US" dirty="0" smtClean="0"/>
              <a:t>And that the reverberation from such a held note or a syllable can mask the onset of a succeeding note or syllable.</a:t>
            </a:r>
          </a:p>
          <a:p>
            <a:pPr lvl="1"/>
            <a:endParaRPr lang="en-US" dirty="0" smtClean="0"/>
          </a:p>
          <a:p>
            <a:r>
              <a:rPr lang="en-US" dirty="0" smtClean="0"/>
              <a:t>He proposed reducing RT in a room to the point where most succeeding syllable onsets are not masked.</a:t>
            </a:r>
          </a:p>
          <a:p>
            <a:pPr lvl="1"/>
            <a:r>
              <a:rPr lang="en-US" dirty="0" smtClean="0"/>
              <a:t>This criterion depends both on the reverberation time and the strength of the reverberation relative to the direct sound.</a:t>
            </a:r>
          </a:p>
          <a:p>
            <a:r>
              <a:rPr lang="en-US" dirty="0" smtClean="0"/>
              <a:t>Sabine’s  insight is as essential today as it ever was!</a:t>
            </a:r>
          </a:p>
          <a:p>
            <a:pPr lvl="1"/>
            <a:r>
              <a:rPr lang="en-US" dirty="0" smtClean="0"/>
              <a:t>When sound onsets are masked acoustic communication is severely compromised.</a:t>
            </a:r>
          </a:p>
          <a:p>
            <a:pPr lvl="1"/>
            <a:endParaRPr lang="en-US" dirty="0" smtClean="0"/>
          </a:p>
          <a:p>
            <a:r>
              <a:rPr lang="en-US" dirty="0" smtClean="0"/>
              <a:t>Most current concert hall and opera measures do not take the build-up of sound in a hall into account!</a:t>
            </a:r>
          </a:p>
          <a:p>
            <a:pPr lvl="1"/>
            <a:r>
              <a:rPr lang="en-US" dirty="0"/>
              <a:t>T</a:t>
            </a:r>
            <a:r>
              <a:rPr lang="en-US" dirty="0" smtClean="0"/>
              <a:t>hey only test pistol shots.</a:t>
            </a:r>
          </a:p>
          <a:p>
            <a:endParaRPr lang="en-US" dirty="0"/>
          </a:p>
        </p:txBody>
      </p:sp>
    </p:spTree>
    <p:extLst>
      <p:ext uri="{BB962C8B-B14F-4D97-AF65-F5344CB8AC3E}">
        <p14:creationId xmlns:p14="http://schemas.microsoft.com/office/powerpoint/2010/main" val="57388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can be done?</a:t>
            </a:r>
            <a:endParaRPr lang="en-US" dirty="0"/>
          </a:p>
        </p:txBody>
      </p:sp>
      <p:sp>
        <p:nvSpPr>
          <p:cNvPr id="3" name="Content Placeholder 2"/>
          <p:cNvSpPr>
            <a:spLocks noGrp="1"/>
          </p:cNvSpPr>
          <p:nvPr>
            <p:ph idx="1"/>
          </p:nvPr>
        </p:nvSpPr>
        <p:spPr>
          <a:xfrm>
            <a:off x="628650" y="1545069"/>
            <a:ext cx="7886700" cy="4637521"/>
          </a:xfrm>
        </p:spPr>
        <p:txBody>
          <a:bodyPr>
            <a:normAutofit fontScale="70000" lnSpcReduction="20000"/>
          </a:bodyPr>
          <a:lstStyle/>
          <a:p>
            <a:r>
              <a:rPr lang="en-US" dirty="0" smtClean="0"/>
              <a:t>We need to accurately predict four essential sound perceptions in each seat.</a:t>
            </a:r>
          </a:p>
          <a:p>
            <a:pPr lvl="1"/>
            <a:r>
              <a:rPr lang="en-US" dirty="0"/>
              <a:t>1</a:t>
            </a:r>
            <a:r>
              <a:rPr lang="en-US" dirty="0" smtClean="0"/>
              <a:t>.  Does the build-up of reverberation mask the onsets of succeeding sounds? </a:t>
            </a:r>
          </a:p>
          <a:p>
            <a:pPr lvl="1"/>
            <a:r>
              <a:rPr lang="en-US" dirty="0"/>
              <a:t>2</a:t>
            </a:r>
            <a:r>
              <a:rPr lang="en-US" dirty="0" smtClean="0"/>
              <a:t>. Can each instrument be accurately localized with eyes closed?</a:t>
            </a:r>
          </a:p>
          <a:p>
            <a:pPr lvl="1"/>
            <a:r>
              <a:rPr lang="en-US" dirty="0" smtClean="0"/>
              <a:t>3. </a:t>
            </a:r>
            <a:r>
              <a:rPr lang="en-US" dirty="0"/>
              <a:t>The ability to hear the sound of the hall as separate from the sound of each instrument.</a:t>
            </a:r>
          </a:p>
          <a:p>
            <a:pPr lvl="1"/>
            <a:r>
              <a:rPr lang="en-US" dirty="0"/>
              <a:t>4</a:t>
            </a:r>
            <a:r>
              <a:rPr lang="en-US" dirty="0" smtClean="0"/>
              <a:t>. The loudness of the total sound from a given instrument or section, and the loudness of the late reverberation.</a:t>
            </a:r>
          </a:p>
          <a:p>
            <a:pPr lvl="1"/>
            <a:endParaRPr lang="en-US" dirty="0"/>
          </a:p>
          <a:p>
            <a:r>
              <a:rPr lang="en-US" dirty="0" smtClean="0"/>
              <a:t>The second and third perceptions are closely related.</a:t>
            </a:r>
          </a:p>
          <a:p>
            <a:pPr lvl="1"/>
            <a:r>
              <a:rPr lang="en-US" dirty="0" smtClean="0"/>
              <a:t>Hearing the sound of the hall as separate from the sound of each instrument requires that the brain can separate the direct sound from the reflections that follow it.</a:t>
            </a:r>
          </a:p>
          <a:p>
            <a:pPr lvl="1"/>
            <a:r>
              <a:rPr lang="en-US" dirty="0" smtClean="0"/>
              <a:t>When this separation is possible the sound is localizable, and is perceived as sonically close to the listener.</a:t>
            </a:r>
          </a:p>
          <a:p>
            <a:pPr lvl="1"/>
            <a:r>
              <a:rPr lang="en-US" dirty="0" smtClean="0"/>
              <a:t>But hearing the hall requires that the late reverberant energy is be strong enough that it is not masked by the direct sound and early reflections.</a:t>
            </a:r>
          </a:p>
          <a:p>
            <a:r>
              <a:rPr lang="en-US" dirty="0" smtClean="0">
                <a:solidFill>
                  <a:srgbClr val="FF0000"/>
                </a:solidFill>
              </a:rPr>
              <a:t>When note onsets are masked only loudness is relevant to perception.</a:t>
            </a:r>
            <a:endParaRPr lang="en-US" dirty="0">
              <a:solidFill>
                <a:srgbClr val="FF0000"/>
              </a:solidFill>
            </a:endParaRPr>
          </a:p>
        </p:txBody>
      </p:sp>
    </p:spTree>
    <p:extLst>
      <p:ext uri="{BB962C8B-B14F-4D97-AF65-F5344CB8AC3E}">
        <p14:creationId xmlns:p14="http://schemas.microsoft.com/office/powerpoint/2010/main" val="417942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6526"/>
            <a:ext cx="7886700" cy="916966"/>
          </a:xfrm>
        </p:spPr>
        <p:txBody>
          <a:bodyPr/>
          <a:lstStyle/>
          <a:p>
            <a:pPr algn="ctr"/>
            <a:r>
              <a:rPr lang="en-US" dirty="0" smtClean="0"/>
              <a:t>LOC</a:t>
            </a:r>
            <a:endParaRPr lang="en-US" dirty="0"/>
          </a:p>
        </p:txBody>
      </p:sp>
      <p:sp>
        <p:nvSpPr>
          <p:cNvPr id="3" name="Content Placeholder 2"/>
          <p:cNvSpPr>
            <a:spLocks noGrp="1"/>
          </p:cNvSpPr>
          <p:nvPr>
            <p:ph idx="1"/>
          </p:nvPr>
        </p:nvSpPr>
        <p:spPr>
          <a:xfrm>
            <a:off x="628650" y="1201787"/>
            <a:ext cx="7886700" cy="5228322"/>
          </a:xfrm>
        </p:spPr>
        <p:txBody>
          <a:bodyPr>
            <a:normAutofit fontScale="85000" lnSpcReduction="20000"/>
          </a:bodyPr>
          <a:lstStyle/>
          <a:p>
            <a:r>
              <a:rPr lang="en-US" dirty="0" smtClean="0"/>
              <a:t>We have an inner </a:t>
            </a:r>
            <a:r>
              <a:rPr lang="en-US" dirty="0"/>
              <a:t>e</a:t>
            </a:r>
            <a:r>
              <a:rPr lang="en-US" dirty="0" smtClean="0"/>
              <a:t>ar model that includes the proposed functionality of the spiral ganglia below the hair cells.</a:t>
            </a:r>
          </a:p>
          <a:p>
            <a:pPr lvl="1"/>
            <a:r>
              <a:rPr lang="en-US" dirty="0" smtClean="0"/>
              <a:t>It includes the CNS </a:t>
            </a:r>
            <a:r>
              <a:rPr lang="en-US" dirty="0"/>
              <a:t>control of the basilar </a:t>
            </a:r>
            <a:r>
              <a:rPr lang="en-US" dirty="0" smtClean="0"/>
              <a:t>membrane, which causes the logarithmic response of nerve firings to sound pressure.</a:t>
            </a:r>
            <a:endParaRPr lang="en-US" dirty="0"/>
          </a:p>
          <a:p>
            <a:pPr lvl="1"/>
            <a:r>
              <a:rPr lang="en-US" dirty="0" smtClean="0"/>
              <a:t>And it includes the </a:t>
            </a:r>
            <a:r>
              <a:rPr lang="en-US" dirty="0"/>
              <a:t>function of the spiral ganglia </a:t>
            </a:r>
            <a:r>
              <a:rPr lang="en-US" dirty="0" smtClean="0"/>
              <a:t>of integrating </a:t>
            </a:r>
            <a:r>
              <a:rPr lang="en-US" dirty="0"/>
              <a:t>nerve firings over </a:t>
            </a:r>
            <a:r>
              <a:rPr lang="en-US" dirty="0" smtClean="0"/>
              <a:t>an 80 </a:t>
            </a:r>
            <a:r>
              <a:rPr lang="en-US" dirty="0"/>
              <a:t>to 100ms window.</a:t>
            </a:r>
          </a:p>
          <a:p>
            <a:pPr lvl="1"/>
            <a:endParaRPr lang="en-US" dirty="0" smtClean="0"/>
          </a:p>
          <a:p>
            <a:r>
              <a:rPr lang="en-US" dirty="0" smtClean="0"/>
              <a:t>Based on the model we developed a binaural impulse response measure for the ability to localize sound in a reverberant field: LOC.</a:t>
            </a:r>
          </a:p>
          <a:p>
            <a:pPr lvl="1"/>
            <a:r>
              <a:rPr lang="en-US" dirty="0" smtClean="0"/>
              <a:t>LOC integrates the nerve firings from the direct sound separately from the build-up of reflections in a 100ms window. The ratios of thee two integrals in dB determines the ease of localization.</a:t>
            </a:r>
          </a:p>
          <a:p>
            <a:r>
              <a:rPr lang="en-US" dirty="0" smtClean="0"/>
              <a:t>LOC is also an over-simplification – but it works better than other measures we have found.</a:t>
            </a:r>
          </a:p>
          <a:p>
            <a:pPr lvl="1"/>
            <a:r>
              <a:rPr lang="en-US" dirty="0" smtClean="0"/>
              <a:t>It often predicts the ability to localize, separate, parse, and remember sounds in individual seats.</a:t>
            </a:r>
          </a:p>
          <a:p>
            <a:r>
              <a:rPr lang="en-US" dirty="0" smtClean="0"/>
              <a:t>But LOC requires binaural data!</a:t>
            </a:r>
          </a:p>
          <a:p>
            <a:pPr lvl="1"/>
            <a:endParaRPr lang="en-US" dirty="0" smtClean="0"/>
          </a:p>
          <a:p>
            <a:endParaRPr lang="en-US" dirty="0" smtClean="0"/>
          </a:p>
          <a:p>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124599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0"/>
            <a:ext cx="8229600" cy="1143000"/>
          </a:xfrm>
        </p:spPr>
        <p:txBody>
          <a:bodyPr>
            <a:noAutofit/>
          </a:bodyPr>
          <a:lstStyle/>
          <a:p>
            <a:pPr lvl="0" algn="ctr"/>
            <a:r>
              <a:rPr lang="en-US" sz="2800" dirty="0" smtClean="0"/>
              <a:t>Two impulse responses from Boston Symphony Hall</a:t>
            </a:r>
            <a:endParaRPr lang="en-US" sz="2800" dirty="0"/>
          </a:p>
        </p:txBody>
      </p:sp>
      <p:sp>
        <p:nvSpPr>
          <p:cNvPr id="3" name="Content Placeholder 2"/>
          <p:cNvSpPr>
            <a:spLocks noGrp="1"/>
          </p:cNvSpPr>
          <p:nvPr>
            <p:ph idx="1"/>
          </p:nvPr>
        </p:nvSpPr>
        <p:spPr>
          <a:xfrm>
            <a:off x="457200" y="1066800"/>
            <a:ext cx="8229600" cy="990600"/>
          </a:xfrm>
        </p:spPr>
        <p:txBody>
          <a:bodyPr>
            <a:normAutofit/>
          </a:bodyPr>
          <a:lstStyle/>
          <a:p>
            <a:pPr marL="457200" lvl="1" indent="0">
              <a:buNone/>
            </a:pPr>
            <a:r>
              <a:rPr lang="en-US" dirty="0" smtClean="0"/>
              <a:t>And current ISO measures that fail to quantify them.</a:t>
            </a:r>
            <a:endParaRPr lang="en-US" baseline="0" dirty="0" smtClean="0"/>
          </a:p>
        </p:txBody>
      </p:sp>
      <p:pic>
        <p:nvPicPr>
          <p:cNvPr id="6" name="Picture 5" descr="rw_r_ir_left.bmp"/>
          <p:cNvPicPr>
            <a:picLocks noChangeAspect="1"/>
          </p:cNvPicPr>
          <p:nvPr/>
        </p:nvPicPr>
        <p:blipFill>
          <a:blip r:embed="rId6" cstate="print"/>
          <a:stretch>
            <a:fillRect/>
          </a:stretch>
        </p:blipFill>
        <p:spPr>
          <a:xfrm>
            <a:off x="487680" y="1981200"/>
            <a:ext cx="4008120" cy="3006090"/>
          </a:xfrm>
          <a:prstGeom prst="rect">
            <a:avLst/>
          </a:prstGeom>
        </p:spPr>
      </p:pic>
      <p:pic>
        <p:nvPicPr>
          <p:cNvPr id="7" name="Picture 6" descr="rw_dd_ir_left.bmp"/>
          <p:cNvPicPr>
            <a:picLocks noChangeAspect="1"/>
          </p:cNvPicPr>
          <p:nvPr/>
        </p:nvPicPr>
        <p:blipFill>
          <a:blip r:embed="rId7" cstate="print"/>
          <a:stretch>
            <a:fillRect/>
          </a:stretch>
        </p:blipFill>
        <p:spPr>
          <a:xfrm>
            <a:off x="4495800" y="1981200"/>
            <a:ext cx="4058920" cy="3044190"/>
          </a:xfrm>
          <a:prstGeom prst="rect">
            <a:avLst/>
          </a:prstGeom>
        </p:spPr>
      </p:pic>
      <p:sp>
        <p:nvSpPr>
          <p:cNvPr id="9" name="TextBox 8"/>
          <p:cNvSpPr txBox="1"/>
          <p:nvPr/>
        </p:nvSpPr>
        <p:spPr>
          <a:xfrm>
            <a:off x="381000" y="5181600"/>
            <a:ext cx="4419600" cy="1015663"/>
          </a:xfrm>
          <a:prstGeom prst="rect">
            <a:avLst/>
          </a:prstGeom>
          <a:noFill/>
        </p:spPr>
        <p:txBody>
          <a:bodyPr wrap="square" rtlCol="0">
            <a:spAutoFit/>
          </a:bodyPr>
          <a:lstStyle/>
          <a:p>
            <a:r>
              <a:rPr lang="en-US" sz="2000" dirty="0" smtClean="0"/>
              <a:t>Binaural impulse from BSH row R seat 11 C80 = 0.85dB   IACC80 = .68    LOC =  9.1dB</a:t>
            </a:r>
            <a:endParaRPr lang="en-US" sz="2000" dirty="0"/>
          </a:p>
        </p:txBody>
      </p:sp>
      <p:sp>
        <p:nvSpPr>
          <p:cNvPr id="10" name="TextBox 9"/>
          <p:cNvSpPr txBox="1"/>
          <p:nvPr/>
        </p:nvSpPr>
        <p:spPr>
          <a:xfrm>
            <a:off x="4800600" y="5181600"/>
            <a:ext cx="3886200" cy="707886"/>
          </a:xfrm>
          <a:prstGeom prst="rect">
            <a:avLst/>
          </a:prstGeom>
          <a:noFill/>
        </p:spPr>
        <p:txBody>
          <a:bodyPr wrap="square" rtlCol="0">
            <a:spAutoFit/>
          </a:bodyPr>
          <a:lstStyle/>
          <a:p>
            <a:r>
              <a:rPr lang="en-US" sz="2000" dirty="0" smtClean="0"/>
              <a:t>Same, Row DD, seat 11      C80=-0.21 IACC80 = 0.2   LOC = -1.2</a:t>
            </a:r>
            <a:endParaRPr lang="en-US" sz="2000" dirty="0"/>
          </a:p>
        </p:txBody>
      </p:sp>
      <p:sp>
        <p:nvSpPr>
          <p:cNvPr id="12" name="TextBox 11"/>
          <p:cNvSpPr txBox="1"/>
          <p:nvPr/>
        </p:nvSpPr>
        <p:spPr>
          <a:xfrm>
            <a:off x="685800" y="6167735"/>
            <a:ext cx="7772400" cy="461665"/>
          </a:xfrm>
          <a:prstGeom prst="rect">
            <a:avLst/>
          </a:prstGeom>
          <a:noFill/>
        </p:spPr>
        <p:txBody>
          <a:bodyPr wrap="square" rtlCol="0">
            <a:spAutoFit/>
          </a:bodyPr>
          <a:lstStyle/>
          <a:p>
            <a:r>
              <a:rPr lang="en-US" sz="2400" b="1" dirty="0" smtClean="0"/>
              <a:t>Both C80 and IACC80 predict the opposite of what we hear!</a:t>
            </a:r>
            <a:endParaRPr lang="en-US" sz="2400" b="1" dirty="0"/>
          </a:p>
        </p:txBody>
      </p:sp>
      <p:pic>
        <p:nvPicPr>
          <p:cNvPr id="13" name="Mix_yafei_dd_m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581035" y="2582159"/>
            <a:ext cx="609600" cy="609600"/>
          </a:xfrm>
          <a:prstGeom prst="rect">
            <a:avLst/>
          </a:prstGeom>
        </p:spPr>
      </p:pic>
      <p:pic>
        <p:nvPicPr>
          <p:cNvPr id="4" name="Mix_yafei_r_p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843583" y="2552700"/>
            <a:ext cx="609600" cy="609600"/>
          </a:xfrm>
          <a:prstGeom prst="rect">
            <a:avLst/>
          </a:prstGeom>
        </p:spPr>
      </p:pic>
    </p:spTree>
    <p:extLst>
      <p:ext uri="{BB962C8B-B14F-4D97-AF65-F5344CB8AC3E}">
        <p14:creationId xmlns:p14="http://schemas.microsoft.com/office/powerpoint/2010/main" val="997829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91"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226"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gn="ctr"/>
            <a:r>
              <a:rPr lang="en-US" sz="2800" dirty="0" smtClean="0"/>
              <a:t>This is how the ear and LOC perceive these seats with music above 1kHz:</a:t>
            </a:r>
            <a:endParaRPr lang="en-US" sz="2800" dirty="0"/>
          </a:p>
        </p:txBody>
      </p:sp>
      <p:pic>
        <p:nvPicPr>
          <p:cNvPr id="7" name="Picture 6" descr="LOC_rw_r_omni_corrected_p2.bmp"/>
          <p:cNvPicPr>
            <a:picLocks noChangeAspect="1"/>
          </p:cNvPicPr>
          <p:nvPr/>
        </p:nvPicPr>
        <p:blipFill>
          <a:blip r:embed="rId2" cstate="print"/>
          <a:stretch>
            <a:fillRect/>
          </a:stretch>
        </p:blipFill>
        <p:spPr>
          <a:xfrm>
            <a:off x="274320" y="1143000"/>
            <a:ext cx="4267200" cy="3200400"/>
          </a:xfrm>
          <a:prstGeom prst="rect">
            <a:avLst/>
          </a:prstGeom>
        </p:spPr>
      </p:pic>
      <p:pic>
        <p:nvPicPr>
          <p:cNvPr id="8" name="Picture 7" descr="LOC_rw_dd_omni_corrected_m4.bmp"/>
          <p:cNvPicPr>
            <a:picLocks noChangeAspect="1"/>
          </p:cNvPicPr>
          <p:nvPr/>
        </p:nvPicPr>
        <p:blipFill>
          <a:blip r:embed="rId3" cstate="print"/>
          <a:stretch>
            <a:fillRect/>
          </a:stretch>
        </p:blipFill>
        <p:spPr>
          <a:xfrm>
            <a:off x="4480560" y="1143000"/>
            <a:ext cx="4282440" cy="3211830"/>
          </a:xfrm>
          <a:prstGeom prst="rect">
            <a:avLst/>
          </a:prstGeom>
        </p:spPr>
      </p:pic>
      <p:sp>
        <p:nvSpPr>
          <p:cNvPr id="9" name="TextBox 8"/>
          <p:cNvSpPr txBox="1"/>
          <p:nvPr/>
        </p:nvSpPr>
        <p:spPr>
          <a:xfrm>
            <a:off x="381000" y="4572000"/>
            <a:ext cx="4038600" cy="923330"/>
          </a:xfrm>
          <a:prstGeom prst="rect">
            <a:avLst/>
          </a:prstGeom>
          <a:noFill/>
        </p:spPr>
        <p:txBody>
          <a:bodyPr wrap="square" rtlCol="0">
            <a:spAutoFit/>
          </a:bodyPr>
          <a:lstStyle/>
          <a:p>
            <a:pPr algn="ctr"/>
            <a:r>
              <a:rPr lang="en-US" dirty="0" smtClean="0"/>
              <a:t>Boston Symphony Hall row R seat 11 The left channel of a binaural impulse response. LOC = 9.1dB</a:t>
            </a:r>
            <a:endParaRPr lang="en-US" dirty="0"/>
          </a:p>
        </p:txBody>
      </p:sp>
      <p:sp>
        <p:nvSpPr>
          <p:cNvPr id="10" name="TextBox 9"/>
          <p:cNvSpPr txBox="1"/>
          <p:nvPr/>
        </p:nvSpPr>
        <p:spPr>
          <a:xfrm>
            <a:off x="4572000" y="4572000"/>
            <a:ext cx="4191000" cy="923330"/>
          </a:xfrm>
          <a:prstGeom prst="rect">
            <a:avLst/>
          </a:prstGeom>
          <a:noFill/>
        </p:spPr>
        <p:txBody>
          <a:bodyPr wrap="square" rtlCol="0">
            <a:spAutoFit/>
          </a:bodyPr>
          <a:lstStyle/>
          <a:p>
            <a:pPr algn="ctr"/>
            <a:r>
              <a:rPr lang="en-US" dirty="0" smtClean="0"/>
              <a:t>Same, row DD, seat 11. The final sound level is almost the same, but in this seat it is mostly reflections. LOC  = -1.1dB</a:t>
            </a:r>
            <a:endParaRPr lang="en-US" dirty="0"/>
          </a:p>
        </p:txBody>
      </p:sp>
      <p:sp>
        <p:nvSpPr>
          <p:cNvPr id="11" name="TextBox 10"/>
          <p:cNvSpPr txBox="1"/>
          <p:nvPr/>
        </p:nvSpPr>
        <p:spPr>
          <a:xfrm>
            <a:off x="457200" y="5562600"/>
            <a:ext cx="8229600" cy="1015663"/>
          </a:xfrm>
          <a:prstGeom prst="rect">
            <a:avLst/>
          </a:prstGeom>
          <a:noFill/>
        </p:spPr>
        <p:txBody>
          <a:bodyPr wrap="square" rtlCol="0">
            <a:spAutoFit/>
          </a:bodyPr>
          <a:lstStyle/>
          <a:p>
            <a:r>
              <a:rPr lang="en-US" sz="2000" b="1" dirty="0" smtClean="0"/>
              <a:t>Note the window defined by the black box. We propose that if the area under the direct sound is greater than the area under the red line, the sound will be CLEAR. The ratio of these areas is LOC (in dB).</a:t>
            </a:r>
            <a:endParaRPr lang="en-US" sz="2000" b="1" dirty="0"/>
          </a:p>
        </p:txBody>
      </p:sp>
    </p:spTree>
    <p:extLst>
      <p:ext uri="{BB962C8B-B14F-4D97-AF65-F5344CB8AC3E}">
        <p14:creationId xmlns:p14="http://schemas.microsoft.com/office/powerpoint/2010/main" val="3203479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3"/>
            <a:ext cx="7886700" cy="1325563"/>
          </a:xfrm>
        </p:spPr>
        <p:txBody>
          <a:bodyPr>
            <a:normAutofit/>
          </a:bodyPr>
          <a:lstStyle/>
          <a:p>
            <a:pPr algn="ctr"/>
            <a:r>
              <a:rPr lang="en-US" sz="3200" b="1" dirty="0" smtClean="0"/>
              <a:t>The importance of frequency and upward masking</a:t>
            </a:r>
            <a:endParaRPr lang="en-US" sz="3200" b="1" dirty="0"/>
          </a:p>
        </p:txBody>
      </p:sp>
      <p:sp>
        <p:nvSpPr>
          <p:cNvPr id="3" name="Content Placeholder 2"/>
          <p:cNvSpPr>
            <a:spLocks noGrp="1"/>
          </p:cNvSpPr>
          <p:nvPr>
            <p:ph idx="1"/>
          </p:nvPr>
        </p:nvSpPr>
        <p:spPr>
          <a:xfrm>
            <a:off x="628650" y="1344982"/>
            <a:ext cx="7886700" cy="4351338"/>
          </a:xfrm>
        </p:spPr>
        <p:txBody>
          <a:bodyPr>
            <a:normAutofit fontScale="92500" lnSpcReduction="20000"/>
          </a:bodyPr>
          <a:lstStyle/>
          <a:p>
            <a:r>
              <a:rPr lang="en-US" dirty="0" smtClean="0"/>
              <a:t>We have shown that the ability to sharply localize sounds in a reverberant environment is primarily in the frequency range of 1000-5000Hz.</a:t>
            </a:r>
          </a:p>
          <a:p>
            <a:pPr lvl="1"/>
            <a:r>
              <a:rPr lang="en-US" dirty="0" smtClean="0"/>
              <a:t>These frequencies also carry almost all the information in human speech.</a:t>
            </a:r>
          </a:p>
          <a:p>
            <a:r>
              <a:rPr lang="en-US" dirty="0" smtClean="0"/>
              <a:t>In acoustics for both speech and music low frequencies are chiefly important because they mask frequencies in the vocal formant range.</a:t>
            </a:r>
          </a:p>
          <a:p>
            <a:pPr marL="228600" lvl="1">
              <a:spcBef>
                <a:spcPts val="1000"/>
              </a:spcBef>
            </a:pPr>
            <a:r>
              <a:rPr lang="en-US" sz="2800" dirty="0" smtClean="0"/>
              <a:t>Equal loudness </a:t>
            </a:r>
            <a:r>
              <a:rPr lang="en-US" sz="2800" dirty="0"/>
              <a:t>curves – which illustrate the sensitivity of human hearing – are not </a:t>
            </a:r>
            <a:r>
              <a:rPr lang="en-US" sz="2800" dirty="0" smtClean="0"/>
              <a:t>accidental</a:t>
            </a:r>
          </a:p>
          <a:p>
            <a:pPr marL="228600" lvl="1">
              <a:spcBef>
                <a:spcPts val="1000"/>
              </a:spcBef>
            </a:pPr>
            <a:endParaRPr lang="en-US" dirty="0"/>
          </a:p>
          <a:p>
            <a:pPr lvl="1"/>
            <a:r>
              <a:rPr lang="en-US" dirty="0" smtClean="0"/>
              <a:t>Current LOC code does not take upward masking into account.</a:t>
            </a:r>
            <a:endParaRPr lang="en-US" dirty="0"/>
          </a:p>
        </p:txBody>
      </p:sp>
    </p:spTree>
    <p:extLst>
      <p:ext uri="{BB962C8B-B14F-4D97-AF65-F5344CB8AC3E}">
        <p14:creationId xmlns:p14="http://schemas.microsoft.com/office/powerpoint/2010/main" val="141211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LOC requires binaural impulse response data</a:t>
            </a:r>
            <a:endParaRPr lang="en-US" sz="4000" dirty="0"/>
          </a:p>
        </p:txBody>
      </p:sp>
      <p:sp>
        <p:nvSpPr>
          <p:cNvPr id="3" name="Content Placeholder 2"/>
          <p:cNvSpPr>
            <a:spLocks noGrp="1"/>
          </p:cNvSpPr>
          <p:nvPr>
            <p:ph idx="1"/>
          </p:nvPr>
        </p:nvSpPr>
        <p:spPr>
          <a:xfrm>
            <a:off x="628650" y="1825624"/>
            <a:ext cx="7886700" cy="4738461"/>
          </a:xfrm>
        </p:spPr>
        <p:txBody>
          <a:bodyPr>
            <a:normAutofit fontScale="70000" lnSpcReduction="20000"/>
          </a:bodyPr>
          <a:lstStyle/>
          <a:p>
            <a:r>
              <a:rPr lang="en-US" dirty="0" smtClean="0"/>
              <a:t>What if we only have conventional hall measurement data?</a:t>
            </a:r>
          </a:p>
          <a:p>
            <a:r>
              <a:rPr lang="en-US" dirty="0" smtClean="0"/>
              <a:t>Is it possible to use information from a lateral fraction measurement to calculate LOC?</a:t>
            </a:r>
          </a:p>
          <a:p>
            <a:endParaRPr lang="en-US" dirty="0" smtClean="0"/>
          </a:p>
          <a:p>
            <a:r>
              <a:rPr lang="en-US" dirty="0" smtClean="0"/>
              <a:t>LF data consists of the sound pressure (w) and the lateral sound velocity (x) at (hopefully) a single point.</a:t>
            </a:r>
          </a:p>
          <a:p>
            <a:pPr lvl="1"/>
            <a:r>
              <a:rPr lang="en-US" dirty="0" smtClean="0"/>
              <a:t>from this we can compute the sound intensity in the lateral (x) direction. </a:t>
            </a:r>
          </a:p>
          <a:p>
            <a:pPr lvl="1"/>
            <a:r>
              <a:rPr lang="en-US" dirty="0" smtClean="0"/>
              <a:t>Information about the intensity in the up/down (z) direction and the front/back direction (y) is unavailable.</a:t>
            </a:r>
          </a:p>
          <a:p>
            <a:r>
              <a:rPr lang="en-US" dirty="0" smtClean="0"/>
              <a:t>But sound from the medial plane - front, back, below, and above - all affect the ability to localize in approximately the same way.</a:t>
            </a:r>
          </a:p>
          <a:p>
            <a:pPr lvl="1"/>
            <a:r>
              <a:rPr lang="en-US" dirty="0" smtClean="0"/>
              <a:t>To some extent the medial energy can be inferred from the total sound pressure.</a:t>
            </a:r>
          </a:p>
          <a:p>
            <a:pPr lvl="1"/>
            <a:r>
              <a:rPr lang="en-US" dirty="0" smtClean="0"/>
              <a:t>The angle of each reflection from the medial plane can be computed, and the ILD and ITD of a binaural representation can be computed from HRTF data.</a:t>
            </a:r>
          </a:p>
          <a:p>
            <a:r>
              <a:rPr lang="en-US" dirty="0" smtClean="0"/>
              <a:t>In practice it appears possible to synthesize a useable binaural impulse response from lateral fraction data – if the two microphones were close enough together.</a:t>
            </a:r>
            <a:endParaRPr lang="en-US" dirty="0"/>
          </a:p>
        </p:txBody>
      </p:sp>
    </p:spTree>
    <p:extLst>
      <p:ext uri="{BB962C8B-B14F-4D97-AF65-F5344CB8AC3E}">
        <p14:creationId xmlns:p14="http://schemas.microsoft.com/office/powerpoint/2010/main" val="84223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95459"/>
          </a:xfrm>
        </p:spPr>
        <p:txBody>
          <a:bodyPr>
            <a:normAutofit/>
          </a:bodyPr>
          <a:lstStyle/>
          <a:p>
            <a:pPr algn="ctr"/>
            <a:r>
              <a:rPr lang="en-US" sz="3600" dirty="0" smtClean="0"/>
              <a:t>Procedure</a:t>
            </a:r>
            <a:endParaRPr lang="en-US" sz="3600" dirty="0"/>
          </a:p>
        </p:txBody>
      </p:sp>
      <p:sp>
        <p:nvSpPr>
          <p:cNvPr id="3" name="Content Placeholder 2"/>
          <p:cNvSpPr>
            <a:spLocks noGrp="1"/>
          </p:cNvSpPr>
          <p:nvPr>
            <p:ph idx="1"/>
          </p:nvPr>
        </p:nvSpPr>
        <p:spPr>
          <a:xfrm>
            <a:off x="628650" y="1145690"/>
            <a:ext cx="7886700" cy="5126155"/>
          </a:xfrm>
        </p:spPr>
        <p:txBody>
          <a:bodyPr>
            <a:normAutofit fontScale="62500" lnSpcReduction="20000"/>
          </a:bodyPr>
          <a:lstStyle/>
          <a:p>
            <a:r>
              <a:rPr lang="en-US" dirty="0" smtClean="0"/>
              <a:t>In our code the </a:t>
            </a:r>
            <a:r>
              <a:rPr lang="en-US" dirty="0" err="1" smtClean="0"/>
              <a:t>omni</a:t>
            </a:r>
            <a:r>
              <a:rPr lang="en-US" dirty="0" smtClean="0"/>
              <a:t> (w) and figure-of-eight (x) data are time-aligned by adjusting the peak from the direct sound to the closest sample at 44100Hz.</a:t>
            </a:r>
          </a:p>
          <a:p>
            <a:pPr lvl="1"/>
            <a:r>
              <a:rPr lang="en-US" dirty="0" smtClean="0"/>
              <a:t>It is also useful to check the spectra of the two microphones and adjust the data if they are substantially different.</a:t>
            </a:r>
          </a:p>
          <a:p>
            <a:r>
              <a:rPr lang="en-US" dirty="0" smtClean="0"/>
              <a:t>The data is then rotated about the x-w axis to minimize the x component of the direct sound.</a:t>
            </a:r>
          </a:p>
          <a:p>
            <a:pPr lvl="1"/>
            <a:r>
              <a:rPr lang="en-US" dirty="0"/>
              <a:t> </a:t>
            </a:r>
            <a:r>
              <a:rPr lang="en-US" dirty="0" smtClean="0"/>
              <a:t>this is equivalent to rotating the array to point at the sound source.</a:t>
            </a:r>
          </a:p>
          <a:p>
            <a:r>
              <a:rPr lang="en-US" dirty="0" smtClean="0"/>
              <a:t>The IR data is then filtered into the 1kHz, 2kHz, 4kHz, and 8kHz octave bands using phase-linear filters.</a:t>
            </a:r>
          </a:p>
          <a:p>
            <a:pPr lvl="1"/>
            <a:r>
              <a:rPr lang="en-US" dirty="0" smtClean="0"/>
              <a:t>The filtered signals can be re-combined to form the original signal without artifacts.</a:t>
            </a:r>
          </a:p>
          <a:p>
            <a:r>
              <a:rPr lang="en-US" dirty="0" smtClean="0"/>
              <a:t>The product of x and w (which is an approximation to the x direction sound intensity) and the square of w are then convolved by a raised cosine window with a width of two times the sample rate divided by the band frequency. This procedure removes the carrier – or band frequency – leaving a smooth energy function and preserving the sign of x relative to w.</a:t>
            </a:r>
          </a:p>
          <a:p>
            <a:r>
              <a:rPr lang="en-US" dirty="0" smtClean="0"/>
              <a:t>The arcsine of sign-sensitive square root of the convolved x and w is taken to find the </a:t>
            </a:r>
            <a:r>
              <a:rPr lang="en-US" dirty="0" err="1" smtClean="0"/>
              <a:t>instentanious</a:t>
            </a:r>
            <a:r>
              <a:rPr lang="en-US" dirty="0" smtClean="0"/>
              <a:t> value and sign of the angle between a reflection and the medial plane. From this we can select an appropriate HRTF. We used MIT </a:t>
            </a:r>
            <a:r>
              <a:rPr lang="en-US" dirty="0" err="1" smtClean="0"/>
              <a:t>Kemar</a:t>
            </a:r>
            <a:r>
              <a:rPr lang="en-US" dirty="0" smtClean="0"/>
              <a:t> data.</a:t>
            </a:r>
          </a:p>
          <a:p>
            <a:pPr lvl="1"/>
            <a:r>
              <a:rPr lang="en-US" dirty="0" smtClean="0"/>
              <a:t>Reflections with positive sign are convolved with an </a:t>
            </a:r>
            <a:r>
              <a:rPr lang="en-US" dirty="0" err="1" smtClean="0"/>
              <a:t>ipselateral</a:t>
            </a:r>
            <a:r>
              <a:rPr lang="en-US" dirty="0" smtClean="0"/>
              <a:t> HRTF and added to the left binaural output. Their convolution with a contralateral HRTF is added to the right binaural output. Reflections with a negative sign are treated oppositely.</a:t>
            </a:r>
          </a:p>
          <a:p>
            <a:pPr lvl="1"/>
            <a:r>
              <a:rPr lang="en-US" dirty="0" smtClean="0"/>
              <a:t>The result is a surprisingly accurate binaural HRTF.</a:t>
            </a:r>
          </a:p>
        </p:txBody>
      </p:sp>
    </p:spTree>
    <p:extLst>
      <p:ext uri="{BB962C8B-B14F-4D97-AF65-F5344CB8AC3E}">
        <p14:creationId xmlns:p14="http://schemas.microsoft.com/office/powerpoint/2010/main" val="56697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Unresolved reflections</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a:t>First order microphones are typically only capable of resolving 3 to 5 strong reflections in bands below 10kHz. </a:t>
            </a:r>
          </a:p>
          <a:p>
            <a:pPr lvl="1"/>
            <a:r>
              <a:rPr lang="en-US" dirty="0"/>
              <a:t>We can find the angle for these reflections from the medial plane, and correct them for ITD and ILD using HRTF </a:t>
            </a:r>
            <a:r>
              <a:rPr lang="en-US" dirty="0" smtClean="0"/>
              <a:t>data as shown above.</a:t>
            </a:r>
            <a:endParaRPr lang="en-US" dirty="0"/>
          </a:p>
          <a:p>
            <a:pPr lvl="1"/>
            <a:r>
              <a:rPr lang="en-US" dirty="0"/>
              <a:t>The result is to reduce the strength of reflections that will be shadowed by the head.</a:t>
            </a:r>
          </a:p>
          <a:p>
            <a:r>
              <a:rPr lang="en-US" dirty="0" smtClean="0"/>
              <a:t>With first-order microphones other </a:t>
            </a:r>
            <a:r>
              <a:rPr lang="en-US" dirty="0"/>
              <a:t>reflections appear as random noise.</a:t>
            </a:r>
          </a:p>
          <a:p>
            <a:pPr lvl="1"/>
            <a:r>
              <a:rPr lang="en-US" dirty="0"/>
              <a:t>The un-resolved reflections can come from any direction. We can assume that they are uniformly distributed in space. The head shadowing from randomly incident sound power can be calculated from HRTF </a:t>
            </a:r>
            <a:r>
              <a:rPr lang="en-US" dirty="0" smtClean="0"/>
              <a:t>data and applied to all unresolved reflections.</a:t>
            </a:r>
            <a:endParaRPr lang="en-US" dirty="0"/>
          </a:p>
          <a:p>
            <a:pPr lvl="1"/>
            <a:r>
              <a:rPr lang="en-US" dirty="0"/>
              <a:t>Another method for compensating for un-resolved reflections is to continuously calculate the apparent angle from the medial plane, and apply HRTF data to the result. This is roughly equivalent from using an average attenuation, and results in a more natural sounding binaural impulse response.</a:t>
            </a:r>
          </a:p>
          <a:p>
            <a:r>
              <a:rPr lang="en-US" dirty="0"/>
              <a:t>The procedure is followed for all frequency bands, and the results are summed to create a pseudo binaural IR.</a:t>
            </a:r>
          </a:p>
          <a:p>
            <a:endParaRPr lang="en-US" dirty="0"/>
          </a:p>
          <a:p>
            <a:endParaRPr lang="en-US" dirty="0"/>
          </a:p>
        </p:txBody>
      </p:sp>
    </p:spTree>
    <p:extLst>
      <p:ext uri="{BB962C8B-B14F-4D97-AF65-F5344CB8AC3E}">
        <p14:creationId xmlns:p14="http://schemas.microsoft.com/office/powerpoint/2010/main" val="506395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7565"/>
            <a:ext cx="7886700" cy="994172"/>
          </a:xfrm>
        </p:spPr>
        <p:txBody>
          <a:bodyPr>
            <a:noAutofit/>
          </a:bodyPr>
          <a:lstStyle/>
          <a:p>
            <a:pPr algn="ctr"/>
            <a:r>
              <a:rPr lang="en-US" sz="3200" b="1" dirty="0" smtClean="0"/>
              <a:t>Sound quality depends on the listener’s expectation</a:t>
            </a:r>
            <a:endParaRPr lang="en-US" sz="3200" b="1" dirty="0"/>
          </a:p>
        </p:txBody>
      </p:sp>
      <p:sp>
        <p:nvSpPr>
          <p:cNvPr id="3" name="Content Placeholder 2"/>
          <p:cNvSpPr>
            <a:spLocks noGrp="1"/>
          </p:cNvSpPr>
          <p:nvPr>
            <p:ph idx="1"/>
          </p:nvPr>
        </p:nvSpPr>
        <p:spPr>
          <a:xfrm>
            <a:off x="628650" y="1894114"/>
            <a:ext cx="7886700" cy="4669972"/>
          </a:xfrm>
        </p:spPr>
        <p:txBody>
          <a:bodyPr>
            <a:normAutofit fontScale="40000" lnSpcReduction="20000"/>
          </a:bodyPr>
          <a:lstStyle/>
          <a:p>
            <a:pPr marL="0" indent="0">
              <a:buNone/>
            </a:pPr>
            <a:r>
              <a:rPr lang="en-US" sz="6000" dirty="0" smtClean="0"/>
              <a:t>A: </a:t>
            </a:r>
            <a:r>
              <a:rPr lang="en-US" sz="5000" dirty="0" smtClean="0"/>
              <a:t>Soothing sound: Emotionally neutral or beneficial, but not challenging.</a:t>
            </a:r>
          </a:p>
          <a:p>
            <a:pPr marL="0" indent="0">
              <a:buNone/>
            </a:pPr>
            <a:r>
              <a:rPr lang="en-US" dirty="0"/>
              <a:t>	</a:t>
            </a:r>
            <a:r>
              <a:rPr lang="en-US" sz="4000" dirty="0" smtClean="0"/>
              <a:t>Background music: Bland and Innocuous</a:t>
            </a:r>
          </a:p>
          <a:p>
            <a:pPr marL="0" indent="0">
              <a:buNone/>
            </a:pPr>
            <a:r>
              <a:rPr lang="en-US" sz="4000" dirty="0"/>
              <a:t>	</a:t>
            </a:r>
            <a:r>
              <a:rPr lang="en-US" sz="4000" dirty="0" smtClean="0"/>
              <a:t>Symphonic mush: Loud, sometimes stirring, but well blended.</a:t>
            </a:r>
          </a:p>
          <a:p>
            <a:pPr marL="0" indent="0">
              <a:buNone/>
            </a:pPr>
            <a:r>
              <a:rPr lang="en-US" sz="5000" dirty="0" smtClean="0"/>
              <a:t>B: Exciting sounds</a:t>
            </a:r>
          </a:p>
          <a:p>
            <a:pPr marL="0" indent="0">
              <a:buNone/>
            </a:pPr>
            <a:r>
              <a:rPr lang="en-US" sz="4500" dirty="0"/>
              <a:t>	</a:t>
            </a:r>
            <a:r>
              <a:rPr lang="en-US" sz="4500" dirty="0" smtClean="0"/>
              <a:t>Military Bands</a:t>
            </a:r>
          </a:p>
          <a:p>
            <a:pPr marL="0" indent="0">
              <a:buNone/>
            </a:pPr>
            <a:r>
              <a:rPr lang="en-US" sz="4500" dirty="0"/>
              <a:t>	</a:t>
            </a:r>
            <a:r>
              <a:rPr lang="en-US" sz="4500" dirty="0" smtClean="0"/>
              <a:t>Rock Concerts</a:t>
            </a:r>
          </a:p>
          <a:p>
            <a:pPr marL="0" indent="0">
              <a:buNone/>
            </a:pPr>
            <a:endParaRPr lang="en-US" dirty="0" smtClean="0"/>
          </a:p>
          <a:p>
            <a:pPr marL="0" indent="0">
              <a:buNone/>
            </a:pPr>
            <a:r>
              <a:rPr lang="en-US" sz="5000" dirty="0"/>
              <a:t>C</a:t>
            </a:r>
            <a:r>
              <a:rPr lang="en-US" sz="5000" dirty="0" smtClean="0"/>
              <a:t>: Sounds that communicate information that can be parsed, understood, and remembered later.</a:t>
            </a:r>
          </a:p>
          <a:p>
            <a:pPr marL="0" indent="0">
              <a:buNone/>
            </a:pPr>
            <a:r>
              <a:rPr lang="en-US" sz="3700" dirty="0" smtClean="0"/>
              <a:t> </a:t>
            </a:r>
            <a:r>
              <a:rPr lang="en-US" sz="3700" dirty="0"/>
              <a:t>	</a:t>
            </a:r>
            <a:r>
              <a:rPr lang="en-US" sz="3700" dirty="0" smtClean="0"/>
              <a:t>Classrooms:</a:t>
            </a:r>
          </a:p>
          <a:p>
            <a:pPr marL="0" indent="0">
              <a:buNone/>
            </a:pPr>
            <a:r>
              <a:rPr lang="en-US" sz="3700" dirty="0"/>
              <a:t>	</a:t>
            </a:r>
            <a:r>
              <a:rPr lang="en-US" sz="3700" dirty="0" smtClean="0"/>
              <a:t>Theaters</a:t>
            </a:r>
          </a:p>
          <a:p>
            <a:pPr marL="0" indent="0">
              <a:buNone/>
            </a:pPr>
            <a:r>
              <a:rPr lang="en-US" sz="3700" dirty="0"/>
              <a:t>	</a:t>
            </a:r>
            <a:r>
              <a:rPr lang="en-US" sz="3700" dirty="0" smtClean="0"/>
              <a:t>Operas</a:t>
            </a:r>
          </a:p>
          <a:p>
            <a:pPr marL="0" indent="0">
              <a:buNone/>
            </a:pPr>
            <a:r>
              <a:rPr lang="en-US" sz="3700" dirty="0"/>
              <a:t>	</a:t>
            </a:r>
            <a:r>
              <a:rPr lang="en-US" sz="3700" dirty="0" smtClean="0"/>
              <a:t>Concert Venues</a:t>
            </a:r>
          </a:p>
          <a:p>
            <a:pPr marL="0" indent="0">
              <a:buNone/>
            </a:pPr>
            <a:endParaRPr lang="en-US" dirty="0"/>
          </a:p>
          <a:p>
            <a:pPr marL="0" indent="0">
              <a:buNone/>
            </a:pPr>
            <a:r>
              <a:rPr lang="en-US" sz="6200" dirty="0" smtClean="0"/>
              <a:t>This talk is concerned with sounds in category C</a:t>
            </a:r>
            <a:r>
              <a:rPr lang="en-US" dirty="0"/>
              <a:t>	</a:t>
            </a:r>
          </a:p>
        </p:txBody>
      </p:sp>
    </p:spTree>
    <p:extLst>
      <p:ext uri="{BB962C8B-B14F-4D97-AF65-F5344CB8AC3E}">
        <p14:creationId xmlns:p14="http://schemas.microsoft.com/office/powerpoint/2010/main" val="220407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Data from Boston Symphony Hall April 14, 2014</a:t>
            </a:r>
            <a:endParaRPr lang="en-US" sz="3600" b="1" dirty="0"/>
          </a:p>
        </p:txBody>
      </p:sp>
      <p:sp>
        <p:nvSpPr>
          <p:cNvPr id="3" name="Content Placeholder 2"/>
          <p:cNvSpPr>
            <a:spLocks noGrp="1"/>
          </p:cNvSpPr>
          <p:nvPr>
            <p:ph idx="1"/>
          </p:nvPr>
        </p:nvSpPr>
        <p:spPr>
          <a:xfrm>
            <a:off x="628650" y="1731841"/>
            <a:ext cx="7886700" cy="941021"/>
          </a:xfrm>
        </p:spPr>
        <p:txBody>
          <a:bodyPr>
            <a:normAutofit/>
          </a:bodyPr>
          <a:lstStyle/>
          <a:p>
            <a:r>
              <a:rPr lang="en-US" sz="2000" dirty="0" smtClean="0"/>
              <a:t>I joined Ning Xiang and his students – along with Leo </a:t>
            </a:r>
            <a:r>
              <a:rPr lang="en-US" sz="2000" dirty="0" err="1" smtClean="0"/>
              <a:t>Bernaek</a:t>
            </a:r>
            <a:r>
              <a:rPr lang="en-US" sz="2000" dirty="0" smtClean="0"/>
              <a:t>, at BSH. Here is data from </a:t>
            </a:r>
            <a:r>
              <a:rPr lang="en-US" sz="2000" dirty="0" err="1" smtClean="0"/>
              <a:t>Ning’s</a:t>
            </a:r>
            <a:r>
              <a:rPr lang="en-US" sz="2000" dirty="0" smtClean="0"/>
              <a:t> binaural data (left picture) and binaural data derived from </a:t>
            </a:r>
            <a:r>
              <a:rPr lang="en-US" sz="2000" dirty="0" err="1" smtClean="0"/>
              <a:t>Ning’s</a:t>
            </a:r>
            <a:r>
              <a:rPr lang="en-US" sz="2000" dirty="0" smtClean="0"/>
              <a:t> </a:t>
            </a:r>
            <a:r>
              <a:rPr lang="en-US" sz="2000" dirty="0" err="1" smtClean="0"/>
              <a:t>omni</a:t>
            </a:r>
            <a:r>
              <a:rPr lang="en-US" sz="2000" dirty="0" smtClean="0"/>
              <a:t>-eight measurement at row U seat 14</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66646"/>
            <a:ext cx="3507076" cy="29295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953" y="2766645"/>
            <a:ext cx="3537070" cy="2929511"/>
          </a:xfrm>
          <a:prstGeom prst="rect">
            <a:avLst/>
          </a:prstGeom>
        </p:spPr>
      </p:pic>
      <p:sp>
        <p:nvSpPr>
          <p:cNvPr id="6" name="TextBox 5"/>
          <p:cNvSpPr txBox="1"/>
          <p:nvPr/>
        </p:nvSpPr>
        <p:spPr>
          <a:xfrm>
            <a:off x="1019908" y="5720863"/>
            <a:ext cx="7350369" cy="923330"/>
          </a:xfrm>
          <a:prstGeom prst="rect">
            <a:avLst/>
          </a:prstGeom>
          <a:noFill/>
        </p:spPr>
        <p:txBody>
          <a:bodyPr wrap="square" rtlCol="0">
            <a:spAutoFit/>
          </a:bodyPr>
          <a:lstStyle/>
          <a:p>
            <a:r>
              <a:rPr lang="en-US" dirty="0" smtClean="0"/>
              <a:t>Binaural data from BSH U-14                 Binaural data derived from </a:t>
            </a:r>
            <a:r>
              <a:rPr lang="en-US" dirty="0" err="1" smtClean="0"/>
              <a:t>omni</a:t>
            </a:r>
            <a:r>
              <a:rPr lang="en-US" dirty="0" smtClean="0"/>
              <a:t>-eight </a:t>
            </a:r>
          </a:p>
          <a:p>
            <a:r>
              <a:rPr lang="en-US" dirty="0"/>
              <a:t> </a:t>
            </a:r>
            <a:r>
              <a:rPr lang="en-US" dirty="0" smtClean="0"/>
              <a:t>                    Omnidirectional source near conductor’s right side</a:t>
            </a:r>
          </a:p>
          <a:p>
            <a:r>
              <a:rPr lang="en-US" dirty="0" smtClean="0"/>
              <a:t>Note the strong double side wall reflection – attenuated by head shadowing</a:t>
            </a:r>
            <a:endParaRPr lang="en-US" dirty="0"/>
          </a:p>
        </p:txBody>
      </p:sp>
    </p:spTree>
    <p:extLst>
      <p:ext uri="{BB962C8B-B14F-4D97-AF65-F5344CB8AC3E}">
        <p14:creationId xmlns:p14="http://schemas.microsoft.com/office/powerpoint/2010/main" val="64145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LOC diagrams for the previous slide</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58" y="1690689"/>
            <a:ext cx="4034841" cy="30117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885" y="1690688"/>
            <a:ext cx="4025211" cy="3011721"/>
          </a:xfrm>
          <a:prstGeom prst="rect">
            <a:avLst/>
          </a:prstGeom>
        </p:spPr>
      </p:pic>
      <p:sp>
        <p:nvSpPr>
          <p:cNvPr id="9" name="TextBox 8"/>
          <p:cNvSpPr txBox="1"/>
          <p:nvPr/>
        </p:nvSpPr>
        <p:spPr>
          <a:xfrm>
            <a:off x="961292" y="5087815"/>
            <a:ext cx="7959970" cy="646331"/>
          </a:xfrm>
          <a:prstGeom prst="rect">
            <a:avLst/>
          </a:prstGeom>
          <a:noFill/>
        </p:spPr>
        <p:txBody>
          <a:bodyPr wrap="square" rtlCol="0">
            <a:spAutoFit/>
          </a:bodyPr>
          <a:lstStyle/>
          <a:p>
            <a:r>
              <a:rPr lang="en-US" dirty="0" err="1" smtClean="0"/>
              <a:t>Ning’s</a:t>
            </a:r>
            <a:r>
              <a:rPr lang="en-US" dirty="0" smtClean="0"/>
              <a:t> </a:t>
            </a:r>
            <a:r>
              <a:rPr lang="en-US" dirty="0" err="1" smtClean="0"/>
              <a:t>ipselateral</a:t>
            </a:r>
            <a:r>
              <a:rPr lang="en-US" dirty="0" smtClean="0"/>
              <a:t> binaural data                                  </a:t>
            </a:r>
            <a:r>
              <a:rPr lang="en-US" dirty="0" err="1" smtClean="0"/>
              <a:t>Ning’s</a:t>
            </a:r>
            <a:r>
              <a:rPr lang="en-US" dirty="0" smtClean="0"/>
              <a:t> </a:t>
            </a:r>
            <a:r>
              <a:rPr lang="en-US" dirty="0" err="1" smtClean="0"/>
              <a:t>omni</a:t>
            </a:r>
            <a:r>
              <a:rPr lang="en-US" dirty="0" smtClean="0"/>
              <a:t>-eight data</a:t>
            </a:r>
          </a:p>
          <a:p>
            <a:r>
              <a:rPr lang="en-US" dirty="0"/>
              <a:t>  </a:t>
            </a:r>
            <a:r>
              <a:rPr lang="en-US" dirty="0" smtClean="0"/>
              <a:t>  equalized for flat spectra                                          converted </a:t>
            </a:r>
            <a:r>
              <a:rPr lang="en-US" dirty="0"/>
              <a:t>to binaural</a:t>
            </a:r>
          </a:p>
        </p:txBody>
      </p:sp>
    </p:spTree>
    <p:extLst>
      <p:ext uri="{BB962C8B-B14F-4D97-AF65-F5344CB8AC3E}">
        <p14:creationId xmlns:p14="http://schemas.microsoft.com/office/powerpoint/2010/main" val="398938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43059"/>
          </a:xfrm>
        </p:spPr>
        <p:txBody>
          <a:bodyPr>
            <a:normAutofit/>
          </a:bodyPr>
          <a:lstStyle/>
          <a:p>
            <a:pPr algn="ctr"/>
            <a:r>
              <a:rPr lang="en-US" sz="3200" dirty="0" smtClean="0"/>
              <a:t>Conclusions</a:t>
            </a:r>
            <a:endParaRPr lang="en-US" sz="3200" dirty="0"/>
          </a:p>
        </p:txBody>
      </p:sp>
      <p:sp>
        <p:nvSpPr>
          <p:cNvPr id="3" name="Content Placeholder 2"/>
          <p:cNvSpPr>
            <a:spLocks noGrp="1"/>
          </p:cNvSpPr>
          <p:nvPr>
            <p:ph idx="1"/>
          </p:nvPr>
        </p:nvSpPr>
        <p:spPr>
          <a:xfrm>
            <a:off x="628650" y="1075350"/>
            <a:ext cx="7886700" cy="4915141"/>
          </a:xfrm>
        </p:spPr>
        <p:txBody>
          <a:bodyPr>
            <a:normAutofit fontScale="77500" lnSpcReduction="20000"/>
          </a:bodyPr>
          <a:lstStyle/>
          <a:p>
            <a:r>
              <a:rPr lang="en-US" dirty="0" smtClean="0"/>
              <a:t>Current standard acoustic measures do not predict the ability to localize and separate distinct sound sources in individual seats.</a:t>
            </a:r>
          </a:p>
          <a:p>
            <a:pPr lvl="1"/>
            <a:r>
              <a:rPr lang="en-US" dirty="0" smtClean="0"/>
              <a:t>To sharply localize or separate sound sources into separate streams requires that it is possible for the ear and brain to separate the direct sound from reflections and reverberation. </a:t>
            </a:r>
          </a:p>
          <a:p>
            <a:pPr lvl="1"/>
            <a:r>
              <a:rPr lang="en-US" dirty="0" smtClean="0"/>
              <a:t>Current measures do not predict this ability.</a:t>
            </a:r>
          </a:p>
          <a:p>
            <a:r>
              <a:rPr lang="en-US" dirty="0" smtClean="0"/>
              <a:t>The perception of envelopment requires both that late reverberation is strong enough that it is not masked by foreground sound</a:t>
            </a:r>
          </a:p>
          <a:p>
            <a:pPr lvl="1"/>
            <a:r>
              <a:rPr lang="en-US" dirty="0" smtClean="0"/>
              <a:t> AND that it is possible to detect the direct sound as separate from reflections and reverberation.</a:t>
            </a:r>
          </a:p>
          <a:p>
            <a:r>
              <a:rPr lang="en-US" dirty="0" smtClean="0"/>
              <a:t>LOC provides a possible measure for the ability to localize sound sources and detect the direct sound as separate.</a:t>
            </a:r>
          </a:p>
          <a:p>
            <a:pPr lvl="1"/>
            <a:r>
              <a:rPr lang="en-US" smtClean="0"/>
              <a:t>LOC </a:t>
            </a:r>
            <a:r>
              <a:rPr lang="en-US" dirty="0" smtClean="0"/>
              <a:t>requires binaural data.</a:t>
            </a:r>
          </a:p>
          <a:p>
            <a:pPr lvl="1"/>
            <a:endParaRPr lang="en-US" dirty="0" smtClean="0"/>
          </a:p>
          <a:p>
            <a:r>
              <a:rPr lang="en-US" dirty="0" smtClean="0"/>
              <a:t>It appears possible to convert </a:t>
            </a:r>
            <a:r>
              <a:rPr lang="en-US" dirty="0" err="1" smtClean="0"/>
              <a:t>omni</a:t>
            </a:r>
            <a:r>
              <a:rPr lang="en-US" dirty="0" smtClean="0"/>
              <a:t>-eight data to pseudo binaural data from which Clarity and localization measures can be obtained.</a:t>
            </a:r>
            <a:endParaRPr lang="en-US" dirty="0"/>
          </a:p>
        </p:txBody>
      </p:sp>
    </p:spTree>
    <p:extLst>
      <p:ext uri="{BB962C8B-B14F-4D97-AF65-F5344CB8AC3E}">
        <p14:creationId xmlns:p14="http://schemas.microsoft.com/office/powerpoint/2010/main" val="189497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The ear and brain evolved to detect, parse and </a:t>
            </a:r>
            <a:r>
              <a:rPr lang="en-US" sz="3600" b="1" i="1" dirty="0" smtClean="0"/>
              <a:t>remember</a:t>
            </a:r>
            <a:r>
              <a:rPr lang="en-US" sz="3600" b="1" dirty="0" smtClean="0"/>
              <a:t> information.</a:t>
            </a:r>
            <a:endParaRPr lang="en-US" sz="3600" b="1" dirty="0"/>
          </a:p>
        </p:txBody>
      </p:sp>
      <p:sp>
        <p:nvSpPr>
          <p:cNvPr id="3" name="Content Placeholder 2"/>
          <p:cNvSpPr>
            <a:spLocks noGrp="1"/>
          </p:cNvSpPr>
          <p:nvPr>
            <p:ph idx="1"/>
          </p:nvPr>
        </p:nvSpPr>
        <p:spPr>
          <a:xfrm>
            <a:off x="628650" y="1972586"/>
            <a:ext cx="7886700" cy="4351338"/>
          </a:xfrm>
        </p:spPr>
        <p:txBody>
          <a:bodyPr>
            <a:normAutofit lnSpcReduction="10000"/>
          </a:bodyPr>
          <a:lstStyle/>
          <a:p>
            <a:r>
              <a:rPr lang="en-US" dirty="0" smtClean="0"/>
              <a:t>The system works incredibly well</a:t>
            </a:r>
          </a:p>
          <a:p>
            <a:pPr lvl="1"/>
            <a:r>
              <a:rPr lang="en-US" dirty="0" smtClean="0"/>
              <a:t>To measure sound as the ear can hears it requires a level of sophistication that current measures do not approach. </a:t>
            </a:r>
          </a:p>
          <a:p>
            <a:endParaRPr lang="en-US" dirty="0"/>
          </a:p>
          <a:p>
            <a:pPr lvl="1"/>
            <a:r>
              <a:rPr lang="en-US" dirty="0" smtClean="0"/>
              <a:t>The ear is more sensitive than most microphones</a:t>
            </a:r>
          </a:p>
          <a:p>
            <a:pPr lvl="1"/>
            <a:r>
              <a:rPr lang="en-US" dirty="0" smtClean="0"/>
              <a:t>The ear can detect signals in noise and information better than any current machine</a:t>
            </a:r>
          </a:p>
          <a:p>
            <a:pPr lvl="1"/>
            <a:r>
              <a:rPr lang="en-US" dirty="0" smtClean="0"/>
              <a:t>The ear can detect horizontal localization five times more accurately than any first-order microphone.</a:t>
            </a:r>
          </a:p>
          <a:p>
            <a:pPr lvl="1"/>
            <a:r>
              <a:rPr lang="en-US" dirty="0" smtClean="0"/>
              <a:t>Only third order microphones do as well – and they have a much higher noise floor. </a:t>
            </a:r>
            <a:endParaRPr lang="en-US" dirty="0"/>
          </a:p>
        </p:txBody>
      </p:sp>
    </p:spTree>
    <p:extLst>
      <p:ext uri="{BB962C8B-B14F-4D97-AF65-F5344CB8AC3E}">
        <p14:creationId xmlns:p14="http://schemas.microsoft.com/office/powerpoint/2010/main" val="159399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9281"/>
            <a:ext cx="7886700" cy="1325563"/>
          </a:xfrm>
        </p:spPr>
        <p:txBody>
          <a:bodyPr>
            <a:normAutofit/>
          </a:bodyPr>
          <a:lstStyle/>
          <a:p>
            <a:pPr algn="ctr"/>
            <a:r>
              <a:rPr lang="en-US" sz="2800" b="1" dirty="0" smtClean="0"/>
              <a:t>All Science requires models that are as simple as possible, but not too simple! </a:t>
            </a:r>
            <a:endParaRPr lang="en-US" sz="2800" b="1" dirty="0"/>
          </a:p>
        </p:txBody>
      </p:sp>
      <p:sp>
        <p:nvSpPr>
          <p:cNvPr id="3" name="Content Placeholder 2"/>
          <p:cNvSpPr>
            <a:spLocks noGrp="1"/>
          </p:cNvSpPr>
          <p:nvPr>
            <p:ph idx="1"/>
          </p:nvPr>
        </p:nvSpPr>
        <p:spPr>
          <a:xfrm>
            <a:off x="523143" y="1608627"/>
            <a:ext cx="7886700" cy="4773805"/>
          </a:xfrm>
        </p:spPr>
        <p:txBody>
          <a:bodyPr>
            <a:normAutofit fontScale="70000" lnSpcReduction="20000"/>
          </a:bodyPr>
          <a:lstStyle/>
          <a:p>
            <a:r>
              <a:rPr lang="en-US" sz="3100" dirty="0"/>
              <a:t>Current measures, such as ISO3382, </a:t>
            </a:r>
            <a:r>
              <a:rPr lang="en-US" sz="3100" dirty="0" smtClean="0"/>
              <a:t>are based on models that are far too primitive. The results obtained are incorrect and misleading.</a:t>
            </a:r>
          </a:p>
          <a:p>
            <a:pPr marL="228600" lvl="1">
              <a:spcBef>
                <a:spcPts val="1000"/>
              </a:spcBef>
            </a:pPr>
            <a:r>
              <a:rPr lang="en-US" dirty="0" smtClean="0"/>
              <a:t>In addition – </a:t>
            </a:r>
            <a:r>
              <a:rPr lang="en-US" dirty="0"/>
              <a:t>Even the very best halls have less than 50% of the seats with really good sound. (Boston, Vienna, etc</a:t>
            </a:r>
            <a:r>
              <a:rPr lang="en-US" dirty="0" smtClean="0"/>
              <a:t>.)</a:t>
            </a:r>
          </a:p>
          <a:p>
            <a:pPr marL="228600" lvl="1">
              <a:spcBef>
                <a:spcPts val="1000"/>
              </a:spcBef>
            </a:pPr>
            <a:r>
              <a:rPr lang="en-US" dirty="0" smtClean="0"/>
              <a:t>But current practice lumps all the seats together to create average values for measured parameters.</a:t>
            </a:r>
          </a:p>
          <a:p>
            <a:pPr marL="685800" lvl="2">
              <a:spcBef>
                <a:spcPts val="1000"/>
              </a:spcBef>
            </a:pPr>
            <a:r>
              <a:rPr lang="en-US" dirty="0" smtClean="0"/>
              <a:t>And these values are recommended as guides </a:t>
            </a:r>
            <a:r>
              <a:rPr lang="en-US" dirty="0"/>
              <a:t>for good sound.</a:t>
            </a:r>
          </a:p>
          <a:p>
            <a:r>
              <a:rPr lang="en-US" sz="2400" dirty="0" smtClean="0"/>
              <a:t>Very little effort goes into determining which seats are excellent, average, or poor acoustically.</a:t>
            </a:r>
            <a:endParaRPr lang="en-US" sz="2400" dirty="0"/>
          </a:p>
          <a:p>
            <a:r>
              <a:rPr lang="en-US" sz="2400" dirty="0" smtClean="0"/>
              <a:t>Designing </a:t>
            </a:r>
            <a:r>
              <a:rPr lang="en-US" sz="2400" dirty="0"/>
              <a:t>for measurements averaged over all seats guarantees an unsatisfactory </a:t>
            </a:r>
            <a:r>
              <a:rPr lang="en-US" sz="2400" dirty="0" smtClean="0"/>
              <a:t>result</a:t>
            </a:r>
          </a:p>
          <a:p>
            <a:endParaRPr lang="en-US" sz="2400" dirty="0" smtClean="0"/>
          </a:p>
          <a:p>
            <a:r>
              <a:rPr lang="en-US" sz="3100" dirty="0" smtClean="0">
                <a:solidFill>
                  <a:srgbClr val="FF0000"/>
                </a:solidFill>
              </a:rPr>
              <a:t>Useful measures must accurately predict the perceived sound in each seat!!</a:t>
            </a:r>
          </a:p>
          <a:p>
            <a:r>
              <a:rPr lang="en-US" sz="3100" dirty="0" smtClean="0">
                <a:solidFill>
                  <a:srgbClr val="FF0000"/>
                </a:solidFill>
              </a:rPr>
              <a:t> And we must use such measures to design halls for a maximum number of great seats</a:t>
            </a:r>
            <a:endParaRPr lang="en-US" sz="3600" dirty="0">
              <a:solidFill>
                <a:srgbClr val="FF0000"/>
              </a:solidFill>
            </a:endParaRPr>
          </a:p>
          <a:p>
            <a:endParaRPr lang="en-US" dirty="0" smtClean="0"/>
          </a:p>
          <a:p>
            <a:pPr lvl="1"/>
            <a:endParaRPr lang="en-US" dirty="0"/>
          </a:p>
        </p:txBody>
      </p:sp>
    </p:spTree>
    <p:extLst>
      <p:ext uri="{BB962C8B-B14F-4D97-AF65-F5344CB8AC3E}">
        <p14:creationId xmlns:p14="http://schemas.microsoft.com/office/powerpoint/2010/main" val="14223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More problems with current measures</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1. Current measures use omnidirectional or first-order directional microphones </a:t>
            </a:r>
          </a:p>
          <a:p>
            <a:pPr lvl="1"/>
            <a:r>
              <a:rPr lang="en-US" dirty="0"/>
              <a:t>Which are far less capable of capturing information than human hearing</a:t>
            </a:r>
          </a:p>
          <a:p>
            <a:r>
              <a:rPr lang="en-US" dirty="0"/>
              <a:t>2. They use omnidirectional sources</a:t>
            </a:r>
          </a:p>
          <a:p>
            <a:pPr lvl="1"/>
            <a:r>
              <a:rPr lang="en-US" dirty="0"/>
              <a:t>Almost no source of human interest is omnidirectional</a:t>
            </a:r>
          </a:p>
          <a:p>
            <a:r>
              <a:rPr lang="en-US" dirty="0"/>
              <a:t>3. They analyze and display impulse responses</a:t>
            </a:r>
          </a:p>
          <a:p>
            <a:pPr lvl="1"/>
            <a:r>
              <a:rPr lang="en-US" dirty="0"/>
              <a:t>Impulse responses are the sounds of pistol shots, and have no direct relationship to music or speech.</a:t>
            </a:r>
          </a:p>
          <a:p>
            <a:pPr lvl="1"/>
            <a:r>
              <a:rPr lang="en-US" dirty="0"/>
              <a:t>Impulse responses have a white spectrum. Half of the energy displayed is above 10kHz</a:t>
            </a:r>
          </a:p>
          <a:p>
            <a:r>
              <a:rPr lang="en-US" dirty="0"/>
              <a:t>4. They analyze the IRs with drastically oversimplified methods</a:t>
            </a:r>
          </a:p>
          <a:p>
            <a:pPr lvl="1"/>
            <a:r>
              <a:rPr lang="en-US" dirty="0"/>
              <a:t>The ear and brain system is much more subtle and interesting than sonograms and simple energy integrals.</a:t>
            </a:r>
          </a:p>
          <a:p>
            <a:r>
              <a:rPr lang="en-US" dirty="0" smtClean="0"/>
              <a:t>5. </a:t>
            </a:r>
            <a:r>
              <a:rPr lang="en-US" dirty="0"/>
              <a:t>Most laboratory playback systems cannot recreate a great hall.</a:t>
            </a:r>
          </a:p>
          <a:p>
            <a:pPr lvl="1"/>
            <a:r>
              <a:rPr lang="en-US" dirty="0"/>
              <a:t>(With the exception of Tapio Lokki’s.) </a:t>
            </a:r>
            <a:endParaRPr lang="en-US" dirty="0" smtClean="0"/>
          </a:p>
          <a:p>
            <a:pPr lvl="1"/>
            <a:r>
              <a:rPr lang="en-US" dirty="0" smtClean="0"/>
              <a:t>WFS</a:t>
            </a:r>
            <a:r>
              <a:rPr lang="en-US" dirty="0"/>
              <a:t>, first and second order </a:t>
            </a:r>
            <a:r>
              <a:rPr lang="en-US" dirty="0" err="1"/>
              <a:t>Ambisonics</a:t>
            </a:r>
            <a:r>
              <a:rPr lang="en-US" dirty="0"/>
              <a:t> all fail. </a:t>
            </a:r>
          </a:p>
          <a:p>
            <a:endParaRPr lang="en-US" dirty="0"/>
          </a:p>
        </p:txBody>
      </p:sp>
    </p:spTree>
    <p:extLst>
      <p:ext uri="{BB962C8B-B14F-4D97-AF65-F5344CB8AC3E}">
        <p14:creationId xmlns:p14="http://schemas.microsoft.com/office/powerpoint/2010/main" val="57896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Problems with first order microphones such as Omnis, Eights, Cardioids, and </a:t>
            </a:r>
            <a:r>
              <a:rPr lang="en-US" sz="2800" dirty="0" err="1" smtClean="0"/>
              <a:t>Soundfields</a:t>
            </a:r>
            <a:endParaRPr lang="en-US" sz="2800" dirty="0"/>
          </a:p>
        </p:txBody>
      </p:sp>
      <p:sp>
        <p:nvSpPr>
          <p:cNvPr id="3" name="Content Placeholder 2"/>
          <p:cNvSpPr>
            <a:spLocks noGrp="1"/>
          </p:cNvSpPr>
          <p:nvPr>
            <p:ph idx="1"/>
          </p:nvPr>
        </p:nvSpPr>
        <p:spPr>
          <a:xfrm>
            <a:off x="628650" y="1825625"/>
            <a:ext cx="7886700" cy="4164867"/>
          </a:xfrm>
        </p:spPr>
        <p:txBody>
          <a:bodyPr>
            <a:normAutofit fontScale="77500" lnSpcReduction="20000"/>
          </a:bodyPr>
          <a:lstStyle/>
          <a:p>
            <a:r>
              <a:rPr lang="en-US" dirty="0" smtClean="0"/>
              <a:t>Human hearing has an angular acuity of 2 degrees, which corresponds to an ILD JND of 1dB, and an ITD JND of 2 microseconds.</a:t>
            </a:r>
          </a:p>
          <a:p>
            <a:pPr lvl="1"/>
            <a:r>
              <a:rPr lang="en-US" dirty="0" smtClean="0"/>
              <a:t>A dummy head captures ITDs and ILDs with this precision.. </a:t>
            </a:r>
          </a:p>
          <a:p>
            <a:r>
              <a:rPr lang="en-US" dirty="0" smtClean="0"/>
              <a:t>The best you can do with a first order microphone array is an 8 degree angular offset for a one dB JND, and it creates no ITDs.</a:t>
            </a:r>
          </a:p>
          <a:p>
            <a:pPr lvl="1"/>
            <a:r>
              <a:rPr lang="en-US" dirty="0" smtClean="0"/>
              <a:t>If the S/N is high enough the direct sound from an impulse response of a single sound source can be detected with 2 degree accuracy, </a:t>
            </a:r>
          </a:p>
          <a:p>
            <a:pPr lvl="1"/>
            <a:r>
              <a:rPr lang="en-US" dirty="0" smtClean="0"/>
              <a:t>but the directions of reflections that follow cannot be accurately resolved because they cannot be separated from each other. </a:t>
            </a:r>
          </a:p>
          <a:p>
            <a:r>
              <a:rPr lang="en-US" dirty="0" smtClean="0"/>
              <a:t>Recording multiple musical sources in a particular seat with the precision of human hearing requires a binaural microphone or at least a third-order pressure-gradient microphone.</a:t>
            </a:r>
          </a:p>
          <a:p>
            <a:pPr lvl="1"/>
            <a:r>
              <a:rPr lang="en-US" dirty="0"/>
              <a:t>T</a:t>
            </a:r>
            <a:r>
              <a:rPr lang="en-US" dirty="0" smtClean="0"/>
              <a:t>hese microphones are not commonly used or analyzed with current measurement methods.</a:t>
            </a:r>
          </a:p>
          <a:p>
            <a:pPr marL="457200" lvl="1" indent="0">
              <a:buNone/>
            </a:pPr>
            <a:endParaRPr lang="en-US" dirty="0"/>
          </a:p>
        </p:txBody>
      </p:sp>
    </p:spTree>
    <p:extLst>
      <p:ext uri="{BB962C8B-B14F-4D97-AF65-F5344CB8AC3E}">
        <p14:creationId xmlns:p14="http://schemas.microsoft.com/office/powerpoint/2010/main" val="138198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2"/>
            <a:ext cx="7886700" cy="1325563"/>
          </a:xfrm>
        </p:spPr>
        <p:txBody>
          <a:bodyPr/>
          <a:lstStyle/>
          <a:p>
            <a:r>
              <a:rPr lang="en-US" dirty="0" smtClean="0"/>
              <a:t>	Omnidirectional sources</a:t>
            </a:r>
            <a:endParaRPr lang="en-US" dirty="0"/>
          </a:p>
        </p:txBody>
      </p:sp>
      <p:sp>
        <p:nvSpPr>
          <p:cNvPr id="3" name="Content Placeholder 2"/>
          <p:cNvSpPr>
            <a:spLocks noGrp="1"/>
          </p:cNvSpPr>
          <p:nvPr>
            <p:ph idx="1"/>
          </p:nvPr>
        </p:nvSpPr>
        <p:spPr>
          <a:xfrm>
            <a:off x="628650" y="1319435"/>
            <a:ext cx="7886700" cy="4835179"/>
          </a:xfrm>
        </p:spPr>
        <p:txBody>
          <a:bodyPr>
            <a:normAutofit fontScale="85000" lnSpcReduction="20000"/>
          </a:bodyPr>
          <a:lstStyle/>
          <a:p>
            <a:r>
              <a:rPr lang="en-US" dirty="0" smtClean="0"/>
              <a:t>1. Almost no sound source of interest for human communication is omnidirectional. </a:t>
            </a:r>
          </a:p>
          <a:p>
            <a:endParaRPr lang="en-US" dirty="0" smtClean="0"/>
          </a:p>
          <a:p>
            <a:r>
              <a:rPr lang="en-US" dirty="0" smtClean="0"/>
              <a:t>2. The directivity of sources has evolved purposely to maximize the strength of the direct sound and minimize the sound power in early reflections</a:t>
            </a:r>
          </a:p>
          <a:p>
            <a:endParaRPr lang="en-US" dirty="0" smtClean="0"/>
          </a:p>
          <a:p>
            <a:r>
              <a:rPr lang="en-US" dirty="0" smtClean="0"/>
              <a:t>3. Measuring with omnidirectional sources gives radically different results for the ability to localize, parse, and remember sounds.</a:t>
            </a:r>
          </a:p>
          <a:p>
            <a:endParaRPr lang="en-US" dirty="0" smtClean="0"/>
          </a:p>
          <a:p>
            <a:r>
              <a:rPr lang="en-US" dirty="0" smtClean="0"/>
              <a:t>4. Current use of omnidirectional sources has encouraged a mind-set that has led to travesties such as the halls in Helsinki, Copenhagen, and the Gardener Museum in Boston. </a:t>
            </a:r>
          </a:p>
          <a:p>
            <a:pPr lvl="1"/>
            <a:r>
              <a:rPr lang="en-US" dirty="0" smtClean="0"/>
              <a:t>And more are on the way.</a:t>
            </a:r>
            <a:endParaRPr lang="en-US" dirty="0"/>
          </a:p>
        </p:txBody>
      </p:sp>
    </p:spTree>
    <p:extLst>
      <p:ext uri="{BB962C8B-B14F-4D97-AF65-F5344CB8AC3E}">
        <p14:creationId xmlns:p14="http://schemas.microsoft.com/office/powerpoint/2010/main" val="941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666"/>
            <a:ext cx="7886700" cy="1325563"/>
          </a:xfrm>
        </p:spPr>
        <p:txBody>
          <a:bodyPr>
            <a:normAutofit/>
          </a:bodyPr>
          <a:lstStyle/>
          <a:p>
            <a:pPr algn="ctr"/>
            <a:r>
              <a:rPr lang="en-US" sz="2800" dirty="0" smtClean="0"/>
              <a:t>Example </a:t>
            </a:r>
            <a:r>
              <a:rPr lang="en-US" sz="2800" dirty="0"/>
              <a:t>of misleading results from omnidirectional measurements.</a:t>
            </a:r>
          </a:p>
        </p:txBody>
      </p:sp>
      <p:sp>
        <p:nvSpPr>
          <p:cNvPr id="3" name="Content Placeholder 2"/>
          <p:cNvSpPr>
            <a:spLocks noGrp="1"/>
          </p:cNvSpPr>
          <p:nvPr>
            <p:ph idx="1"/>
          </p:nvPr>
        </p:nvSpPr>
        <p:spPr>
          <a:xfrm>
            <a:off x="628650" y="1251198"/>
            <a:ext cx="7886700" cy="730006"/>
          </a:xfrm>
        </p:spPr>
        <p:txBody>
          <a:bodyPr/>
          <a:lstStyle/>
          <a:p>
            <a:pPr algn="ctr"/>
            <a:r>
              <a:rPr lang="en-US" sz="2000" dirty="0" smtClean="0"/>
              <a:t>Two impulse responses from Boston Symphony Hall (BSH) from the right of the conductor to seat R-11 at 2kHz.</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93" y="1975520"/>
            <a:ext cx="3838605" cy="28720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568" y="2007319"/>
            <a:ext cx="3798277" cy="2838497"/>
          </a:xfrm>
          <a:prstGeom prst="rect">
            <a:avLst/>
          </a:prstGeom>
        </p:spPr>
      </p:pic>
      <p:sp>
        <p:nvSpPr>
          <p:cNvPr id="7" name="TextBox 6"/>
          <p:cNvSpPr txBox="1"/>
          <p:nvPr/>
        </p:nvSpPr>
        <p:spPr>
          <a:xfrm>
            <a:off x="422029" y="4923698"/>
            <a:ext cx="8675077" cy="2031325"/>
          </a:xfrm>
          <a:prstGeom prst="rect">
            <a:avLst/>
          </a:prstGeom>
          <a:noFill/>
        </p:spPr>
        <p:txBody>
          <a:bodyPr wrap="square" rtlCol="0">
            <a:spAutoFit/>
          </a:bodyPr>
          <a:lstStyle/>
          <a:p>
            <a:r>
              <a:rPr lang="en-US" dirty="0" smtClean="0"/>
              <a:t>Binaural IR from a </a:t>
            </a:r>
            <a:r>
              <a:rPr lang="en-US" dirty="0" err="1" smtClean="0"/>
              <a:t>Genelec</a:t>
            </a:r>
            <a:r>
              <a:rPr lang="en-US" dirty="0" smtClean="0"/>
              <a:t> 1029 speaker                  Soundfield IR from a tiny balloon</a:t>
            </a:r>
          </a:p>
          <a:p>
            <a:r>
              <a:rPr lang="en-US" dirty="0"/>
              <a:t> </a:t>
            </a:r>
            <a:r>
              <a:rPr lang="en-US" dirty="0" smtClean="0"/>
              <a:t>        Blue: left ear   Red:  right ear               Red: front/back Blue: left/right Black: up/down</a:t>
            </a:r>
          </a:p>
          <a:p>
            <a:endParaRPr lang="en-US" dirty="0"/>
          </a:p>
          <a:p>
            <a:pPr algn="ctr"/>
            <a:r>
              <a:rPr lang="en-US" dirty="0" smtClean="0"/>
              <a:t>Note the enormous reflection in the balloon data from the right side wall. This is not present in the data from the loudspeaker. This reflection should both muddy the sound and cause an image shift – but no </a:t>
            </a:r>
            <a:r>
              <a:rPr lang="en-US" dirty="0"/>
              <a:t>instrument on stage excites this </a:t>
            </a:r>
            <a:r>
              <a:rPr lang="en-US" dirty="0" smtClean="0"/>
              <a:t>reflection. This </a:t>
            </a:r>
            <a:r>
              <a:rPr lang="en-US" dirty="0"/>
              <a:t>seat </a:t>
            </a:r>
            <a:r>
              <a:rPr lang="en-US" dirty="0" smtClean="0"/>
              <a:t>has </a:t>
            </a:r>
            <a:r>
              <a:rPr lang="en-US" dirty="0"/>
              <a:t>good </a:t>
            </a:r>
            <a:r>
              <a:rPr lang="en-US" dirty="0" smtClean="0"/>
              <a:t>sound.</a:t>
            </a:r>
            <a:endParaRPr lang="en-US" dirty="0"/>
          </a:p>
        </p:txBody>
      </p:sp>
    </p:spTree>
    <p:extLst>
      <p:ext uri="{BB962C8B-B14F-4D97-AF65-F5344CB8AC3E}">
        <p14:creationId xmlns:p14="http://schemas.microsoft.com/office/powerpoint/2010/main" val="203004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943"/>
            <a:ext cx="7886700" cy="1325563"/>
          </a:xfrm>
        </p:spPr>
        <p:txBody>
          <a:bodyPr>
            <a:normAutofit/>
          </a:bodyPr>
          <a:lstStyle/>
          <a:p>
            <a:pPr algn="ctr"/>
            <a:r>
              <a:rPr lang="en-US" sz="2800" b="1" dirty="0" smtClean="0"/>
              <a:t>Valid acoustic measurements must take this complexity into account</a:t>
            </a:r>
            <a:endParaRPr lang="en-US" sz="2800" b="1" dirty="0"/>
          </a:p>
        </p:txBody>
      </p:sp>
      <p:sp>
        <p:nvSpPr>
          <p:cNvPr id="3" name="Content Placeholder 2"/>
          <p:cNvSpPr>
            <a:spLocks noGrp="1"/>
          </p:cNvSpPr>
          <p:nvPr>
            <p:ph idx="1"/>
          </p:nvPr>
        </p:nvSpPr>
        <p:spPr>
          <a:xfrm>
            <a:off x="628650" y="1444505"/>
            <a:ext cx="7886700" cy="4790039"/>
          </a:xfrm>
        </p:spPr>
        <p:txBody>
          <a:bodyPr>
            <a:normAutofit fontScale="92500" lnSpcReduction="10000"/>
          </a:bodyPr>
          <a:lstStyle/>
          <a:p>
            <a:r>
              <a:rPr lang="en-US" sz="2000" dirty="0" smtClean="0"/>
              <a:t>We need to test whether or not a reflection is actually excited by the expected sound sources. </a:t>
            </a:r>
          </a:p>
          <a:p>
            <a:pPr lvl="1"/>
            <a:r>
              <a:rPr lang="en-US" sz="1600" dirty="0"/>
              <a:t>I</a:t>
            </a:r>
            <a:r>
              <a:rPr lang="en-US" sz="1600" dirty="0" smtClean="0"/>
              <a:t>f it is, is the reflection audible? If so, is it harmful, beneficial, or irrelevant?</a:t>
            </a:r>
          </a:p>
          <a:p>
            <a:pPr lvl="1"/>
            <a:r>
              <a:rPr lang="en-US" sz="1600" dirty="0" smtClean="0"/>
              <a:t>Any useful measure must accurately account for such reflections.</a:t>
            </a:r>
          </a:p>
          <a:p>
            <a:r>
              <a:rPr lang="en-US" sz="2000" dirty="0" smtClean="0"/>
              <a:t>You need to model both the directivity of each instrument and the directional acuity of the receiver.</a:t>
            </a:r>
          </a:p>
          <a:p>
            <a:r>
              <a:rPr lang="en-US" sz="2000" dirty="0" smtClean="0"/>
              <a:t>And then you must analyze the data with the same hardware and the same methods that the ear uses.</a:t>
            </a:r>
          </a:p>
          <a:p>
            <a:pPr lvl="1"/>
            <a:r>
              <a:rPr lang="en-US" sz="1600" dirty="0" smtClean="0"/>
              <a:t>Almost all current measures are based on a sonogram model, and use pistol shots as a “typical” sound excitation.</a:t>
            </a:r>
          </a:p>
          <a:p>
            <a:pPr lvl="2"/>
            <a:r>
              <a:rPr lang="en-US" sz="1200" dirty="0" smtClean="0"/>
              <a:t>Sonograms cannot separate signals from reverberation and noise with human acuity.</a:t>
            </a:r>
          </a:p>
          <a:p>
            <a:pPr lvl="2"/>
            <a:r>
              <a:rPr lang="en-US" sz="1200" dirty="0" smtClean="0"/>
              <a:t>They do not have the pitch acuity of the ear.</a:t>
            </a:r>
          </a:p>
          <a:p>
            <a:pPr lvl="2"/>
            <a:r>
              <a:rPr lang="en-US" sz="1200" dirty="0" smtClean="0"/>
              <a:t>They plot and integrate </a:t>
            </a:r>
            <a:r>
              <a:rPr lang="en-US" sz="1200" dirty="0" smtClean="0">
                <a:solidFill>
                  <a:srgbClr val="FF0000"/>
                </a:solidFill>
              </a:rPr>
              <a:t>sound energy </a:t>
            </a:r>
            <a:r>
              <a:rPr lang="en-US" sz="1200" dirty="0" smtClean="0"/>
              <a:t>from a pistol shot as a function of time. </a:t>
            </a:r>
          </a:p>
          <a:p>
            <a:pPr lvl="2"/>
            <a:r>
              <a:rPr lang="en-US" sz="1200" dirty="0" smtClean="0"/>
              <a:t>But the ear’s response to sound </a:t>
            </a:r>
            <a:r>
              <a:rPr lang="en-US" sz="1200" dirty="0" smtClean="0">
                <a:solidFill>
                  <a:srgbClr val="FF0000"/>
                </a:solidFill>
              </a:rPr>
              <a:t>is logarithmic</a:t>
            </a:r>
            <a:r>
              <a:rPr lang="en-US" sz="1200" dirty="0" smtClean="0"/>
              <a:t>, and the ear </a:t>
            </a:r>
            <a:r>
              <a:rPr lang="en-US" sz="1200" dirty="0" smtClean="0">
                <a:solidFill>
                  <a:srgbClr val="FF0000"/>
                </a:solidFill>
              </a:rPr>
              <a:t>integrates the log of sound pressure </a:t>
            </a:r>
            <a:r>
              <a:rPr lang="en-US" sz="1200" dirty="0" smtClean="0"/>
              <a:t>over a time window of  ~ 100ms</a:t>
            </a:r>
          </a:p>
          <a:p>
            <a:pPr lvl="1"/>
            <a:r>
              <a:rPr lang="en-US" sz="1600" dirty="0">
                <a:solidFill>
                  <a:srgbClr val="FF0000"/>
                </a:solidFill>
              </a:rPr>
              <a:t>T</a:t>
            </a:r>
            <a:r>
              <a:rPr lang="en-US" sz="1600" dirty="0" smtClean="0">
                <a:solidFill>
                  <a:srgbClr val="FF0000"/>
                </a:solidFill>
              </a:rPr>
              <a:t>he ear hears notes and syllables – not pistol shots</a:t>
            </a:r>
            <a:r>
              <a:rPr lang="en-US" sz="1600" dirty="0" smtClean="0"/>
              <a:t>.</a:t>
            </a:r>
          </a:p>
          <a:p>
            <a:r>
              <a:rPr lang="en-US" sz="2000" dirty="0" smtClean="0"/>
              <a:t>We must manipulate impulse responses mathematically to represent notes and syllables before we attempt to measure them.</a:t>
            </a:r>
          </a:p>
          <a:p>
            <a:pPr lvl="1"/>
            <a:endParaRPr lang="en-US" sz="1600" dirty="0"/>
          </a:p>
        </p:txBody>
      </p:sp>
    </p:spTree>
    <p:extLst>
      <p:ext uri="{BB962C8B-B14F-4D97-AF65-F5344CB8AC3E}">
        <p14:creationId xmlns:p14="http://schemas.microsoft.com/office/powerpoint/2010/main" val="11327708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1597</TotalTime>
  <Words>2848</Words>
  <Application>Microsoft Office PowerPoint</Application>
  <PresentationFormat>On-screen Show (4:3)</PresentationFormat>
  <Paragraphs>197</Paragraphs>
  <Slides>22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Measuring sonic presence and the ability to sharply localize sound using existing lateral fraction data</vt:lpstr>
      <vt:lpstr>Sound quality depends on the listener’s expectation</vt:lpstr>
      <vt:lpstr>The ear and brain evolved to detect, parse and remember information.</vt:lpstr>
      <vt:lpstr>All Science requires models that are as simple as possible, but not too simple! </vt:lpstr>
      <vt:lpstr>More problems with current measures</vt:lpstr>
      <vt:lpstr>Problems with first order microphones such as Omnis, Eights, Cardioids, and Soundfields</vt:lpstr>
      <vt:lpstr> Omnidirectional sources</vt:lpstr>
      <vt:lpstr>Example of misleading results from omnidirectional measurements.</vt:lpstr>
      <vt:lpstr>Valid acoustic measurements must take this complexity into account</vt:lpstr>
      <vt:lpstr>Problems with current measures</vt:lpstr>
      <vt:lpstr>G. W. Sabine</vt:lpstr>
      <vt:lpstr>What can be done?</vt:lpstr>
      <vt:lpstr>LOC</vt:lpstr>
      <vt:lpstr>Two impulse responses from Boston Symphony Hall</vt:lpstr>
      <vt:lpstr>This is how the ear and LOC perceive these seats with music above 1kHz:</vt:lpstr>
      <vt:lpstr>The importance of frequency and upward masking</vt:lpstr>
      <vt:lpstr>LOC requires binaural impulse response data</vt:lpstr>
      <vt:lpstr>Procedure</vt:lpstr>
      <vt:lpstr>Unresolved reflections</vt:lpstr>
      <vt:lpstr>Data from Boston Symphony Hall April 14, 2014</vt:lpstr>
      <vt:lpstr>LOC diagrams for the previous slide</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sonic presence and the ability to sharply localize sound using existing lateral fraction data</dc:title>
  <dc:creator>User</dc:creator>
  <cp:lastModifiedBy>User</cp:lastModifiedBy>
  <cp:revision>58</cp:revision>
  <dcterms:created xsi:type="dcterms:W3CDTF">2014-04-28T14:39:01Z</dcterms:created>
  <dcterms:modified xsi:type="dcterms:W3CDTF">2014-11-13T14:08:38Z</dcterms:modified>
</cp:coreProperties>
</file>