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2" r:id="rId5"/>
    <p:sldId id="259" r:id="rId6"/>
    <p:sldId id="261" r:id="rId7"/>
    <p:sldId id="264" r:id="rId8"/>
    <p:sldId id="260" r:id="rId9"/>
    <p:sldId id="263" r:id="rId10"/>
    <p:sldId id="265" r:id="rId11"/>
    <p:sldId id="266" r:id="rId12"/>
    <p:sldId id="267" r:id="rId13"/>
    <p:sldId id="269" r:id="rId14"/>
    <p:sldId id="270"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94656" autoAdjust="0"/>
  </p:normalViewPr>
  <p:slideViewPr>
    <p:cSldViewPr snapToGrid="0">
      <p:cViewPr varScale="1">
        <p:scale>
          <a:sx n="87" d="100"/>
          <a:sy n="87" d="100"/>
        </p:scale>
        <p:origin x="5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DB63B-49CD-41B6-866B-16A8C6F3F067}"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90426-6491-4D46-8A29-8396B68E14AB}" type="slidenum">
              <a:rPr lang="en-US" smtClean="0"/>
              <a:t>‹#›</a:t>
            </a:fld>
            <a:endParaRPr lang="en-US"/>
          </a:p>
        </p:txBody>
      </p:sp>
    </p:spTree>
    <p:extLst>
      <p:ext uri="{BB962C8B-B14F-4D97-AF65-F5344CB8AC3E}">
        <p14:creationId xmlns:p14="http://schemas.microsoft.com/office/powerpoint/2010/main" val="70698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DB63B-49CD-41B6-866B-16A8C6F3F067}"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90426-6491-4D46-8A29-8396B68E14AB}" type="slidenum">
              <a:rPr lang="en-US" smtClean="0"/>
              <a:t>‹#›</a:t>
            </a:fld>
            <a:endParaRPr lang="en-US"/>
          </a:p>
        </p:txBody>
      </p:sp>
    </p:spTree>
    <p:extLst>
      <p:ext uri="{BB962C8B-B14F-4D97-AF65-F5344CB8AC3E}">
        <p14:creationId xmlns:p14="http://schemas.microsoft.com/office/powerpoint/2010/main" val="178719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DB63B-49CD-41B6-866B-16A8C6F3F067}"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90426-6491-4D46-8A29-8396B68E14AB}" type="slidenum">
              <a:rPr lang="en-US" smtClean="0"/>
              <a:t>‹#›</a:t>
            </a:fld>
            <a:endParaRPr lang="en-US"/>
          </a:p>
        </p:txBody>
      </p:sp>
    </p:spTree>
    <p:extLst>
      <p:ext uri="{BB962C8B-B14F-4D97-AF65-F5344CB8AC3E}">
        <p14:creationId xmlns:p14="http://schemas.microsoft.com/office/powerpoint/2010/main" val="393103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DB63B-49CD-41B6-866B-16A8C6F3F067}"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90426-6491-4D46-8A29-8396B68E14AB}" type="slidenum">
              <a:rPr lang="en-US" smtClean="0"/>
              <a:t>‹#›</a:t>
            </a:fld>
            <a:endParaRPr lang="en-US"/>
          </a:p>
        </p:txBody>
      </p:sp>
    </p:spTree>
    <p:extLst>
      <p:ext uri="{BB962C8B-B14F-4D97-AF65-F5344CB8AC3E}">
        <p14:creationId xmlns:p14="http://schemas.microsoft.com/office/powerpoint/2010/main" val="257469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DB63B-49CD-41B6-866B-16A8C6F3F067}"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90426-6491-4D46-8A29-8396B68E14AB}" type="slidenum">
              <a:rPr lang="en-US" smtClean="0"/>
              <a:t>‹#›</a:t>
            </a:fld>
            <a:endParaRPr lang="en-US"/>
          </a:p>
        </p:txBody>
      </p:sp>
    </p:spTree>
    <p:extLst>
      <p:ext uri="{BB962C8B-B14F-4D97-AF65-F5344CB8AC3E}">
        <p14:creationId xmlns:p14="http://schemas.microsoft.com/office/powerpoint/2010/main" val="177268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0DB63B-49CD-41B6-866B-16A8C6F3F067}"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90426-6491-4D46-8A29-8396B68E14AB}" type="slidenum">
              <a:rPr lang="en-US" smtClean="0"/>
              <a:t>‹#›</a:t>
            </a:fld>
            <a:endParaRPr lang="en-US"/>
          </a:p>
        </p:txBody>
      </p:sp>
    </p:spTree>
    <p:extLst>
      <p:ext uri="{BB962C8B-B14F-4D97-AF65-F5344CB8AC3E}">
        <p14:creationId xmlns:p14="http://schemas.microsoft.com/office/powerpoint/2010/main" val="180143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DB63B-49CD-41B6-866B-16A8C6F3F067}" type="datetimeFigureOut">
              <a:rPr lang="en-US" smtClean="0"/>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90426-6491-4D46-8A29-8396B68E14AB}" type="slidenum">
              <a:rPr lang="en-US" smtClean="0"/>
              <a:t>‹#›</a:t>
            </a:fld>
            <a:endParaRPr lang="en-US"/>
          </a:p>
        </p:txBody>
      </p:sp>
    </p:spTree>
    <p:extLst>
      <p:ext uri="{BB962C8B-B14F-4D97-AF65-F5344CB8AC3E}">
        <p14:creationId xmlns:p14="http://schemas.microsoft.com/office/powerpoint/2010/main" val="378640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0DB63B-49CD-41B6-866B-16A8C6F3F067}" type="datetimeFigureOut">
              <a:rPr lang="en-US" smtClean="0"/>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90426-6491-4D46-8A29-8396B68E14AB}" type="slidenum">
              <a:rPr lang="en-US" smtClean="0"/>
              <a:t>‹#›</a:t>
            </a:fld>
            <a:endParaRPr lang="en-US"/>
          </a:p>
        </p:txBody>
      </p:sp>
    </p:spTree>
    <p:extLst>
      <p:ext uri="{BB962C8B-B14F-4D97-AF65-F5344CB8AC3E}">
        <p14:creationId xmlns:p14="http://schemas.microsoft.com/office/powerpoint/2010/main" val="396893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DB63B-49CD-41B6-866B-16A8C6F3F067}" type="datetimeFigureOut">
              <a:rPr lang="en-US" smtClean="0"/>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90426-6491-4D46-8A29-8396B68E14AB}" type="slidenum">
              <a:rPr lang="en-US" smtClean="0"/>
              <a:t>‹#›</a:t>
            </a:fld>
            <a:endParaRPr lang="en-US"/>
          </a:p>
        </p:txBody>
      </p:sp>
    </p:spTree>
    <p:extLst>
      <p:ext uri="{BB962C8B-B14F-4D97-AF65-F5344CB8AC3E}">
        <p14:creationId xmlns:p14="http://schemas.microsoft.com/office/powerpoint/2010/main" val="106053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DB63B-49CD-41B6-866B-16A8C6F3F067}"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90426-6491-4D46-8A29-8396B68E14AB}" type="slidenum">
              <a:rPr lang="en-US" smtClean="0"/>
              <a:t>‹#›</a:t>
            </a:fld>
            <a:endParaRPr lang="en-US"/>
          </a:p>
        </p:txBody>
      </p:sp>
    </p:spTree>
    <p:extLst>
      <p:ext uri="{BB962C8B-B14F-4D97-AF65-F5344CB8AC3E}">
        <p14:creationId xmlns:p14="http://schemas.microsoft.com/office/powerpoint/2010/main" val="142602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DB63B-49CD-41B6-866B-16A8C6F3F067}"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90426-6491-4D46-8A29-8396B68E14AB}" type="slidenum">
              <a:rPr lang="en-US" smtClean="0"/>
              <a:t>‹#›</a:t>
            </a:fld>
            <a:endParaRPr lang="en-US"/>
          </a:p>
        </p:txBody>
      </p:sp>
    </p:spTree>
    <p:extLst>
      <p:ext uri="{BB962C8B-B14F-4D97-AF65-F5344CB8AC3E}">
        <p14:creationId xmlns:p14="http://schemas.microsoft.com/office/powerpoint/2010/main" val="398804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0DB63B-49CD-41B6-866B-16A8C6F3F067}" type="datetimeFigureOut">
              <a:rPr lang="en-US" smtClean="0"/>
              <a:t>5/7/2014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B90426-6491-4D46-8A29-8396B68E14AB}" type="slidenum">
              <a:rPr lang="en-US" smtClean="0"/>
              <a:t>‹#›</a:t>
            </a:fld>
            <a:endParaRPr lang="en-US"/>
          </a:p>
        </p:txBody>
      </p:sp>
    </p:spTree>
    <p:extLst>
      <p:ext uri="{BB962C8B-B14F-4D97-AF65-F5344CB8AC3E}">
        <p14:creationId xmlns:p14="http://schemas.microsoft.com/office/powerpoint/2010/main" val="3406417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audio" Target="../media/media2.mp3"/><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t>Modeling the effects of air currents on acoustic measurements in large spaces</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David Griesinger</a:t>
            </a:r>
          </a:p>
          <a:p>
            <a:r>
              <a:rPr lang="en-US" dirty="0" smtClean="0"/>
              <a:t>David Griesinger Acoustics</a:t>
            </a:r>
          </a:p>
          <a:p>
            <a:r>
              <a:rPr lang="en-US" dirty="0" smtClean="0"/>
              <a:t>www.davidgriesinger.com</a:t>
            </a:r>
            <a:endParaRPr lang="en-US" dirty="0"/>
          </a:p>
        </p:txBody>
      </p:sp>
    </p:spTree>
    <p:extLst>
      <p:ext uri="{BB962C8B-B14F-4D97-AF65-F5344CB8AC3E}">
        <p14:creationId xmlns:p14="http://schemas.microsoft.com/office/powerpoint/2010/main" val="156304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666"/>
            <a:ext cx="7886700" cy="1325563"/>
          </a:xfrm>
        </p:spPr>
        <p:txBody>
          <a:bodyPr/>
          <a:lstStyle/>
          <a:p>
            <a:pPr algn="ctr"/>
            <a:r>
              <a:rPr lang="en-US" b="1" dirty="0" smtClean="0"/>
              <a:t>Modeling air currents with random walks</a:t>
            </a:r>
            <a:endParaRPr lang="en-US" b="1" dirty="0"/>
          </a:p>
        </p:txBody>
      </p:sp>
      <p:sp>
        <p:nvSpPr>
          <p:cNvPr id="3" name="Content Placeholder 2"/>
          <p:cNvSpPr>
            <a:spLocks noGrp="1"/>
          </p:cNvSpPr>
          <p:nvPr>
            <p:ph idx="1"/>
          </p:nvPr>
        </p:nvSpPr>
        <p:spPr>
          <a:xfrm>
            <a:off x="628650" y="1196975"/>
            <a:ext cx="7886700" cy="4351338"/>
          </a:xfrm>
        </p:spPr>
        <p:txBody>
          <a:bodyPr/>
          <a:lstStyle/>
          <a:p>
            <a:r>
              <a:rPr lang="en-US" sz="1600" dirty="0" smtClean="0"/>
              <a:t>Convolution methods are commonly used by coherently averaging several measurements.</a:t>
            </a:r>
          </a:p>
          <a:p>
            <a:pPr lvl="1"/>
            <a:r>
              <a:rPr lang="en-US" sz="1200" dirty="0" smtClean="0"/>
              <a:t>I decided to model air currents by averaging several identical IRs who’s time-base had been slightly modified progressively with time.</a:t>
            </a:r>
          </a:p>
          <a:p>
            <a:r>
              <a:rPr lang="en-US" sz="1600" dirty="0" smtClean="0"/>
              <a:t>The time base modification was done by a “random walk” similar to the motion of a small particle jostled by Brownian motion</a:t>
            </a:r>
            <a:r>
              <a:rPr lang="en-US" dirty="0" smtClean="0"/>
              <a:t>.</a:t>
            </a:r>
            <a:endParaRPr lang="en-US" dirty="0"/>
          </a:p>
        </p:txBody>
      </p:sp>
      <p:sp>
        <p:nvSpPr>
          <p:cNvPr id="5" name="TextBox 4"/>
          <p:cNvSpPr txBox="1"/>
          <p:nvPr/>
        </p:nvSpPr>
        <p:spPr>
          <a:xfrm>
            <a:off x="5314950" y="2697480"/>
            <a:ext cx="3200400" cy="4031873"/>
          </a:xfrm>
          <a:prstGeom prst="rect">
            <a:avLst/>
          </a:prstGeom>
          <a:noFill/>
        </p:spPr>
        <p:txBody>
          <a:bodyPr wrap="square" rtlCol="0">
            <a:spAutoFit/>
          </a:bodyPr>
          <a:lstStyle/>
          <a:p>
            <a:r>
              <a:rPr lang="en-US" sz="1600" dirty="0" smtClean="0"/>
              <a:t>Here are eight typical random walks, moving randomly by a random function of +- 0.1 samples per sample. They are used to modify a one second RT 1.5 seconds long.</a:t>
            </a:r>
          </a:p>
          <a:p>
            <a:endParaRPr lang="en-US" sz="1600" dirty="0"/>
          </a:p>
          <a:p>
            <a:r>
              <a:rPr lang="en-US" sz="1600" dirty="0" smtClean="0">
                <a:solidFill>
                  <a:srgbClr val="FF0000"/>
                </a:solidFill>
              </a:rPr>
              <a:t>With a sample rate of 44.1KHz these random walks produce a maximum pitch-shift  of .04%. The mean absolute value of all 32 walks is 8 samples, 2.4 inches per second, or 0.13 miles per hour.</a:t>
            </a:r>
          </a:p>
          <a:p>
            <a:endParaRPr lang="en-US" sz="1600" dirty="0"/>
          </a:p>
          <a:p>
            <a:r>
              <a:rPr lang="en-US" sz="1600" dirty="0" smtClean="0"/>
              <a:t>They have a LARGE effect on measurements!</a:t>
            </a:r>
          </a:p>
          <a:p>
            <a:endParaRPr 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1" y="2650222"/>
            <a:ext cx="4479758" cy="3337859"/>
          </a:xfrm>
          <a:prstGeom prst="rect">
            <a:avLst/>
          </a:prstGeom>
        </p:spPr>
      </p:pic>
    </p:spTree>
    <p:extLst>
      <p:ext uri="{BB962C8B-B14F-4D97-AF65-F5344CB8AC3E}">
        <p14:creationId xmlns:p14="http://schemas.microsoft.com/office/powerpoint/2010/main" val="45699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039"/>
          <a:stretch/>
        </p:blipFill>
        <p:spPr>
          <a:xfrm>
            <a:off x="758585" y="934910"/>
            <a:ext cx="3111957" cy="200743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8515"/>
          <a:stretch/>
        </p:blipFill>
        <p:spPr>
          <a:xfrm>
            <a:off x="4601336" y="948765"/>
            <a:ext cx="3089644" cy="199777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17994"/>
          <a:stretch/>
        </p:blipFill>
        <p:spPr>
          <a:xfrm>
            <a:off x="758585" y="3801121"/>
            <a:ext cx="3122937" cy="206106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18382"/>
          <a:stretch/>
        </p:blipFill>
        <p:spPr>
          <a:xfrm>
            <a:off x="4709786" y="3807328"/>
            <a:ext cx="3210653" cy="2105201"/>
          </a:xfrm>
          <a:prstGeom prst="rect">
            <a:avLst/>
          </a:prstGeom>
        </p:spPr>
      </p:pic>
      <p:sp>
        <p:nvSpPr>
          <p:cNvPr id="8" name="TextBox 7"/>
          <p:cNvSpPr txBox="1"/>
          <p:nvPr/>
        </p:nvSpPr>
        <p:spPr>
          <a:xfrm>
            <a:off x="831273" y="381858"/>
            <a:ext cx="7456516" cy="369332"/>
          </a:xfrm>
          <a:prstGeom prst="rect">
            <a:avLst/>
          </a:prstGeom>
          <a:noFill/>
        </p:spPr>
        <p:txBody>
          <a:bodyPr wrap="square" rtlCol="0">
            <a:spAutoFit/>
          </a:bodyPr>
          <a:lstStyle/>
          <a:p>
            <a:r>
              <a:rPr lang="en-US" dirty="0" smtClean="0"/>
              <a:t>1sRTs measured in one octave bands   Green: 32 averages    Blue: 8 averages</a:t>
            </a:r>
            <a:endParaRPr lang="en-US" dirty="0"/>
          </a:p>
        </p:txBody>
      </p:sp>
      <p:sp>
        <p:nvSpPr>
          <p:cNvPr id="9" name="TextBox 8"/>
          <p:cNvSpPr txBox="1"/>
          <p:nvPr/>
        </p:nvSpPr>
        <p:spPr>
          <a:xfrm>
            <a:off x="758585" y="3079145"/>
            <a:ext cx="7529204" cy="646331"/>
          </a:xfrm>
          <a:prstGeom prst="rect">
            <a:avLst/>
          </a:prstGeom>
          <a:noFill/>
        </p:spPr>
        <p:txBody>
          <a:bodyPr wrap="square" rtlCol="0">
            <a:spAutoFit/>
          </a:bodyPr>
          <a:lstStyle/>
          <a:p>
            <a:r>
              <a:rPr lang="en-US" dirty="0" smtClean="0"/>
              <a:t>8kHz Green: RT = .92 blue, 1.0               4kHz Green early 0.2sRT, late 0.82</a:t>
            </a:r>
          </a:p>
          <a:p>
            <a:r>
              <a:rPr lang="en-US" dirty="0" smtClean="0"/>
              <a:t>Green is 6dB higher than blue!               Green is initially 12dB higher than blue</a:t>
            </a:r>
            <a:endParaRPr lang="en-US" dirty="0"/>
          </a:p>
        </p:txBody>
      </p:sp>
      <p:sp>
        <p:nvSpPr>
          <p:cNvPr id="10" name="TextBox 9"/>
          <p:cNvSpPr txBox="1"/>
          <p:nvPr/>
        </p:nvSpPr>
        <p:spPr>
          <a:xfrm>
            <a:off x="758585" y="6068517"/>
            <a:ext cx="7147999" cy="646331"/>
          </a:xfrm>
          <a:prstGeom prst="rect">
            <a:avLst/>
          </a:prstGeom>
          <a:noFill/>
        </p:spPr>
        <p:txBody>
          <a:bodyPr wrap="square" rtlCol="0">
            <a:spAutoFit/>
          </a:bodyPr>
          <a:lstStyle/>
          <a:p>
            <a:r>
              <a:rPr lang="en-US" dirty="0" smtClean="0"/>
              <a:t>2kHz Green early 0.28s. Blue early 0.52s       1kHz Green 0.77 Blue 0.81</a:t>
            </a:r>
          </a:p>
          <a:p>
            <a:r>
              <a:rPr lang="en-US" dirty="0"/>
              <a:t>	</a:t>
            </a:r>
            <a:r>
              <a:rPr lang="en-US" dirty="0" smtClean="0"/>
              <a:t>			      Green is finally 12 dB higher.</a:t>
            </a:r>
            <a:endParaRPr lang="en-US" dirty="0"/>
          </a:p>
        </p:txBody>
      </p:sp>
    </p:spTree>
    <p:extLst>
      <p:ext uri="{BB962C8B-B14F-4D97-AF65-F5344CB8AC3E}">
        <p14:creationId xmlns:p14="http://schemas.microsoft.com/office/powerpoint/2010/main" val="358684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6578"/>
            <a:ext cx="7886700" cy="881783"/>
          </a:xfrm>
        </p:spPr>
        <p:txBody>
          <a:bodyPr/>
          <a:lstStyle/>
          <a:p>
            <a:pPr algn="ctr"/>
            <a:r>
              <a:rPr lang="en-US" b="1" dirty="0" smtClean="0"/>
              <a:t>Boston Symphony Hall measurements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3959" y="1246909"/>
            <a:ext cx="3730481" cy="2984920"/>
          </a:xfrm>
        </p:spPr>
      </p:pic>
      <p:sp>
        <p:nvSpPr>
          <p:cNvPr id="5" name="TextBox 4"/>
          <p:cNvSpPr txBox="1"/>
          <p:nvPr/>
        </p:nvSpPr>
        <p:spPr>
          <a:xfrm>
            <a:off x="4572000" y="1183466"/>
            <a:ext cx="3893128" cy="2862322"/>
          </a:xfrm>
          <a:prstGeom prst="rect">
            <a:avLst/>
          </a:prstGeom>
          <a:noFill/>
        </p:spPr>
        <p:txBody>
          <a:bodyPr wrap="square" rtlCol="0">
            <a:spAutoFit/>
          </a:bodyPr>
          <a:lstStyle/>
          <a:p>
            <a:r>
              <a:rPr lang="en-US" dirty="0" smtClean="0"/>
              <a:t>In 2008 I made a set of soundfield and binaural measurements in BSH using a </a:t>
            </a:r>
            <a:r>
              <a:rPr lang="en-US" dirty="0" err="1" smtClean="0"/>
              <a:t>Genelec</a:t>
            </a:r>
            <a:r>
              <a:rPr lang="en-US" dirty="0" smtClean="0"/>
              <a:t> 1029 loudspeaker just to the audience right of the conductor.</a:t>
            </a:r>
          </a:p>
          <a:p>
            <a:endParaRPr lang="en-US" dirty="0"/>
          </a:p>
          <a:p>
            <a:r>
              <a:rPr lang="en-US" dirty="0" smtClean="0"/>
              <a:t>I used a 2 second sine sweep as a stimulus. I have been using the data to understand why the hall sounds as it does.</a:t>
            </a:r>
          </a:p>
          <a:p>
            <a:endParaRPr lang="en-US" dirty="0"/>
          </a:p>
        </p:txBody>
      </p:sp>
      <p:sp>
        <p:nvSpPr>
          <p:cNvPr id="8" name="TextBox 7"/>
          <p:cNvSpPr txBox="1"/>
          <p:nvPr/>
        </p:nvSpPr>
        <p:spPr>
          <a:xfrm>
            <a:off x="503959" y="4502727"/>
            <a:ext cx="8182841" cy="2308324"/>
          </a:xfrm>
          <a:prstGeom prst="rect">
            <a:avLst/>
          </a:prstGeom>
          <a:noFill/>
        </p:spPr>
        <p:txBody>
          <a:bodyPr wrap="square" rtlCol="0">
            <a:spAutoFit/>
          </a:bodyPr>
          <a:lstStyle/>
          <a:p>
            <a:r>
              <a:rPr lang="en-US" dirty="0" smtClean="0"/>
              <a:t>There are a great many outstanding seats in the hall, and many less than outstanding seats. I have binaural recordings of live music in many of them, which I can listen to while pondering the data.</a:t>
            </a:r>
          </a:p>
          <a:p>
            <a:endParaRPr lang="en-US" dirty="0"/>
          </a:p>
          <a:p>
            <a:r>
              <a:rPr lang="en-US" dirty="0" smtClean="0"/>
              <a:t>On April 18</a:t>
            </a:r>
            <a:r>
              <a:rPr lang="en-US" baseline="30000" dirty="0" smtClean="0"/>
              <a:t>th</a:t>
            </a:r>
            <a:r>
              <a:rPr lang="en-US" dirty="0" smtClean="0"/>
              <a:t> 2014 I was able to duplicate the soundfield data using tiny balloons as stimuli. The balloons are amazing – bursting in less than a millisecond, and yielding a peak sound pressure of 94dB at 10 meters.</a:t>
            </a:r>
          </a:p>
          <a:p>
            <a:endParaRPr lang="en-US" dirty="0"/>
          </a:p>
        </p:txBody>
      </p:sp>
    </p:spTree>
    <p:extLst>
      <p:ext uri="{BB962C8B-B14F-4D97-AF65-F5344CB8AC3E}">
        <p14:creationId xmlns:p14="http://schemas.microsoft.com/office/powerpoint/2010/main" val="145676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0"/>
            <a:ext cx="8229600" cy="1143000"/>
          </a:xfrm>
        </p:spPr>
        <p:txBody>
          <a:bodyPr>
            <a:noAutofit/>
          </a:bodyPr>
          <a:lstStyle/>
          <a:p>
            <a:pPr lvl="0" algn="ctr"/>
            <a:r>
              <a:rPr lang="en-US" sz="3200" dirty="0" smtClean="0"/>
              <a:t>Two impulse responses from Boston Symphony Hall with a 2 second sweep 2008</a:t>
            </a:r>
            <a:endParaRPr lang="en-US" sz="3200" dirty="0"/>
          </a:p>
        </p:txBody>
      </p:sp>
      <p:pic>
        <p:nvPicPr>
          <p:cNvPr id="6" name="Picture 5" descr="rw_r_ir_left.bmp"/>
          <p:cNvPicPr>
            <a:picLocks noChangeAspect="1"/>
          </p:cNvPicPr>
          <p:nvPr/>
        </p:nvPicPr>
        <p:blipFill>
          <a:blip r:embed="rId6" cstate="print"/>
          <a:stretch>
            <a:fillRect/>
          </a:stretch>
        </p:blipFill>
        <p:spPr>
          <a:xfrm>
            <a:off x="487680" y="1354455"/>
            <a:ext cx="4008120" cy="3006090"/>
          </a:xfrm>
          <a:prstGeom prst="rect">
            <a:avLst/>
          </a:prstGeom>
        </p:spPr>
      </p:pic>
      <p:pic>
        <p:nvPicPr>
          <p:cNvPr id="7" name="Picture 6" descr="rw_dd_ir_left.bmp"/>
          <p:cNvPicPr>
            <a:picLocks noChangeAspect="1"/>
          </p:cNvPicPr>
          <p:nvPr/>
        </p:nvPicPr>
        <p:blipFill>
          <a:blip r:embed="rId7" cstate="print"/>
          <a:stretch>
            <a:fillRect/>
          </a:stretch>
        </p:blipFill>
        <p:spPr>
          <a:xfrm>
            <a:off x="4495800" y="1335405"/>
            <a:ext cx="4058920" cy="3044190"/>
          </a:xfrm>
          <a:prstGeom prst="rect">
            <a:avLst/>
          </a:prstGeom>
        </p:spPr>
      </p:pic>
      <p:sp>
        <p:nvSpPr>
          <p:cNvPr id="9" name="TextBox 8"/>
          <p:cNvSpPr txBox="1"/>
          <p:nvPr/>
        </p:nvSpPr>
        <p:spPr>
          <a:xfrm>
            <a:off x="381000" y="4604363"/>
            <a:ext cx="4419600" cy="1015663"/>
          </a:xfrm>
          <a:prstGeom prst="rect">
            <a:avLst/>
          </a:prstGeom>
          <a:noFill/>
        </p:spPr>
        <p:txBody>
          <a:bodyPr wrap="square" rtlCol="0">
            <a:spAutoFit/>
          </a:bodyPr>
          <a:lstStyle/>
          <a:p>
            <a:r>
              <a:rPr lang="en-US" sz="2000" dirty="0" smtClean="0"/>
              <a:t>Binaural impulse from BSH row R seat 11 C80 = 0.85dB   IACC80 = .68    LOC =  9.1dB</a:t>
            </a:r>
            <a:endParaRPr lang="en-US" sz="2000" dirty="0"/>
          </a:p>
        </p:txBody>
      </p:sp>
      <p:sp>
        <p:nvSpPr>
          <p:cNvPr id="10" name="TextBox 9"/>
          <p:cNvSpPr txBox="1"/>
          <p:nvPr/>
        </p:nvSpPr>
        <p:spPr>
          <a:xfrm>
            <a:off x="4800600" y="4604363"/>
            <a:ext cx="3886200" cy="707886"/>
          </a:xfrm>
          <a:prstGeom prst="rect">
            <a:avLst/>
          </a:prstGeom>
          <a:noFill/>
        </p:spPr>
        <p:txBody>
          <a:bodyPr wrap="square" rtlCol="0">
            <a:spAutoFit/>
          </a:bodyPr>
          <a:lstStyle/>
          <a:p>
            <a:r>
              <a:rPr lang="en-US" sz="2000" dirty="0" smtClean="0"/>
              <a:t>Same, Row DD, seat 11      C80=-0.21 IACC80 = 0.2   LOC = -1.2</a:t>
            </a:r>
            <a:endParaRPr lang="en-US" sz="2000" dirty="0"/>
          </a:p>
        </p:txBody>
      </p:sp>
      <p:sp>
        <p:nvSpPr>
          <p:cNvPr id="12" name="TextBox 11"/>
          <p:cNvSpPr txBox="1"/>
          <p:nvPr/>
        </p:nvSpPr>
        <p:spPr>
          <a:xfrm>
            <a:off x="685800" y="5616591"/>
            <a:ext cx="7772400" cy="830997"/>
          </a:xfrm>
          <a:prstGeom prst="rect">
            <a:avLst/>
          </a:prstGeom>
          <a:noFill/>
        </p:spPr>
        <p:txBody>
          <a:bodyPr wrap="square" rtlCol="0">
            <a:spAutoFit/>
          </a:bodyPr>
          <a:lstStyle/>
          <a:p>
            <a:pPr algn="ctr"/>
            <a:r>
              <a:rPr lang="en-US" sz="2400" b="1" dirty="0" smtClean="0"/>
              <a:t>ISO 3382 fails to quantify the sound in these seats!</a:t>
            </a:r>
          </a:p>
          <a:p>
            <a:pPr algn="ctr"/>
            <a:r>
              <a:rPr lang="en-US" sz="2400" b="1" dirty="0" smtClean="0"/>
              <a:t>Both C80 and IACC80 predict the opposite of what we hear!</a:t>
            </a:r>
            <a:endParaRPr lang="en-US" sz="2400" b="1" dirty="0"/>
          </a:p>
        </p:txBody>
      </p:sp>
      <p:pic>
        <p:nvPicPr>
          <p:cNvPr id="13" name="Mix_yafei_dd_m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581035" y="2582159"/>
            <a:ext cx="609600" cy="609600"/>
          </a:xfrm>
          <a:prstGeom prst="rect">
            <a:avLst/>
          </a:prstGeom>
        </p:spPr>
      </p:pic>
      <p:pic>
        <p:nvPicPr>
          <p:cNvPr id="4" name="Mix_yafei_r_p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491740" y="2552700"/>
            <a:ext cx="609600" cy="609600"/>
          </a:xfrm>
          <a:prstGeom prst="rect">
            <a:avLst/>
          </a:prstGeom>
        </p:spPr>
      </p:pic>
    </p:spTree>
    <p:extLst>
      <p:ext uri="{BB962C8B-B14F-4D97-AF65-F5344CB8AC3E}">
        <p14:creationId xmlns:p14="http://schemas.microsoft.com/office/powerpoint/2010/main" val="850115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26"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226"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7132"/>
            <a:ext cx="7886700" cy="1162711"/>
          </a:xfrm>
        </p:spPr>
        <p:txBody>
          <a:bodyPr>
            <a:normAutofit/>
          </a:bodyPr>
          <a:lstStyle/>
          <a:p>
            <a:pPr algn="ctr"/>
            <a:r>
              <a:rPr lang="en-US" sz="2800" dirty="0" smtClean="0"/>
              <a:t>Compare the sine sweep in 2008 to a 5” balloon pop in 2014        BSH row R seat 11</a:t>
            </a:r>
            <a:endParaRPr lang="en-US" sz="2800" dirty="0"/>
          </a:p>
        </p:txBody>
      </p:sp>
      <p:pic>
        <p:nvPicPr>
          <p:cNvPr id="8" name="Picture 7" descr="rw_r_ir_left.bmp"/>
          <p:cNvPicPr>
            <a:picLocks noChangeAspect="1"/>
          </p:cNvPicPr>
          <p:nvPr/>
        </p:nvPicPr>
        <p:blipFill>
          <a:blip r:embed="rId2" cstate="print"/>
          <a:stretch>
            <a:fillRect/>
          </a:stretch>
        </p:blipFill>
        <p:spPr>
          <a:xfrm>
            <a:off x="349893" y="1317321"/>
            <a:ext cx="4008120" cy="300609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013" y="1342374"/>
            <a:ext cx="3984321" cy="2981126"/>
          </a:xfrm>
          <a:prstGeom prst="rect">
            <a:avLst/>
          </a:prstGeom>
        </p:spPr>
      </p:pic>
      <p:sp>
        <p:nvSpPr>
          <p:cNvPr id="11" name="TextBox 10"/>
          <p:cNvSpPr txBox="1"/>
          <p:nvPr/>
        </p:nvSpPr>
        <p:spPr>
          <a:xfrm>
            <a:off x="349893" y="4609578"/>
            <a:ext cx="7992441" cy="2031325"/>
          </a:xfrm>
          <a:prstGeom prst="rect">
            <a:avLst/>
          </a:prstGeom>
          <a:noFill/>
        </p:spPr>
        <p:txBody>
          <a:bodyPr wrap="square" rtlCol="0">
            <a:spAutoFit/>
          </a:bodyPr>
          <a:lstStyle/>
          <a:p>
            <a:r>
              <a:rPr lang="en-US" dirty="0" err="1" smtClean="0"/>
              <a:t>Binarual</a:t>
            </a:r>
            <a:r>
              <a:rPr lang="en-US" dirty="0" smtClean="0"/>
              <a:t> data from 2008: LOC = +9dB                     SF data from 2014: LOC = ~+2dB</a:t>
            </a:r>
          </a:p>
          <a:p>
            <a:endParaRPr lang="en-US" dirty="0"/>
          </a:p>
          <a:p>
            <a:r>
              <a:rPr lang="en-US" dirty="0" smtClean="0"/>
              <a:t>I had always been suspicious about the very high LOC value in the 2008 measurement. The value from 2014 is lower than I would expect from the very good sound I hear there. </a:t>
            </a:r>
          </a:p>
          <a:p>
            <a:endParaRPr lang="en-US" dirty="0"/>
          </a:p>
          <a:p>
            <a:r>
              <a:rPr lang="en-US" dirty="0" smtClean="0"/>
              <a:t>The stimulus is omnidirectional, and the orchestra is not.</a:t>
            </a:r>
            <a:endParaRPr lang="en-US" dirty="0"/>
          </a:p>
        </p:txBody>
      </p:sp>
    </p:spTree>
    <p:extLst>
      <p:ext uri="{BB962C8B-B14F-4D97-AF65-F5344CB8AC3E}">
        <p14:creationId xmlns:p14="http://schemas.microsoft.com/office/powerpoint/2010/main" val="1240016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62425"/>
          </a:xfrm>
        </p:spPr>
        <p:txBody>
          <a:bodyPr/>
          <a:lstStyle/>
          <a:p>
            <a:pPr algn="ctr"/>
            <a:r>
              <a:rPr lang="en-US" b="1" dirty="0" err="1"/>
              <a:t>Ning’s</a:t>
            </a:r>
            <a:r>
              <a:rPr lang="en-US" b="1" dirty="0"/>
              <a:t> 2 second sweep </a:t>
            </a:r>
            <a:r>
              <a:rPr lang="en-US" b="1" dirty="0" smtClean="0"/>
              <a:t>data</a:t>
            </a:r>
            <a:endParaRPr lang="en-US" dirty="0"/>
          </a:p>
        </p:txBody>
      </p:sp>
      <p:sp>
        <p:nvSpPr>
          <p:cNvPr id="3" name="Content Placeholder 2"/>
          <p:cNvSpPr>
            <a:spLocks noGrp="1"/>
          </p:cNvSpPr>
          <p:nvPr>
            <p:ph idx="1"/>
          </p:nvPr>
        </p:nvSpPr>
        <p:spPr/>
        <p:txBody>
          <a:bodyPr/>
          <a:lstStyle/>
          <a:p>
            <a:r>
              <a:rPr lang="en-US" dirty="0" smtClean="0"/>
              <a:t>Ning Xiang and his students were also measuring in BSH. We measured one seat in common: row U seat 14 – one with very good sound.</a:t>
            </a:r>
          </a:p>
          <a:p>
            <a:r>
              <a:rPr lang="en-US" dirty="0" smtClean="0"/>
              <a:t>We attempted to measure the effect of air currents by comparing the data from a single sweep with data from averaging two and ten measurements of the same sweep 5 seconds apart.</a:t>
            </a:r>
          </a:p>
          <a:p>
            <a:r>
              <a:rPr lang="en-US" dirty="0" smtClean="0"/>
              <a:t>We expected to see differences in the RT data at 2kHz and above.</a:t>
            </a:r>
          </a:p>
          <a:p>
            <a:endParaRPr lang="en-US" dirty="0"/>
          </a:p>
          <a:p>
            <a:r>
              <a:rPr lang="en-US" dirty="0" smtClean="0"/>
              <a:t>But there were no significant differences!</a:t>
            </a:r>
            <a:endParaRPr lang="en-US" dirty="0"/>
          </a:p>
        </p:txBody>
      </p:sp>
    </p:spTree>
    <p:extLst>
      <p:ext uri="{BB962C8B-B14F-4D97-AF65-F5344CB8AC3E}">
        <p14:creationId xmlns:p14="http://schemas.microsoft.com/office/powerpoint/2010/main" val="47367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028"/>
            <a:ext cx="7886700" cy="1325563"/>
          </a:xfrm>
        </p:spPr>
        <p:txBody>
          <a:bodyPr>
            <a:normAutofit fontScale="90000"/>
          </a:bodyPr>
          <a:lstStyle/>
          <a:p>
            <a:pPr algn="ctr"/>
            <a:r>
              <a:rPr lang="en-US" dirty="0" smtClean="0"/>
              <a:t>Compare sound decays at U14 with no averages and 10 averages of a two second sweep</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8121"/>
          <a:stretch/>
        </p:blipFill>
        <p:spPr>
          <a:xfrm>
            <a:off x="279297" y="1230658"/>
            <a:ext cx="4021189" cy="349165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8871"/>
          <a:stretch/>
        </p:blipFill>
        <p:spPr>
          <a:xfrm>
            <a:off x="4852551" y="1268235"/>
            <a:ext cx="3957645" cy="3454077"/>
          </a:xfrm>
          <a:prstGeom prst="rect">
            <a:avLst/>
          </a:prstGeom>
        </p:spPr>
      </p:pic>
      <p:sp>
        <p:nvSpPr>
          <p:cNvPr id="6" name="TextBox 5"/>
          <p:cNvSpPr txBox="1"/>
          <p:nvPr/>
        </p:nvSpPr>
        <p:spPr>
          <a:xfrm>
            <a:off x="279297" y="4734839"/>
            <a:ext cx="8664287" cy="1754326"/>
          </a:xfrm>
          <a:prstGeom prst="rect">
            <a:avLst/>
          </a:prstGeom>
          <a:noFill/>
        </p:spPr>
        <p:txBody>
          <a:bodyPr wrap="square" rtlCol="0">
            <a:spAutoFit/>
          </a:bodyPr>
          <a:lstStyle/>
          <a:p>
            <a:r>
              <a:rPr lang="en-US" dirty="0" smtClean="0"/>
              <a:t>4kHz octave band data from 10 averages                4kHz octave band data with no averages</a:t>
            </a:r>
          </a:p>
          <a:p>
            <a:endParaRPr lang="en-US" dirty="0"/>
          </a:p>
          <a:p>
            <a:r>
              <a:rPr lang="en-US" dirty="0" smtClean="0"/>
              <a:t>The RT data are clearly the same! Does this mean that there are no significant air currents?</a:t>
            </a:r>
          </a:p>
          <a:p>
            <a:endParaRPr lang="en-US" dirty="0" smtClean="0"/>
          </a:p>
          <a:p>
            <a:r>
              <a:rPr lang="en-US" dirty="0" smtClean="0"/>
              <a:t>Look more closely: if there were no air currents the two decays should be identical. But they are not! Past the first 100ms they are different!</a:t>
            </a:r>
            <a:endParaRPr lang="en-US" dirty="0"/>
          </a:p>
        </p:txBody>
      </p:sp>
    </p:spTree>
    <p:extLst>
      <p:ext uri="{BB962C8B-B14F-4D97-AF65-F5344CB8AC3E}">
        <p14:creationId xmlns:p14="http://schemas.microsoft.com/office/powerpoint/2010/main" val="2633400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976"/>
            <a:ext cx="7886700" cy="1325563"/>
          </a:xfrm>
        </p:spPr>
        <p:txBody>
          <a:bodyPr/>
          <a:lstStyle/>
          <a:p>
            <a:pPr algn="ctr"/>
            <a:r>
              <a:rPr lang="en-US" b="1" dirty="0" smtClean="0"/>
              <a:t>If no averaging and two averages are the same, we can subtract them and get zero</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64" y="1322281"/>
            <a:ext cx="5978772" cy="3662467"/>
          </a:xfrm>
          <a:prstGeom prst="rect">
            <a:avLst/>
          </a:prstGeom>
        </p:spPr>
      </p:pic>
      <p:sp>
        <p:nvSpPr>
          <p:cNvPr id="5" name="TextBox 4"/>
          <p:cNvSpPr txBox="1"/>
          <p:nvPr/>
        </p:nvSpPr>
        <p:spPr>
          <a:xfrm>
            <a:off x="628650" y="5110620"/>
            <a:ext cx="7525794" cy="923330"/>
          </a:xfrm>
          <a:prstGeom prst="rect">
            <a:avLst/>
          </a:prstGeom>
          <a:noFill/>
        </p:spPr>
        <p:txBody>
          <a:bodyPr wrap="square" rtlCol="0">
            <a:spAutoFit/>
          </a:bodyPr>
          <a:lstStyle/>
          <a:p>
            <a:pPr algn="ctr"/>
            <a:r>
              <a:rPr lang="en-US" dirty="0" smtClean="0"/>
              <a:t>The direct sound is the same – but by the first reflection at 27ms the waveforms are quite different. And the random stuff between reflections is different too. </a:t>
            </a:r>
            <a:endParaRPr lang="en-US" dirty="0"/>
          </a:p>
        </p:txBody>
      </p:sp>
    </p:spTree>
    <p:extLst>
      <p:ext uri="{BB962C8B-B14F-4D97-AF65-F5344CB8AC3E}">
        <p14:creationId xmlns:p14="http://schemas.microsoft.com/office/powerpoint/2010/main" val="277171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06" y="207115"/>
            <a:ext cx="4367673" cy="21344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06" y="2341578"/>
            <a:ext cx="4367204" cy="21262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06" y="4460452"/>
            <a:ext cx="4367204" cy="2141829"/>
          </a:xfrm>
          <a:prstGeom prst="rect">
            <a:avLst/>
          </a:prstGeom>
        </p:spPr>
      </p:pic>
      <p:sp>
        <p:nvSpPr>
          <p:cNvPr id="7" name="TextBox 6"/>
          <p:cNvSpPr txBox="1"/>
          <p:nvPr/>
        </p:nvSpPr>
        <p:spPr>
          <a:xfrm>
            <a:off x="4872625" y="375781"/>
            <a:ext cx="3807912" cy="6186309"/>
          </a:xfrm>
          <a:prstGeom prst="rect">
            <a:avLst/>
          </a:prstGeom>
          <a:noFill/>
        </p:spPr>
        <p:txBody>
          <a:bodyPr wrap="square" rtlCol="0">
            <a:spAutoFit/>
          </a:bodyPr>
          <a:lstStyle/>
          <a:p>
            <a:r>
              <a:rPr lang="en-US" dirty="0" smtClean="0"/>
              <a:t>The spectrum of the direct sound from a single measurement is in blue, and the spectrum from subtracting a two measurement average is in red.</a:t>
            </a:r>
          </a:p>
          <a:p>
            <a:endParaRPr lang="en-US" dirty="0"/>
          </a:p>
          <a:p>
            <a:r>
              <a:rPr lang="en-US" dirty="0" smtClean="0"/>
              <a:t>The top graph is for the direct sound</a:t>
            </a:r>
          </a:p>
          <a:p>
            <a:endParaRPr lang="en-US" dirty="0"/>
          </a:p>
          <a:p>
            <a:endParaRPr lang="en-US" dirty="0" smtClean="0"/>
          </a:p>
          <a:p>
            <a:r>
              <a:rPr lang="en-US" dirty="0" smtClean="0"/>
              <a:t>The next graph is for the first reflection at 27ms. The coherence at 3kH is only ~3dB.</a:t>
            </a:r>
          </a:p>
          <a:p>
            <a:endParaRPr lang="en-US" dirty="0"/>
          </a:p>
          <a:p>
            <a:endParaRPr lang="en-US" dirty="0" smtClean="0"/>
          </a:p>
          <a:p>
            <a:endParaRPr lang="en-US" dirty="0"/>
          </a:p>
          <a:p>
            <a:endParaRPr lang="en-US" dirty="0" smtClean="0"/>
          </a:p>
          <a:p>
            <a:endParaRPr lang="en-US" dirty="0"/>
          </a:p>
          <a:p>
            <a:r>
              <a:rPr lang="en-US" dirty="0" smtClean="0"/>
              <a:t>The second reflection at 83ms shows even less coherence.</a:t>
            </a:r>
          </a:p>
          <a:p>
            <a:endParaRPr lang="en-US" dirty="0"/>
          </a:p>
          <a:p>
            <a:r>
              <a:rPr lang="en-US" dirty="0" smtClean="0"/>
              <a:t>These graphs show a method of testing for the presence of air currents and the validity of your data.</a:t>
            </a:r>
            <a:endParaRPr lang="en-US" dirty="0"/>
          </a:p>
        </p:txBody>
      </p:sp>
    </p:spTree>
    <p:extLst>
      <p:ext uri="{BB962C8B-B14F-4D97-AF65-F5344CB8AC3E}">
        <p14:creationId xmlns:p14="http://schemas.microsoft.com/office/powerpoint/2010/main" val="236752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00419"/>
          </a:xfrm>
        </p:spPr>
        <p:txBody>
          <a:bodyPr>
            <a:normAutofit/>
          </a:bodyPr>
          <a:lstStyle/>
          <a:p>
            <a:pPr algn="ctr"/>
            <a:r>
              <a:rPr lang="en-US" sz="2800" dirty="0" smtClean="0"/>
              <a:t>Compare sweep data to balloon data </a:t>
            </a:r>
            <a:r>
              <a:rPr lang="en-US" sz="2800" smtClean="0"/>
              <a:t>in </a:t>
            </a:r>
            <a:r>
              <a:rPr lang="en-US" sz="2800" smtClean="0"/>
              <a:t>U 14 </a:t>
            </a:r>
            <a:r>
              <a:rPr lang="en-US" sz="2800" dirty="0" smtClean="0"/>
              <a:t>at 4kHz</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811" y="1596931"/>
            <a:ext cx="5315692" cy="3982006"/>
          </a:xfrm>
        </p:spPr>
      </p:pic>
      <p:sp>
        <p:nvSpPr>
          <p:cNvPr id="5" name="TextBox 4"/>
          <p:cNvSpPr txBox="1"/>
          <p:nvPr/>
        </p:nvSpPr>
        <p:spPr>
          <a:xfrm>
            <a:off x="5962389" y="1665962"/>
            <a:ext cx="2981195" cy="3970318"/>
          </a:xfrm>
          <a:prstGeom prst="rect">
            <a:avLst/>
          </a:prstGeom>
          <a:noFill/>
        </p:spPr>
        <p:txBody>
          <a:bodyPr wrap="square" rtlCol="0">
            <a:spAutoFit/>
          </a:bodyPr>
          <a:lstStyle/>
          <a:p>
            <a:r>
              <a:rPr lang="en-US" dirty="0" smtClean="0"/>
              <a:t>All the reflections are stronger in the balloon.</a:t>
            </a:r>
          </a:p>
          <a:p>
            <a:r>
              <a:rPr lang="en-US" dirty="0" smtClean="0"/>
              <a:t> </a:t>
            </a:r>
          </a:p>
          <a:p>
            <a:r>
              <a:rPr lang="en-US" dirty="0" smtClean="0"/>
              <a:t>The first, at 23ms is stronger by at least 3dB, </a:t>
            </a:r>
          </a:p>
          <a:p>
            <a:endParaRPr lang="en-US" dirty="0"/>
          </a:p>
          <a:p>
            <a:r>
              <a:rPr lang="en-US" dirty="0" smtClean="0"/>
              <a:t>the next at 83ms is stronger by more than 4dB, </a:t>
            </a:r>
          </a:p>
          <a:p>
            <a:endParaRPr lang="en-US" dirty="0" smtClean="0"/>
          </a:p>
          <a:p>
            <a:r>
              <a:rPr lang="en-US" dirty="0" smtClean="0"/>
              <a:t>and the one at 143ms is completely missing in the sweep data.</a:t>
            </a:r>
          </a:p>
          <a:p>
            <a:endParaRPr lang="en-US" dirty="0"/>
          </a:p>
          <a:p>
            <a:endParaRPr lang="en-US" dirty="0"/>
          </a:p>
        </p:txBody>
      </p:sp>
    </p:spTree>
    <p:extLst>
      <p:ext uri="{BB962C8B-B14F-4D97-AF65-F5344CB8AC3E}">
        <p14:creationId xmlns:p14="http://schemas.microsoft.com/office/powerpoint/2010/main" val="226285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25120"/>
          </a:xfrm>
        </p:spPr>
        <p:txBody>
          <a:bodyPr>
            <a:normAutofit/>
          </a:bodyPr>
          <a:lstStyle/>
          <a:p>
            <a:pPr algn="ctr"/>
            <a:r>
              <a:rPr lang="en-US" sz="3200" dirty="0" smtClean="0"/>
              <a:t>Sabine </a:t>
            </a:r>
          </a:p>
        </p:txBody>
      </p:sp>
      <p:sp>
        <p:nvSpPr>
          <p:cNvPr id="3" name="Content Placeholder 2"/>
          <p:cNvSpPr>
            <a:spLocks noGrp="1"/>
          </p:cNvSpPr>
          <p:nvPr>
            <p:ph idx="1"/>
          </p:nvPr>
        </p:nvSpPr>
        <p:spPr>
          <a:xfrm>
            <a:off x="628650" y="1090246"/>
            <a:ext cx="7886700" cy="5398236"/>
          </a:xfrm>
        </p:spPr>
        <p:txBody>
          <a:bodyPr>
            <a:normAutofit fontScale="85000" lnSpcReduction="20000"/>
          </a:bodyPr>
          <a:lstStyle/>
          <a:p>
            <a:r>
              <a:rPr lang="en-US" dirty="0" smtClean="0"/>
              <a:t>Sabine discovered that in most rooms sound decays logarithmically at a constant rate.</a:t>
            </a:r>
          </a:p>
          <a:p>
            <a:pPr lvl="1"/>
            <a:r>
              <a:rPr lang="en-US" sz="1500" dirty="0" smtClean="0"/>
              <a:t>He measured the decay by filling the space with tone from an organ pipe, and timing the time before the sound became inaudible with a stopwatch.</a:t>
            </a:r>
          </a:p>
          <a:p>
            <a:pPr lvl="1"/>
            <a:r>
              <a:rPr lang="en-US" sz="1500" dirty="0" smtClean="0"/>
              <a:t>He could do this with considerable precision.</a:t>
            </a:r>
          </a:p>
          <a:p>
            <a:r>
              <a:rPr lang="en-US" dirty="0" smtClean="0"/>
              <a:t>He also knew that sound power increases in a room as a sound continues.</a:t>
            </a:r>
          </a:p>
          <a:p>
            <a:pPr lvl="1"/>
            <a:r>
              <a:rPr lang="en-US" sz="1500" dirty="0" smtClean="0"/>
              <a:t>Sound pressure rises  until the available absorption is able to dissipate all the power from the source.</a:t>
            </a:r>
          </a:p>
          <a:p>
            <a:endParaRPr lang="en-US" dirty="0" smtClean="0"/>
          </a:p>
          <a:p>
            <a:r>
              <a:rPr lang="en-US" sz="2200" dirty="0" smtClean="0">
                <a:solidFill>
                  <a:srgbClr val="FF0000"/>
                </a:solidFill>
              </a:rPr>
              <a:t>Sabine understood that speech is incomprehensible when reverberation from a previous syllable masks a succeeding syllable.</a:t>
            </a:r>
          </a:p>
          <a:p>
            <a:pPr lvl="1"/>
            <a:r>
              <a:rPr lang="en-US" sz="2100" dirty="0" smtClean="0"/>
              <a:t>Such masking depends on the reverberation time, the reverberant level, and the length of a sound. Short, detached sounds can  overcome long RTs.</a:t>
            </a:r>
          </a:p>
          <a:p>
            <a:pPr lvl="2"/>
            <a:r>
              <a:rPr lang="en-US" dirty="0" smtClean="0"/>
              <a:t>But small rooms with little absorption can be more garbled than large spaces with long reverberation times.</a:t>
            </a:r>
          </a:p>
          <a:p>
            <a:endParaRPr lang="en-US" dirty="0" smtClean="0"/>
          </a:p>
          <a:p>
            <a:r>
              <a:rPr lang="en-US" dirty="0" smtClean="0"/>
              <a:t>The bottom line:</a:t>
            </a:r>
          </a:p>
          <a:p>
            <a:endParaRPr lang="en-US" dirty="0"/>
          </a:p>
          <a:p>
            <a:r>
              <a:rPr lang="en-US" dirty="0" smtClean="0"/>
              <a:t> </a:t>
            </a:r>
            <a:r>
              <a:rPr lang="en-US" sz="2800" dirty="0" smtClean="0">
                <a:solidFill>
                  <a:srgbClr val="FF0000"/>
                </a:solidFill>
              </a:rPr>
              <a:t>We should not design spaces where reverberation masks the onsets of sounds!</a:t>
            </a:r>
          </a:p>
          <a:p>
            <a:endParaRPr lang="en-US" dirty="0"/>
          </a:p>
          <a:p>
            <a:r>
              <a:rPr lang="en-US" dirty="0" smtClean="0"/>
              <a:t>But Sabine’s method of measuring RT works quite well!</a:t>
            </a:r>
          </a:p>
        </p:txBody>
      </p:sp>
    </p:spTree>
    <p:extLst>
      <p:ext uri="{BB962C8B-B14F-4D97-AF65-F5344CB8AC3E}">
        <p14:creationId xmlns:p14="http://schemas.microsoft.com/office/powerpoint/2010/main" val="305916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does it matter? RT values are OK!</a:t>
            </a:r>
            <a:endParaRPr lang="en-US" dirty="0"/>
          </a:p>
        </p:txBody>
      </p:sp>
      <p:sp>
        <p:nvSpPr>
          <p:cNvPr id="3" name="Content Placeholder 2"/>
          <p:cNvSpPr>
            <a:spLocks noGrp="1"/>
          </p:cNvSpPr>
          <p:nvPr>
            <p:ph idx="1"/>
          </p:nvPr>
        </p:nvSpPr>
        <p:spPr>
          <a:xfrm>
            <a:off x="628650" y="1462371"/>
            <a:ext cx="7886700" cy="416533"/>
          </a:xfrm>
        </p:spPr>
        <p:txBody>
          <a:bodyPr/>
          <a:lstStyle/>
          <a:p>
            <a:r>
              <a:rPr lang="en-US" dirty="0" smtClean="0"/>
              <a:t>But any measure that depends on early vs late will be wrong!</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169"/>
          <a:stretch/>
        </p:blipFill>
        <p:spPr>
          <a:xfrm>
            <a:off x="381216" y="2054773"/>
            <a:ext cx="4047826" cy="30057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210" y="2054772"/>
            <a:ext cx="3986184" cy="3005741"/>
          </a:xfrm>
          <a:prstGeom prst="rect">
            <a:avLst/>
          </a:prstGeom>
        </p:spPr>
      </p:pic>
      <p:sp>
        <p:nvSpPr>
          <p:cNvPr id="7" name="TextBox 6"/>
          <p:cNvSpPr txBox="1"/>
          <p:nvPr/>
        </p:nvSpPr>
        <p:spPr>
          <a:xfrm>
            <a:off x="381216" y="5060515"/>
            <a:ext cx="7859177" cy="923330"/>
          </a:xfrm>
          <a:prstGeom prst="rect">
            <a:avLst/>
          </a:prstGeom>
          <a:noFill/>
        </p:spPr>
        <p:txBody>
          <a:bodyPr wrap="square" rtlCol="0">
            <a:spAutoFit/>
          </a:bodyPr>
          <a:lstStyle/>
          <a:p>
            <a:r>
              <a:rPr lang="en-US" dirty="0" err="1" smtClean="0"/>
              <a:t>Ning’s</a:t>
            </a:r>
            <a:r>
              <a:rPr lang="en-US" dirty="0" smtClean="0"/>
              <a:t> data from a 2 second single log sweep        DG’s data from a 5” balloon</a:t>
            </a:r>
          </a:p>
          <a:p>
            <a:r>
              <a:rPr lang="en-US" dirty="0"/>
              <a:t>	</a:t>
            </a:r>
            <a:r>
              <a:rPr lang="en-US" dirty="0" smtClean="0"/>
              <a:t>		</a:t>
            </a:r>
          </a:p>
          <a:p>
            <a:r>
              <a:rPr lang="en-US" dirty="0"/>
              <a:t>	</a:t>
            </a:r>
            <a:r>
              <a:rPr lang="en-US" dirty="0" smtClean="0"/>
              <a:t>		Both from BSH seat U 14</a:t>
            </a:r>
            <a:endParaRPr lang="en-US" dirty="0"/>
          </a:p>
        </p:txBody>
      </p:sp>
    </p:spTree>
    <p:extLst>
      <p:ext uri="{BB962C8B-B14F-4D97-AF65-F5344CB8AC3E}">
        <p14:creationId xmlns:p14="http://schemas.microsoft.com/office/powerpoint/2010/main" val="959385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7269"/>
          </a:xfrm>
        </p:spPr>
        <p:txBody>
          <a:bodyPr/>
          <a:lstStyle/>
          <a:p>
            <a:pPr algn="ctr"/>
            <a:r>
              <a:rPr lang="en-US" dirty="0" smtClean="0"/>
              <a:t>Conclusions</a:t>
            </a:r>
            <a:endParaRPr lang="en-US" dirty="0"/>
          </a:p>
        </p:txBody>
      </p:sp>
      <p:sp>
        <p:nvSpPr>
          <p:cNvPr id="3" name="Content Placeholder 2"/>
          <p:cNvSpPr>
            <a:spLocks noGrp="1"/>
          </p:cNvSpPr>
          <p:nvPr>
            <p:ph idx="1"/>
          </p:nvPr>
        </p:nvSpPr>
        <p:spPr>
          <a:xfrm>
            <a:off x="628650" y="1287006"/>
            <a:ext cx="7886700" cy="5163897"/>
          </a:xfrm>
        </p:spPr>
        <p:txBody>
          <a:bodyPr>
            <a:normAutofit fontScale="92500" lnSpcReduction="20000"/>
          </a:bodyPr>
          <a:lstStyle/>
          <a:p>
            <a:r>
              <a:rPr lang="en-US" dirty="0" smtClean="0"/>
              <a:t>In both speech and music most information is carried in frequencies above 1000Hz. We need measures that are accurate at these frequencies</a:t>
            </a:r>
          </a:p>
          <a:p>
            <a:r>
              <a:rPr lang="en-US" dirty="0" smtClean="0"/>
              <a:t>Only the first 20dB of sound decay is audible in the presence of music. We do not need enormous values of S/N to find what we need to know.</a:t>
            </a:r>
          </a:p>
          <a:p>
            <a:r>
              <a:rPr lang="en-US" dirty="0" smtClean="0">
                <a:solidFill>
                  <a:srgbClr val="FF0000"/>
                </a:solidFill>
              </a:rPr>
              <a:t>The two most critical acoustic factors for human communication are:</a:t>
            </a:r>
          </a:p>
          <a:p>
            <a:pPr lvl="1"/>
            <a:r>
              <a:rPr lang="en-US" dirty="0" smtClean="0">
                <a:solidFill>
                  <a:srgbClr val="FF0000"/>
                </a:solidFill>
              </a:rPr>
              <a:t>1. Are onsets of sounds masked by the build-up of reverberation from previous sounds?</a:t>
            </a:r>
          </a:p>
          <a:p>
            <a:pPr lvl="1"/>
            <a:r>
              <a:rPr lang="en-US" dirty="0" smtClean="0">
                <a:solidFill>
                  <a:srgbClr val="FF0000"/>
                </a:solidFill>
              </a:rPr>
              <a:t>2. Is the direct sound component of a sound field – which contains the source azimuth, and supplies the attention-grabbing property of presence – separately audible from the hall sound?</a:t>
            </a:r>
          </a:p>
          <a:p>
            <a:r>
              <a:rPr lang="en-US" dirty="0" smtClean="0"/>
              <a:t>Both these factors are falsely measured by convolution methods in large halls – even with sweep lengths as short as two seconds.</a:t>
            </a:r>
          </a:p>
          <a:p>
            <a:pPr lvl="1"/>
            <a:r>
              <a:rPr lang="en-US" dirty="0" smtClean="0"/>
              <a:t>The degree to which these methods fail in small halls remains to be investigated.</a:t>
            </a:r>
          </a:p>
          <a:p>
            <a:r>
              <a:rPr lang="en-US" dirty="0" smtClean="0"/>
              <a:t>Small balloons are more accurate</a:t>
            </a:r>
          </a:p>
          <a:p>
            <a:pPr lvl="1"/>
            <a:r>
              <a:rPr lang="en-US" dirty="0" smtClean="0"/>
              <a:t>Their variable spectrum and usually omnidirectional radiation can perhaps be compensated if soundfield data is available.</a:t>
            </a:r>
          </a:p>
          <a:p>
            <a:r>
              <a:rPr lang="en-US" dirty="0" smtClean="0"/>
              <a:t>Noise burst measurements give less information than impulse response measurements – but they are easy to make and inherently accurate.</a:t>
            </a:r>
          </a:p>
          <a:p>
            <a:pPr lvl="1"/>
            <a:r>
              <a:rPr lang="en-US" dirty="0" smtClean="0"/>
              <a:t>Analyzing several with different burst lengths can probably reveal a lot about how a hall sounds with music and speech.</a:t>
            </a:r>
          </a:p>
          <a:p>
            <a:r>
              <a:rPr lang="en-US" dirty="0" smtClean="0"/>
              <a:t>Alternate sweep signals might be very helpful</a:t>
            </a:r>
            <a:endParaRPr lang="en-US" dirty="0"/>
          </a:p>
        </p:txBody>
      </p:sp>
    </p:spTree>
    <p:extLst>
      <p:ext uri="{BB962C8B-B14F-4D97-AF65-F5344CB8AC3E}">
        <p14:creationId xmlns:p14="http://schemas.microsoft.com/office/powerpoint/2010/main" val="114588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Noise decays</a:t>
            </a:r>
            <a:endParaRPr lang="en-US" dirty="0"/>
          </a:p>
        </p:txBody>
      </p:sp>
      <p:sp>
        <p:nvSpPr>
          <p:cNvPr id="3" name="Content Placeholder 2"/>
          <p:cNvSpPr>
            <a:spLocks noGrp="1"/>
          </p:cNvSpPr>
          <p:nvPr>
            <p:ph idx="1"/>
          </p:nvPr>
        </p:nvSpPr>
        <p:spPr/>
        <p:txBody>
          <a:bodyPr/>
          <a:lstStyle/>
          <a:p>
            <a:r>
              <a:rPr lang="en-US" dirty="0" smtClean="0"/>
              <a:t>In the 1960’s the standard way of measuring RT was with a logarithmic chart recorder. </a:t>
            </a:r>
          </a:p>
          <a:p>
            <a:r>
              <a:rPr lang="en-US" dirty="0" smtClean="0"/>
              <a:t>The room was filled with a continuous noise which was switched off just as the recorder was started. A jagged slope recorded the decay.</a:t>
            </a:r>
          </a:p>
          <a:p>
            <a:pPr lvl="1"/>
            <a:r>
              <a:rPr lang="en-US" dirty="0" smtClean="0"/>
              <a:t>The paper was rewound, and the measurement was repeated. After 5 or more trials there was an easily measured line on the paper.</a:t>
            </a:r>
          </a:p>
          <a:p>
            <a:pPr lvl="1"/>
            <a:r>
              <a:rPr lang="en-US" dirty="0" smtClean="0"/>
              <a:t>The procedure was tedious, but the result was accurate.</a:t>
            </a:r>
          </a:p>
          <a:p>
            <a:pPr lvl="1"/>
            <a:endParaRPr lang="en-US" dirty="0" smtClean="0"/>
          </a:p>
          <a:p>
            <a:r>
              <a:rPr lang="en-US" dirty="0" smtClean="0">
                <a:solidFill>
                  <a:srgbClr val="FF0000"/>
                </a:solidFill>
              </a:rPr>
              <a:t>The result is not an impulse response. It is an accurate picture of what happens in a room with a sound of finite length</a:t>
            </a:r>
          </a:p>
          <a:p>
            <a:endParaRPr lang="en-US" dirty="0"/>
          </a:p>
        </p:txBody>
      </p:sp>
    </p:spTree>
    <p:extLst>
      <p:ext uri="{BB962C8B-B14F-4D97-AF65-F5344CB8AC3E}">
        <p14:creationId xmlns:p14="http://schemas.microsoft.com/office/powerpoint/2010/main" val="1721823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 y="365127"/>
            <a:ext cx="8069580" cy="800734"/>
          </a:xfrm>
        </p:spPr>
        <p:txBody>
          <a:bodyPr>
            <a:noAutofit/>
          </a:bodyPr>
          <a:lstStyle/>
          <a:p>
            <a:pPr algn="ctr"/>
            <a:r>
              <a:rPr lang="en-US" sz="2400" b="1" dirty="0" smtClean="0"/>
              <a:t>Long notes can be masked by reverb, while short notes are clear</a:t>
            </a:r>
            <a:endParaRPr lang="en-US" sz="2400" b="1" dirty="0"/>
          </a:p>
        </p:txBody>
      </p:sp>
      <p:sp>
        <p:nvSpPr>
          <p:cNvPr id="6" name="TextBox 5"/>
          <p:cNvSpPr txBox="1"/>
          <p:nvPr/>
        </p:nvSpPr>
        <p:spPr>
          <a:xfrm>
            <a:off x="365760" y="4446270"/>
            <a:ext cx="8366760" cy="2031325"/>
          </a:xfrm>
          <a:prstGeom prst="rect">
            <a:avLst/>
          </a:prstGeom>
          <a:noFill/>
        </p:spPr>
        <p:txBody>
          <a:bodyPr wrap="square" rtlCol="0">
            <a:spAutoFit/>
          </a:bodyPr>
          <a:lstStyle/>
          <a:p>
            <a:r>
              <a:rPr lang="en-US" sz="1400" dirty="0" smtClean="0"/>
              <a:t>    Chart recorder graph of a 1.5s RT and a long note                              The same with a short (0.1s) note </a:t>
            </a:r>
          </a:p>
          <a:p>
            <a:r>
              <a:rPr lang="en-US" sz="1400" dirty="0" smtClean="0"/>
              <a:t>    The reverberant level builds up as the note is held	                   with same sound power</a:t>
            </a:r>
          </a:p>
          <a:p>
            <a:endParaRPr lang="en-US" sz="1400" dirty="0"/>
          </a:p>
          <a:p>
            <a:r>
              <a:rPr lang="en-US" sz="1400" dirty="0" smtClean="0">
                <a:solidFill>
                  <a:srgbClr val="FF0000"/>
                </a:solidFill>
              </a:rPr>
              <a:t>These graphs are not impulse responses. They show what you actually hear – the decay of notes of different lengths that suddenly stop. They graph the result of the room on sound, and not the room itself. </a:t>
            </a:r>
          </a:p>
          <a:p>
            <a:endParaRPr lang="en-US" sz="1400" dirty="0"/>
          </a:p>
          <a:p>
            <a:r>
              <a:rPr lang="en-US" sz="1400" dirty="0" smtClean="0"/>
              <a:t>Jordan’s definition of EDT gives insight into the contribution of the direct sound to the total sound field. Schroeder did not understand this meaning, and re-defined EDT to be the slope of the first 10dB of decay. This is now the ISO3382 standard. Its meaning is unclear.</a:t>
            </a:r>
            <a:endParaRPr lang="en-US" sz="1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934" y="1276198"/>
            <a:ext cx="4118808" cy="307983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 y="1262004"/>
            <a:ext cx="4118324" cy="30739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90" y="1280118"/>
            <a:ext cx="4118324" cy="3073929"/>
          </a:xfrm>
          <a:prstGeom prst="rect">
            <a:avLst/>
          </a:prstGeom>
        </p:spPr>
      </p:pic>
    </p:spTree>
    <p:extLst>
      <p:ext uri="{BB962C8B-B14F-4D97-AF65-F5344CB8AC3E}">
        <p14:creationId xmlns:p14="http://schemas.microsoft.com/office/powerpoint/2010/main" val="312611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5014"/>
          </a:xfrm>
        </p:spPr>
        <p:txBody>
          <a:bodyPr/>
          <a:lstStyle/>
          <a:p>
            <a:pPr algn="ctr"/>
            <a:r>
              <a:rPr lang="en-US" dirty="0" smtClean="0"/>
              <a:t>Impulse responses</a:t>
            </a:r>
            <a:endParaRPr lang="en-US" dirty="0"/>
          </a:p>
        </p:txBody>
      </p:sp>
      <p:sp>
        <p:nvSpPr>
          <p:cNvPr id="3" name="Content Placeholder 2"/>
          <p:cNvSpPr>
            <a:spLocks noGrp="1"/>
          </p:cNvSpPr>
          <p:nvPr>
            <p:ph idx="1"/>
          </p:nvPr>
        </p:nvSpPr>
        <p:spPr>
          <a:xfrm>
            <a:off x="628650" y="1094104"/>
            <a:ext cx="7886700" cy="5283835"/>
          </a:xfrm>
        </p:spPr>
        <p:txBody>
          <a:bodyPr>
            <a:normAutofit fontScale="92500"/>
          </a:bodyPr>
          <a:lstStyle/>
          <a:p>
            <a:r>
              <a:rPr lang="en-US" dirty="0" smtClean="0"/>
              <a:t>Mathematicians are fond of impulse responses.</a:t>
            </a:r>
          </a:p>
          <a:p>
            <a:pPr lvl="1"/>
            <a:r>
              <a:rPr lang="en-US" dirty="0" smtClean="0"/>
              <a:t>They carry much more information about how sound reflects around a room than noise decays.</a:t>
            </a:r>
          </a:p>
          <a:p>
            <a:pPr lvl="1"/>
            <a:r>
              <a:rPr lang="en-US" dirty="0" smtClean="0"/>
              <a:t>But they require an impulse to excite the space. If you want to record a decay with a S/N of 40dB, the sound pressure at the beginning of the decay must be one hundred times larger than the noise level in the room.</a:t>
            </a:r>
          </a:p>
          <a:p>
            <a:pPr lvl="2"/>
            <a:r>
              <a:rPr lang="en-US" dirty="0" smtClean="0"/>
              <a:t>Achieving a high level at a considerable distance from the source requires a strong impulse – typically from a pistol or a small cannon.</a:t>
            </a:r>
          </a:p>
          <a:p>
            <a:r>
              <a:rPr lang="en-US" dirty="0" smtClean="0"/>
              <a:t>Firearms are loud, dangerous, often illegal, and are not omnidirectional, particularly at low frequencies.</a:t>
            </a:r>
          </a:p>
          <a:p>
            <a:pPr lvl="1"/>
            <a:r>
              <a:rPr lang="en-US" dirty="0" smtClean="0">
                <a:solidFill>
                  <a:srgbClr val="FF0000"/>
                </a:solidFill>
              </a:rPr>
              <a:t>But the reverberation times, and the reflection amplitudes, are accurate.</a:t>
            </a:r>
          </a:p>
          <a:p>
            <a:r>
              <a:rPr lang="en-US" dirty="0" smtClean="0"/>
              <a:t>In theory any repeatable signal of finite length can be used to excite a room. </a:t>
            </a:r>
          </a:p>
          <a:p>
            <a:pPr lvl="1"/>
            <a:r>
              <a:rPr lang="en-US" dirty="0" smtClean="0"/>
              <a:t>An impulse response can be obtained by dividing the room signal by the stimulus in the frequency domain.</a:t>
            </a:r>
          </a:p>
          <a:p>
            <a:r>
              <a:rPr lang="en-US" dirty="0" smtClean="0"/>
              <a:t>In 1975 Schroeder proposed using maximum length sequences of ones and zeroes (MLS) to excite rooms. They have a white spectrum, are repeatable, and can be </a:t>
            </a:r>
            <a:r>
              <a:rPr lang="en-US" dirty="0" err="1" smtClean="0"/>
              <a:t>deconvolved</a:t>
            </a:r>
            <a:r>
              <a:rPr lang="en-US" dirty="0" smtClean="0"/>
              <a:t> into impulses without a hardware multiplier.</a:t>
            </a:r>
          </a:p>
          <a:p>
            <a:pPr lvl="1"/>
            <a:r>
              <a:rPr lang="en-US" dirty="0" smtClean="0"/>
              <a:t>The method was rapidly adopted, and is still commonly used.</a:t>
            </a:r>
          </a:p>
          <a:p>
            <a:pPr lvl="1"/>
            <a:endParaRPr lang="en-US" dirty="0"/>
          </a:p>
          <a:p>
            <a:pPr marL="342900" lvl="1" indent="0">
              <a:buNone/>
            </a:pPr>
            <a:endParaRPr lang="en-US" dirty="0" smtClean="0"/>
          </a:p>
        </p:txBody>
      </p:sp>
    </p:spTree>
    <p:extLst>
      <p:ext uri="{BB962C8B-B14F-4D97-AF65-F5344CB8AC3E}">
        <p14:creationId xmlns:p14="http://schemas.microsoft.com/office/powerpoint/2010/main" val="398296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12827"/>
          </a:xfrm>
        </p:spPr>
        <p:txBody>
          <a:bodyPr/>
          <a:lstStyle/>
          <a:p>
            <a:pPr algn="ctr"/>
            <a:r>
              <a:rPr lang="en-US" dirty="0" smtClean="0"/>
              <a:t>MLS sequences are inherently noisy</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3834" r="18825"/>
          <a:stretch/>
        </p:blipFill>
        <p:spPr>
          <a:xfrm>
            <a:off x="763071" y="1288970"/>
            <a:ext cx="4757619" cy="3312247"/>
          </a:xfrm>
          <a:prstGeom prst="rect">
            <a:avLst/>
          </a:prstGeom>
        </p:spPr>
      </p:pic>
      <p:sp>
        <p:nvSpPr>
          <p:cNvPr id="7" name="TextBox 6"/>
          <p:cNvSpPr txBox="1"/>
          <p:nvPr/>
        </p:nvSpPr>
        <p:spPr>
          <a:xfrm>
            <a:off x="5772150" y="1391198"/>
            <a:ext cx="3051810" cy="2862322"/>
          </a:xfrm>
          <a:prstGeom prst="rect">
            <a:avLst/>
          </a:prstGeom>
          <a:noFill/>
        </p:spPr>
        <p:txBody>
          <a:bodyPr wrap="square" rtlCol="0">
            <a:spAutoFit/>
          </a:bodyPr>
          <a:lstStyle/>
          <a:p>
            <a:r>
              <a:rPr lang="en-US" dirty="0" smtClean="0"/>
              <a:t>Green: A 1.5s RT decaying noise impulse response measured with a 2second MLS sequence (ones and </a:t>
            </a:r>
            <a:r>
              <a:rPr lang="en-US" dirty="0" err="1" smtClean="0"/>
              <a:t>zeros</a:t>
            </a:r>
            <a:r>
              <a:rPr lang="en-US" dirty="0" smtClean="0"/>
              <a:t>) .</a:t>
            </a:r>
          </a:p>
          <a:p>
            <a:endParaRPr lang="en-US" dirty="0"/>
          </a:p>
          <a:p>
            <a:r>
              <a:rPr lang="en-US" dirty="0" smtClean="0"/>
              <a:t>Blue: a  2 second log sine sweep.</a:t>
            </a:r>
          </a:p>
          <a:p>
            <a:endParaRPr lang="en-US" dirty="0"/>
          </a:p>
          <a:p>
            <a:r>
              <a:rPr lang="en-US" dirty="0" smtClean="0"/>
              <a:t>250Hz octave band</a:t>
            </a:r>
          </a:p>
          <a:p>
            <a:endParaRPr lang="en-US" dirty="0"/>
          </a:p>
        </p:txBody>
      </p:sp>
      <p:sp>
        <p:nvSpPr>
          <p:cNvPr id="9" name="TextBox 8"/>
          <p:cNvSpPr txBox="1"/>
          <p:nvPr/>
        </p:nvSpPr>
        <p:spPr>
          <a:xfrm>
            <a:off x="628650" y="4703445"/>
            <a:ext cx="7292340" cy="1754326"/>
          </a:xfrm>
          <a:prstGeom prst="rect">
            <a:avLst/>
          </a:prstGeom>
          <a:noFill/>
        </p:spPr>
        <p:txBody>
          <a:bodyPr wrap="square" rtlCol="0">
            <a:spAutoFit/>
          </a:bodyPr>
          <a:lstStyle/>
          <a:p>
            <a:r>
              <a:rPr lang="en-US" dirty="0" smtClean="0"/>
              <a:t>The MLS measurement has a S/N of about 34dB, the sine sweep 60dB. The noise in MLS is due to the use of ones and zeroes as a stimulus. </a:t>
            </a:r>
          </a:p>
          <a:p>
            <a:endParaRPr lang="en-US" dirty="0"/>
          </a:p>
          <a:p>
            <a:r>
              <a:rPr lang="en-US" dirty="0" smtClean="0"/>
              <a:t>If we use multivalued random noise as a stimulus the noise floor is identical to that of the sine sweep.</a:t>
            </a:r>
          </a:p>
          <a:p>
            <a:r>
              <a:rPr lang="en-US" sz="1600" dirty="0" smtClean="0"/>
              <a:t>        – but the crest factor is much larger than either MLS or a sine-sweep.</a:t>
            </a:r>
            <a:endParaRPr lang="en-US" sz="1600" dirty="0"/>
          </a:p>
        </p:txBody>
      </p:sp>
    </p:spTree>
    <p:extLst>
      <p:ext uri="{BB962C8B-B14F-4D97-AF65-F5344CB8AC3E}">
        <p14:creationId xmlns:p14="http://schemas.microsoft.com/office/powerpoint/2010/main" val="43282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807"/>
            <a:ext cx="7886700" cy="720724"/>
          </a:xfrm>
        </p:spPr>
        <p:txBody>
          <a:bodyPr/>
          <a:lstStyle/>
          <a:p>
            <a:pPr algn="ctr"/>
            <a:r>
              <a:rPr lang="en-US" b="1" dirty="0" smtClean="0"/>
              <a:t>MLS and distortion</a:t>
            </a:r>
            <a:endParaRPr lang="en-US" b="1" dirty="0"/>
          </a:p>
        </p:txBody>
      </p:sp>
      <p:pic>
        <p:nvPicPr>
          <p:cNvPr id="4" name="Picture 3"/>
          <p:cNvPicPr/>
          <p:nvPr/>
        </p:nvPicPr>
        <p:blipFill rotWithShape="1">
          <a:blip r:embed="rId2">
            <a:extLst>
              <a:ext uri="{28A0092B-C50C-407E-A947-70E740481C1C}">
                <a14:useLocalDpi xmlns:a14="http://schemas.microsoft.com/office/drawing/2010/main" val="0"/>
              </a:ext>
            </a:extLst>
          </a:blip>
          <a:srcRect r="1228"/>
          <a:stretch/>
        </p:blipFill>
        <p:spPr>
          <a:xfrm>
            <a:off x="628650" y="1976439"/>
            <a:ext cx="3677286" cy="2298381"/>
          </a:xfrm>
          <a:prstGeom prst="rect">
            <a:avLst/>
          </a:prstGeom>
        </p:spPr>
      </p:pic>
      <p:sp>
        <p:nvSpPr>
          <p:cNvPr id="5" name="TextBox 4"/>
          <p:cNvSpPr txBox="1"/>
          <p:nvPr/>
        </p:nvSpPr>
        <p:spPr>
          <a:xfrm>
            <a:off x="628650" y="4469130"/>
            <a:ext cx="3566160" cy="1200329"/>
          </a:xfrm>
          <a:prstGeom prst="rect">
            <a:avLst/>
          </a:prstGeom>
          <a:noFill/>
        </p:spPr>
        <p:txBody>
          <a:bodyPr wrap="square" rtlCol="0">
            <a:spAutoFit/>
          </a:bodyPr>
          <a:lstStyle/>
          <a:p>
            <a:r>
              <a:rPr lang="en-US" dirty="0" smtClean="0"/>
              <a:t>A two second white noise sequence </a:t>
            </a:r>
            <a:r>
              <a:rPr lang="en-US" dirty="0" err="1" smtClean="0"/>
              <a:t>deconvolved</a:t>
            </a:r>
            <a:r>
              <a:rPr lang="en-US" dirty="0" smtClean="0"/>
              <a:t> with its time inverse. </a:t>
            </a:r>
          </a:p>
          <a:p>
            <a:r>
              <a:rPr lang="en-US" dirty="0" smtClean="0"/>
              <a:t>Green: 5% third harmonic distortion</a:t>
            </a:r>
          </a:p>
          <a:p>
            <a:r>
              <a:rPr lang="en-US" dirty="0" smtClean="0"/>
              <a:t>Blue: 1% harmonic distortion</a:t>
            </a:r>
            <a:endParaRPr lang="en-US" dirty="0"/>
          </a:p>
        </p:txBody>
      </p:sp>
      <p:sp>
        <p:nvSpPr>
          <p:cNvPr id="6" name="TextBox 5"/>
          <p:cNvSpPr txBox="1"/>
          <p:nvPr/>
        </p:nvSpPr>
        <p:spPr>
          <a:xfrm>
            <a:off x="628650" y="868680"/>
            <a:ext cx="7658100" cy="800219"/>
          </a:xfrm>
          <a:prstGeom prst="rect">
            <a:avLst/>
          </a:prstGeom>
          <a:noFill/>
        </p:spPr>
        <p:txBody>
          <a:bodyPr wrap="square" rtlCol="0">
            <a:spAutoFit/>
          </a:bodyPr>
          <a:lstStyle/>
          <a:p>
            <a:r>
              <a:rPr lang="en-US" dirty="0" smtClean="0"/>
              <a:t>Harmonic distortion in the measurement system adds pseudo reflections. </a:t>
            </a:r>
          </a:p>
          <a:p>
            <a:r>
              <a:rPr lang="en-US" sz="1400" dirty="0" smtClean="0"/>
              <a:t>          - Note in the picture below that the bumps in what looks like the noise floor are identical. They are artifacts of the particular sequence. </a:t>
            </a:r>
            <a:endParaRPr lang="en-US" sz="1400"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457700" y="1953578"/>
            <a:ext cx="3829050" cy="2298381"/>
          </a:xfrm>
          <a:prstGeom prst="rect">
            <a:avLst/>
          </a:prstGeom>
        </p:spPr>
      </p:pic>
      <p:sp>
        <p:nvSpPr>
          <p:cNvPr id="8" name="TextBox 7"/>
          <p:cNvSpPr txBox="1"/>
          <p:nvPr/>
        </p:nvSpPr>
        <p:spPr>
          <a:xfrm>
            <a:off x="4549140" y="4446449"/>
            <a:ext cx="4057650" cy="1200329"/>
          </a:xfrm>
          <a:prstGeom prst="rect">
            <a:avLst/>
          </a:prstGeom>
          <a:noFill/>
        </p:spPr>
        <p:txBody>
          <a:bodyPr wrap="square" rtlCol="0">
            <a:spAutoFit/>
          </a:bodyPr>
          <a:lstStyle/>
          <a:p>
            <a:r>
              <a:rPr lang="en-US" dirty="0" smtClean="0"/>
              <a:t>A one-second RT decaying noise </a:t>
            </a:r>
            <a:r>
              <a:rPr lang="en-US" dirty="0" err="1" smtClean="0"/>
              <a:t>deconvolved</a:t>
            </a:r>
            <a:r>
              <a:rPr lang="en-US" dirty="0" smtClean="0"/>
              <a:t> from a 2 second noise sequence with no distortion. The S/N is ~44dB at 2000Hz.</a:t>
            </a:r>
            <a:endParaRPr lang="en-US" dirty="0"/>
          </a:p>
        </p:txBody>
      </p:sp>
      <p:sp>
        <p:nvSpPr>
          <p:cNvPr id="9" name="TextBox 8"/>
          <p:cNvSpPr txBox="1"/>
          <p:nvPr/>
        </p:nvSpPr>
        <p:spPr>
          <a:xfrm>
            <a:off x="628650" y="5715000"/>
            <a:ext cx="8309610" cy="923330"/>
          </a:xfrm>
          <a:prstGeom prst="rect">
            <a:avLst/>
          </a:prstGeom>
          <a:noFill/>
        </p:spPr>
        <p:txBody>
          <a:bodyPr wrap="square" rtlCol="0">
            <a:spAutoFit/>
          </a:bodyPr>
          <a:lstStyle/>
          <a:p>
            <a:r>
              <a:rPr lang="en-US" dirty="0" smtClean="0"/>
              <a:t>Logarithmic sine sweeps are superior to Noise or MLS sequences with respect to distortion. Distortion produces artifacts that </a:t>
            </a:r>
            <a:r>
              <a:rPr lang="en-US" dirty="0" err="1" smtClean="0"/>
              <a:t>deconvolve</a:t>
            </a:r>
            <a:r>
              <a:rPr lang="en-US" dirty="0" smtClean="0"/>
              <a:t> to negative time, where they can be observed and measured.</a:t>
            </a:r>
            <a:endParaRPr lang="en-US" dirty="0"/>
          </a:p>
        </p:txBody>
      </p:sp>
    </p:spTree>
    <p:extLst>
      <p:ext uri="{BB962C8B-B14F-4D97-AF65-F5344CB8AC3E}">
        <p14:creationId xmlns:p14="http://schemas.microsoft.com/office/powerpoint/2010/main" val="76899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Averaging to reduce noise</a:t>
            </a:r>
            <a:endParaRPr lang="en-US" sz="3600" b="1" dirty="0"/>
          </a:p>
        </p:txBody>
      </p:sp>
      <p:sp>
        <p:nvSpPr>
          <p:cNvPr id="3" name="Content Placeholder 2"/>
          <p:cNvSpPr>
            <a:spLocks noGrp="1"/>
          </p:cNvSpPr>
          <p:nvPr>
            <p:ph idx="1"/>
          </p:nvPr>
        </p:nvSpPr>
        <p:spPr/>
        <p:txBody>
          <a:bodyPr>
            <a:normAutofit/>
          </a:bodyPr>
          <a:lstStyle/>
          <a:p>
            <a:r>
              <a:rPr lang="en-US" dirty="0" smtClean="0"/>
              <a:t>All convolution measurement methods rely on the fact that when we sum two independent noise signals the power rises by 3dB. But if we sum two identical signals the power rises by 6dB.</a:t>
            </a:r>
          </a:p>
          <a:p>
            <a:r>
              <a:rPr lang="en-US" dirty="0" smtClean="0"/>
              <a:t>Thus we can extract a stationary signal from random noise by averaging many measurements. The signal to noise ratio increases by 3dB for every doubling of the number of measurements.</a:t>
            </a:r>
          </a:p>
          <a:p>
            <a:r>
              <a:rPr lang="en-US" dirty="0" smtClean="0">
                <a:solidFill>
                  <a:srgbClr val="FF0000"/>
                </a:solidFill>
              </a:rPr>
              <a:t>But the signal we are measuring must completely stable, both in amplitude and phase.</a:t>
            </a:r>
          </a:p>
          <a:p>
            <a:pPr lvl="1"/>
            <a:r>
              <a:rPr lang="en-US" dirty="0" smtClean="0"/>
              <a:t>If at some point in time the signal starts to behave randomly, there is no advantage to averaging. Both the signal and the noise increase 3dB with every doubling.</a:t>
            </a:r>
          </a:p>
          <a:p>
            <a:endParaRPr lang="en-US" dirty="0"/>
          </a:p>
          <a:p>
            <a:endParaRPr lang="en-US" dirty="0"/>
          </a:p>
        </p:txBody>
      </p:sp>
    </p:spTree>
    <p:extLst>
      <p:ext uri="{BB962C8B-B14F-4D97-AF65-F5344CB8AC3E}">
        <p14:creationId xmlns:p14="http://schemas.microsoft.com/office/powerpoint/2010/main" val="78969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stable are room impulse responses?</a:t>
            </a:r>
            <a:br>
              <a:rPr lang="en-US" b="1" dirty="0" smtClean="0"/>
            </a:br>
            <a:r>
              <a:rPr lang="en-US" b="1" dirty="0" smtClean="0"/>
              <a:t>And what measures does instability affect?</a:t>
            </a:r>
            <a:endParaRPr lang="en-US" b="1" dirty="0"/>
          </a:p>
        </p:txBody>
      </p:sp>
      <p:sp>
        <p:nvSpPr>
          <p:cNvPr id="3" name="Content Placeholder 2"/>
          <p:cNvSpPr>
            <a:spLocks noGrp="1"/>
          </p:cNvSpPr>
          <p:nvPr>
            <p:ph idx="1"/>
          </p:nvPr>
        </p:nvSpPr>
        <p:spPr/>
        <p:txBody>
          <a:bodyPr/>
          <a:lstStyle/>
          <a:p>
            <a:r>
              <a:rPr lang="en-US" dirty="0" smtClean="0"/>
              <a:t>Many years ago I was called by a scientist at a major consulting firm that had just finished a new concert hall.</a:t>
            </a:r>
          </a:p>
          <a:p>
            <a:r>
              <a:rPr lang="en-US" dirty="0" smtClean="0"/>
              <a:t>They had measured the RT of the hall with a pistol and with the newly introduced MLS measurement software.</a:t>
            </a:r>
          </a:p>
          <a:p>
            <a:pPr lvl="1"/>
            <a:r>
              <a:rPr lang="en-US" dirty="0" smtClean="0"/>
              <a:t>The RT at 2000Hz was shorter in the MLS result by 30%</a:t>
            </a:r>
          </a:p>
          <a:p>
            <a:pPr lvl="1"/>
            <a:r>
              <a:rPr lang="en-US" dirty="0" smtClean="0"/>
              <a:t>I told them air currents were the problem, and that the pistol was correct.</a:t>
            </a:r>
          </a:p>
          <a:p>
            <a:endParaRPr lang="en-US" dirty="0"/>
          </a:p>
          <a:p>
            <a:r>
              <a:rPr lang="en-US" dirty="0" smtClean="0"/>
              <a:t>How common is this problem? And what are the effects?</a:t>
            </a:r>
          </a:p>
          <a:p>
            <a:endParaRPr lang="en-US" dirty="0" smtClean="0"/>
          </a:p>
          <a:p>
            <a:r>
              <a:rPr lang="en-US" dirty="0" smtClean="0"/>
              <a:t>I decided to model it</a:t>
            </a:r>
          </a:p>
        </p:txBody>
      </p:sp>
    </p:spTree>
    <p:extLst>
      <p:ext uri="{BB962C8B-B14F-4D97-AF65-F5344CB8AC3E}">
        <p14:creationId xmlns:p14="http://schemas.microsoft.com/office/powerpoint/2010/main" val="2257788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3044</TotalTime>
  <Words>2117</Words>
  <Application>Microsoft Office PowerPoint</Application>
  <PresentationFormat>On-screen Show (4:3)</PresentationFormat>
  <Paragraphs>163</Paragraphs>
  <Slides>21</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Modeling the effects of air currents on acoustic measurements in large spaces </vt:lpstr>
      <vt:lpstr>Sabine </vt:lpstr>
      <vt:lpstr>Noise decays</vt:lpstr>
      <vt:lpstr>Long notes can be masked by reverb, while short notes are clear</vt:lpstr>
      <vt:lpstr>Impulse responses</vt:lpstr>
      <vt:lpstr>MLS sequences are inherently noisy</vt:lpstr>
      <vt:lpstr>MLS and distortion</vt:lpstr>
      <vt:lpstr>Averaging to reduce noise</vt:lpstr>
      <vt:lpstr>How stable are room impulse responses? And what measures does instability affect?</vt:lpstr>
      <vt:lpstr>Modeling air currents with random walks</vt:lpstr>
      <vt:lpstr>PowerPoint Presentation</vt:lpstr>
      <vt:lpstr>Boston Symphony Hall measurements</vt:lpstr>
      <vt:lpstr>Two impulse responses from Boston Symphony Hall with a 2 second sweep 2008</vt:lpstr>
      <vt:lpstr>Compare the sine sweep in 2008 to a 5” balloon pop in 2014        BSH row R seat 11</vt:lpstr>
      <vt:lpstr>Ning’s 2 second sweep data</vt:lpstr>
      <vt:lpstr>Compare sound decays at U14 with no averages and 10 averages of a two second sweep</vt:lpstr>
      <vt:lpstr>If no averaging and two averages are the same, we can subtract them and get zero</vt:lpstr>
      <vt:lpstr>PowerPoint Presentation</vt:lpstr>
      <vt:lpstr>Compare sweep data to balloon data in U 14 at 4kHz</vt:lpstr>
      <vt:lpstr>Why does it matter? RT values are OK!</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the effects of air currents on acoustic measurements in large spaces</dc:title>
  <dc:creator>User</dc:creator>
  <cp:lastModifiedBy>User</cp:lastModifiedBy>
  <cp:revision>56</cp:revision>
  <dcterms:created xsi:type="dcterms:W3CDTF">2014-05-02T00:56:29Z</dcterms:created>
  <dcterms:modified xsi:type="dcterms:W3CDTF">2014-05-07T20:27:46Z</dcterms:modified>
</cp:coreProperties>
</file>