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306" r:id="rId11"/>
    <p:sldId id="316" r:id="rId12"/>
    <p:sldId id="317" r:id="rId13"/>
    <p:sldId id="318" r:id="rId14"/>
    <p:sldId id="319" r:id="rId15"/>
    <p:sldId id="320" r:id="rId16"/>
    <p:sldId id="326" r:id="rId17"/>
    <p:sldId id="322" r:id="rId18"/>
    <p:sldId id="323" r:id="rId19"/>
    <p:sldId id="324" r:id="rId20"/>
    <p:sldId id="325" r:id="rId21"/>
    <p:sldId id="275" r:id="rId22"/>
    <p:sldId id="276" r:id="rId23"/>
    <p:sldId id="277" r:id="rId24"/>
    <p:sldId id="304" r:id="rId25"/>
    <p:sldId id="278" r:id="rId26"/>
    <p:sldId id="280" r:id="rId27"/>
    <p:sldId id="282" r:id="rId28"/>
    <p:sldId id="283" r:id="rId29"/>
    <p:sldId id="284" r:id="rId30"/>
    <p:sldId id="285" r:id="rId31"/>
    <p:sldId id="286" r:id="rId32"/>
    <p:sldId id="287" r:id="rId33"/>
    <p:sldId id="288" r:id="rId34"/>
    <p:sldId id="289" r:id="rId35"/>
    <p:sldId id="290" r:id="rId36"/>
    <p:sldId id="291" r:id="rId37"/>
    <p:sldId id="305" r:id="rId38"/>
    <p:sldId id="292" r:id="rId39"/>
    <p:sldId id="29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7" autoAdjust="0"/>
    <p:restoredTop sz="94660"/>
  </p:normalViewPr>
  <p:slideViewPr>
    <p:cSldViewPr snapToGrid="0">
      <p:cViewPr varScale="1">
        <p:scale>
          <a:sx n="81" d="100"/>
          <a:sy n="81"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56C2F6-9EC2-4790-A82C-5B823AE6603E}"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215592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56C2F6-9EC2-4790-A82C-5B823AE6603E}"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103221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56C2F6-9EC2-4790-A82C-5B823AE6603E}"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401205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56C2F6-9EC2-4790-A82C-5B823AE6603E}"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304405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56C2F6-9EC2-4790-A82C-5B823AE6603E}"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42713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56C2F6-9EC2-4790-A82C-5B823AE6603E}"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401173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56C2F6-9EC2-4790-A82C-5B823AE6603E}" type="datetimeFigureOut">
              <a:rPr lang="en-US" smtClean="0"/>
              <a:t>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15821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56C2F6-9EC2-4790-A82C-5B823AE6603E}" type="datetimeFigureOut">
              <a:rPr lang="en-US" smtClean="0"/>
              <a:t>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147112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6C2F6-9EC2-4790-A82C-5B823AE6603E}" type="datetimeFigureOut">
              <a:rPr lang="en-US" smtClean="0"/>
              <a:t>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379507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56C2F6-9EC2-4790-A82C-5B823AE6603E}"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79320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56C2F6-9EC2-4790-A82C-5B823AE6603E}"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73434-68E6-4DE2-8F55-258B34B02839}" type="slidenum">
              <a:rPr lang="en-US" smtClean="0"/>
              <a:t>‹#›</a:t>
            </a:fld>
            <a:endParaRPr lang="en-US"/>
          </a:p>
        </p:txBody>
      </p:sp>
    </p:spTree>
    <p:extLst>
      <p:ext uri="{BB962C8B-B14F-4D97-AF65-F5344CB8AC3E}">
        <p14:creationId xmlns:p14="http://schemas.microsoft.com/office/powerpoint/2010/main" val="21047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6C2F6-9EC2-4790-A82C-5B823AE6603E}" type="datetimeFigureOut">
              <a:rPr lang="en-US" smtClean="0"/>
              <a:t>1/20/2017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73434-68E6-4DE2-8F55-258B34B02839}" type="slidenum">
              <a:rPr lang="en-US" smtClean="0"/>
              <a:t>‹#›</a:t>
            </a:fld>
            <a:endParaRPr lang="en-US"/>
          </a:p>
        </p:txBody>
      </p:sp>
    </p:spTree>
    <p:extLst>
      <p:ext uri="{BB962C8B-B14F-4D97-AF65-F5344CB8AC3E}">
        <p14:creationId xmlns:p14="http://schemas.microsoft.com/office/powerpoint/2010/main" val="1269005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griesinger@veriz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3.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14.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8.mp3"/></Relationships>
</file>

<file path=ppt/slides/_rels/slide15.xml.rels><?xml version="1.0" encoding="UTF-8" standalone="yes"?>
<Relationships xmlns="http://schemas.openxmlformats.org/package/2006/relationships"><Relationship Id="rId3" Type="http://schemas.microsoft.com/office/2007/relationships/media" Target="../media/media10.mp3"/><Relationship Id="rId7" Type="http://schemas.openxmlformats.org/officeDocument/2006/relationships/image" Target="../media/image1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10.mp3"/></Relationships>
</file>

<file path=ppt/slides/_rels/slide16.xml.rels><?xml version="1.0" encoding="UTF-8" standalone="yes"?>
<Relationships xmlns="http://schemas.openxmlformats.org/package/2006/relationships"><Relationship Id="rId3" Type="http://schemas.microsoft.com/office/2007/relationships/media" Target="../media/media12.mp3"/><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7.xml.rels><?xml version="1.0" encoding="UTF-8" standalone="yes"?>
<Relationships xmlns="http://schemas.openxmlformats.org/package/2006/relationships"><Relationship Id="rId3" Type="http://schemas.microsoft.com/office/2007/relationships/media" Target="../media/media14.mp3"/><Relationship Id="rId7" Type="http://schemas.openxmlformats.org/officeDocument/2006/relationships/image" Target="../media/image1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14.mp3"/></Relationships>
</file>

<file path=ppt/slides/_rels/slide18.xml.rels><?xml version="1.0" encoding="UTF-8" standalone="yes"?>
<Relationships xmlns="http://schemas.openxmlformats.org/package/2006/relationships"><Relationship Id="rId3" Type="http://schemas.microsoft.com/office/2007/relationships/media" Target="../media/media16.mp3"/><Relationship Id="rId7" Type="http://schemas.openxmlformats.org/officeDocument/2006/relationships/image" Target="../media/image13.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16.mp3"/></Relationships>
</file>

<file path=ppt/slides/_rels/slide19.xml.rels><?xml version="1.0" encoding="UTF-8" standalone="yes"?>
<Relationships xmlns="http://schemas.openxmlformats.org/package/2006/relationships"><Relationship Id="rId3" Type="http://schemas.microsoft.com/office/2007/relationships/media" Target="../media/media18.mp3"/><Relationship Id="rId7" Type="http://schemas.openxmlformats.org/officeDocument/2006/relationships/image" Target="../media/image1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18.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3019"/>
            <a:ext cx="7772400" cy="2387600"/>
          </a:xfrm>
        </p:spPr>
        <p:txBody>
          <a:bodyPr>
            <a:noAutofit/>
          </a:bodyPr>
          <a:lstStyle/>
          <a:p>
            <a:r>
              <a:rPr lang="en-US" sz="3200" b="1" dirty="0"/>
              <a:t>Accurate reproduction of non-individual binaural recordings without head tracking through individual headphone equalization</a:t>
            </a:r>
            <a:endParaRPr lang="en-US" sz="3200" dirty="0"/>
          </a:p>
        </p:txBody>
      </p:sp>
      <p:sp>
        <p:nvSpPr>
          <p:cNvPr id="3" name="Subtitle 2"/>
          <p:cNvSpPr>
            <a:spLocks noGrp="1"/>
          </p:cNvSpPr>
          <p:nvPr>
            <p:ph type="subTitle" idx="1"/>
          </p:nvPr>
        </p:nvSpPr>
        <p:spPr/>
        <p:txBody>
          <a:bodyPr>
            <a:normAutofit lnSpcReduction="10000"/>
          </a:bodyPr>
          <a:lstStyle/>
          <a:p>
            <a:r>
              <a:rPr lang="es-AR" dirty="0"/>
              <a:t>David Griesinger</a:t>
            </a:r>
          </a:p>
          <a:p>
            <a:r>
              <a:rPr lang="es-AR" dirty="0"/>
              <a:t>David Griesinger </a:t>
            </a:r>
            <a:r>
              <a:rPr lang="es-AR" dirty="0" err="1"/>
              <a:t>Acoustics</a:t>
            </a:r>
            <a:endParaRPr lang="es-AR" dirty="0"/>
          </a:p>
          <a:p>
            <a:r>
              <a:rPr lang="es-AR" dirty="0">
                <a:hlinkClick r:id="rId2"/>
              </a:rPr>
              <a:t>dgriesinger@verizon.net</a:t>
            </a:r>
            <a:endParaRPr lang="es-AR" dirty="0"/>
          </a:p>
          <a:p>
            <a:r>
              <a:rPr lang="es-AR" dirty="0"/>
              <a:t>www.davidgriesinger.com</a:t>
            </a:r>
          </a:p>
          <a:p>
            <a:endParaRPr lang="en-US" dirty="0"/>
          </a:p>
        </p:txBody>
      </p:sp>
    </p:spTree>
    <p:extLst>
      <p:ext uri="{BB962C8B-B14F-4D97-AF65-F5344CB8AC3E}">
        <p14:creationId xmlns:p14="http://schemas.microsoft.com/office/powerpoint/2010/main" val="4227494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7139" y="1208942"/>
            <a:ext cx="6858000" cy="874011"/>
          </a:xfrm>
        </p:spPr>
        <p:txBody>
          <a:bodyPr>
            <a:normAutofit fontScale="90000"/>
          </a:bodyPr>
          <a:lstStyle/>
          <a:p>
            <a:r>
              <a:rPr lang="en-US" dirty="0" smtClean="0"/>
              <a:t>Sennheiser 600 Timbres</a:t>
            </a:r>
            <a:endParaRPr lang="en-US" dirty="0"/>
          </a:p>
        </p:txBody>
      </p:sp>
      <p:sp>
        <p:nvSpPr>
          <p:cNvPr id="3" name="Subtitle 2"/>
          <p:cNvSpPr>
            <a:spLocks noGrp="1"/>
          </p:cNvSpPr>
          <p:nvPr>
            <p:ph type="subTitle" idx="1"/>
          </p:nvPr>
        </p:nvSpPr>
        <p:spPr>
          <a:xfrm>
            <a:off x="1137139" y="2321994"/>
            <a:ext cx="7019309" cy="2988384"/>
          </a:xfrm>
        </p:spPr>
        <p:txBody>
          <a:bodyPr>
            <a:normAutofit fontScale="47500" lnSpcReduction="20000"/>
          </a:bodyPr>
          <a:lstStyle/>
          <a:p>
            <a:endParaRPr lang="en-US" dirty="0" smtClean="0"/>
          </a:p>
          <a:p>
            <a:r>
              <a:rPr lang="en-US" sz="3825" dirty="0"/>
              <a:t>The timbre perceived from a pair of Sennheiser 600 headphones by ten listeners relative to their perception of pink noise from a frontal loudspeaker.</a:t>
            </a:r>
          </a:p>
          <a:p>
            <a:endParaRPr lang="en-US" sz="1875" dirty="0"/>
          </a:p>
          <a:p>
            <a:endParaRPr lang="en-US" dirty="0"/>
          </a:p>
          <a:p>
            <a:r>
              <a:rPr lang="en-US" sz="3300" dirty="0">
                <a:solidFill>
                  <a:srgbClr val="FF0000"/>
                </a:solidFill>
              </a:rPr>
              <a:t>pink noise is played for 2 seconds, followed by the timbre perceived by each listener from the headphone. </a:t>
            </a:r>
            <a:endParaRPr lang="en-US" sz="3300" dirty="0"/>
          </a:p>
          <a:p>
            <a:endParaRPr lang="en-US" dirty="0"/>
          </a:p>
          <a:p>
            <a:r>
              <a:rPr lang="en-US" sz="2850" dirty="0"/>
              <a:t>David Griesinger</a:t>
            </a:r>
          </a:p>
          <a:p>
            <a:r>
              <a:rPr lang="en-US" sz="2850" dirty="0"/>
              <a:t>David Griesinger Acoustics</a:t>
            </a:r>
          </a:p>
          <a:p>
            <a:r>
              <a:rPr lang="en-US" sz="2850" dirty="0"/>
              <a:t>www.davidgriesinger.com</a:t>
            </a:r>
          </a:p>
        </p:txBody>
      </p:sp>
    </p:spTree>
    <p:extLst>
      <p:ext uri="{BB962C8B-B14F-4D97-AF65-F5344CB8AC3E}">
        <p14:creationId xmlns:p14="http://schemas.microsoft.com/office/powerpoint/2010/main" val="1504257755"/>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Anthony</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938207"/>
            <a:ext cx="3901032" cy="2972215"/>
          </a:xfrm>
          <a:prstGeom prst="rect">
            <a:avLst/>
          </a:prstGeom>
        </p:spPr>
      </p:pic>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pic>
        <p:nvPicPr>
          <p:cNvPr id="7" name="sen_600_Antho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478024"/>
            <a:ext cx="457200" cy="457200"/>
          </a:xfrm>
          <a:prstGeom prst="rect">
            <a:avLst/>
          </a:prstGeom>
        </p:spPr>
      </p:pic>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pic>
        <p:nvPicPr>
          <p:cNvPr id="9" name="Anthon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3831336"/>
            <a:ext cx="457200" cy="457200"/>
          </a:xfrm>
          <a:prstGeom prst="rect">
            <a:avLst/>
          </a:prstGeom>
        </p:spPr>
      </p:pic>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spTree>
    <p:extLst>
      <p:ext uri="{BB962C8B-B14F-4D97-AF65-F5344CB8AC3E}">
        <p14:creationId xmlns:p14="http://schemas.microsoft.com/office/powerpoint/2010/main" val="1865115493"/>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Ben</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938207"/>
            <a:ext cx="3793861" cy="2972215"/>
          </a:xfrm>
          <a:prstGeom prst="rect">
            <a:avLst/>
          </a:prstGeom>
        </p:spPr>
      </p:pic>
      <p:pic>
        <p:nvPicPr>
          <p:cNvPr id="5" name="sen_600_b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591356"/>
            <a:ext cx="457200" cy="457200"/>
          </a:xfrm>
          <a:prstGeom prst="rect">
            <a:avLst/>
          </a:prstGeom>
        </p:spPr>
      </p:pic>
      <p:pic>
        <p:nvPicPr>
          <p:cNvPr id="12" name="b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23603"/>
            <a:ext cx="457200" cy="457200"/>
          </a:xfrm>
          <a:prstGeom prst="rect">
            <a:avLst/>
          </a:prstGeom>
        </p:spPr>
      </p:pic>
    </p:spTree>
    <p:extLst>
      <p:ext uri="{BB962C8B-B14F-4D97-AF65-F5344CB8AC3E}">
        <p14:creationId xmlns:p14="http://schemas.microsoft.com/office/powerpoint/2010/main" val="1963864281"/>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17"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Cameron</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50" y="2008980"/>
            <a:ext cx="3879598" cy="2972215"/>
          </a:xfrm>
          <a:prstGeom prst="rect">
            <a:avLst/>
          </a:prstGeom>
        </p:spPr>
      </p:pic>
      <p:pic>
        <p:nvPicPr>
          <p:cNvPr id="7" name="sen_600_Camer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724555"/>
            <a:ext cx="457200" cy="457200"/>
          </a:xfrm>
          <a:prstGeom prst="rect">
            <a:avLst/>
          </a:prstGeom>
        </p:spPr>
      </p:pic>
      <p:pic>
        <p:nvPicPr>
          <p:cNvPr id="9" name="Camer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93291"/>
            <a:ext cx="457200" cy="457200"/>
          </a:xfrm>
          <a:prstGeom prst="rect">
            <a:avLst/>
          </a:prstGeom>
        </p:spPr>
      </p:pic>
    </p:spTree>
    <p:extLst>
      <p:ext uri="{BB962C8B-B14F-4D97-AF65-F5344CB8AC3E}">
        <p14:creationId xmlns:p14="http://schemas.microsoft.com/office/powerpoint/2010/main" val="2812851368"/>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00"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remove"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David</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938207"/>
            <a:ext cx="3793861" cy="2972215"/>
          </a:xfrm>
          <a:prstGeom prst="rect">
            <a:avLst/>
          </a:prstGeom>
        </p:spPr>
      </p:pic>
      <p:pic>
        <p:nvPicPr>
          <p:cNvPr id="3" name="sen_600_dav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548026"/>
            <a:ext cx="457200" cy="457200"/>
          </a:xfrm>
          <a:prstGeom prst="rect">
            <a:avLst/>
          </a:prstGeom>
        </p:spPr>
      </p:pic>
      <p:pic>
        <p:nvPicPr>
          <p:cNvPr id="7" name="davi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27275"/>
            <a:ext cx="457200" cy="457200"/>
          </a:xfrm>
          <a:prstGeom prst="rect">
            <a:avLst/>
          </a:prstGeom>
        </p:spPr>
      </p:pic>
    </p:spTree>
    <p:extLst>
      <p:ext uri="{BB962C8B-B14F-4D97-AF65-F5344CB8AC3E}">
        <p14:creationId xmlns:p14="http://schemas.microsoft.com/office/powerpoint/2010/main" val="4156489009"/>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64"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Jonas</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5" name="sen_600_Jon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0330" y="2669699"/>
            <a:ext cx="457200" cy="457200"/>
          </a:xfrm>
          <a:prstGeom prst="rect">
            <a:avLst/>
          </a:prstGeom>
        </p:spPr>
      </p:pic>
      <p:pic>
        <p:nvPicPr>
          <p:cNvPr id="9" name="Jonas_Braasc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40330" y="4038434"/>
            <a:ext cx="457200" cy="45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778" y="1862090"/>
            <a:ext cx="3915322" cy="2979359"/>
          </a:xfrm>
          <a:prstGeom prst="rect">
            <a:avLst/>
          </a:prstGeom>
        </p:spPr>
      </p:pic>
    </p:spTree>
    <p:extLst>
      <p:ext uri="{BB962C8B-B14F-4D97-AF65-F5344CB8AC3E}">
        <p14:creationId xmlns:p14="http://schemas.microsoft.com/office/powerpoint/2010/main" val="159814276"/>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78"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Misha</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endParaRPr lang="en-US" sz="1350" dirty="0"/>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endParaRPr lang="en-US" sz="1350" dirty="0"/>
          </a:p>
        </p:txBody>
      </p:sp>
      <p:pic>
        <p:nvPicPr>
          <p:cNvPr id="5" name="sen_600_mis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9632" y="2569386"/>
            <a:ext cx="457200" cy="457200"/>
          </a:xfrm>
          <a:prstGeom prst="rect">
            <a:avLst/>
          </a:prstGeom>
        </p:spPr>
      </p:pic>
      <p:pic>
        <p:nvPicPr>
          <p:cNvPr id="9" name="Mish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199632" y="4107250"/>
            <a:ext cx="457200" cy="457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50" y="1927490"/>
            <a:ext cx="3965335" cy="2993649"/>
          </a:xfrm>
          <a:prstGeom prst="rect">
            <a:avLst/>
          </a:prstGeom>
        </p:spPr>
      </p:pic>
    </p:spTree>
    <p:extLst>
      <p:ext uri="{BB962C8B-B14F-4D97-AF65-F5344CB8AC3E}">
        <p14:creationId xmlns:p14="http://schemas.microsoft.com/office/powerpoint/2010/main" val="299188869"/>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78"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Paul</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5" name="sen_600_Pau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3596" y="2659058"/>
            <a:ext cx="457200" cy="4572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827" y="1931062"/>
            <a:ext cx="3772427" cy="2986505"/>
          </a:xfrm>
          <a:prstGeom prst="rect">
            <a:avLst/>
          </a:prstGeom>
        </p:spPr>
      </p:pic>
      <p:pic>
        <p:nvPicPr>
          <p:cNvPr id="12" name="Pau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53596" y="4086562"/>
            <a:ext cx="457200" cy="457200"/>
          </a:xfrm>
          <a:prstGeom prst="rect">
            <a:avLst/>
          </a:prstGeom>
        </p:spPr>
      </p:pic>
    </p:spTree>
    <p:extLst>
      <p:ext uri="{BB962C8B-B14F-4D97-AF65-F5344CB8AC3E}">
        <p14:creationId xmlns:p14="http://schemas.microsoft.com/office/powerpoint/2010/main" val="2622520887"/>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530" fill="hold"/>
                                        <p:tgtEl>
                                          <p:spTgt spid="12"/>
                                        </p:tgtEl>
                                      </p:cBhvr>
                                    </p:cmd>
                                  </p:childTnLst>
                                </p:cTn>
                              </p:par>
                            </p:childTnLst>
                          </p:cTn>
                        </p:par>
                      </p:childTnLst>
                    </p:cTn>
                  </p:par>
                </p:childTnLst>
              </p:cTn>
              <p:nextCondLst>
                <p:cond evt="onClick" delay="0">
                  <p:tgtEl>
                    <p:spTgt spid="12"/>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Torben</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1" y="1938207"/>
            <a:ext cx="3836729" cy="2972215"/>
          </a:xfrm>
          <a:prstGeom prst="rect">
            <a:avLst/>
          </a:prstGeom>
        </p:spPr>
      </p:pic>
      <p:pic>
        <p:nvPicPr>
          <p:cNvPr id="9" name="sen_600_Torb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605690"/>
            <a:ext cx="457200" cy="457200"/>
          </a:xfrm>
          <a:prstGeom prst="rect">
            <a:avLst/>
          </a:prstGeom>
        </p:spPr>
      </p:pic>
      <p:pic>
        <p:nvPicPr>
          <p:cNvPr id="11" name="Torb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84939"/>
            <a:ext cx="457200" cy="457200"/>
          </a:xfrm>
          <a:prstGeom prst="rect">
            <a:avLst/>
          </a:prstGeom>
        </p:spPr>
      </p:pic>
    </p:spTree>
    <p:extLst>
      <p:ext uri="{BB962C8B-B14F-4D97-AF65-F5344CB8AC3E}">
        <p14:creationId xmlns:p14="http://schemas.microsoft.com/office/powerpoint/2010/main" val="1338684792"/>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95" fill="hold"/>
                                        <p:tgtEl>
                                          <p:spTgt spid="11"/>
                                        </p:tgtEl>
                                      </p:cBhvr>
                                    </p:cmd>
                                  </p:childTnLst>
                                </p:cTn>
                              </p:par>
                            </p:childTnLst>
                          </p:cTn>
                        </p:par>
                      </p:childTnLst>
                    </p:cTn>
                  </p:par>
                </p:childTnLst>
              </p:cTn>
              <p:nextCondLst>
                <p:cond evt="onClick" delay="0">
                  <p:tgtEl>
                    <p:spTgt spid="11"/>
                  </p:tgtEl>
                </p:cond>
              </p:nextCondLst>
            </p:seq>
            <p:audio>
              <p:cMediaNode vol="80000">
                <p:cTn id="12" fill="hold" display="0">
                  <p:stCondLst>
                    <p:cond delay="indefinite"/>
                  </p:stCondLst>
                  <p:endCondLst>
                    <p:cond evt="onStopAudio" delay="0">
                      <p:tgtEl>
                        <p:sldTgt/>
                      </p:tgtEl>
                    </p:cond>
                  </p:endCondLst>
                </p:cTn>
                <p:tgtEl>
                  <p:spTgt spid="11"/>
                </p:tgtEl>
              </p:cMediaNode>
            </p:audio>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Wesley</a:t>
            </a:r>
            <a:endParaRPr lang="en-US" dirty="0"/>
          </a:p>
        </p:txBody>
      </p:sp>
      <p:sp>
        <p:nvSpPr>
          <p:cNvPr id="6" name="TextBox 5"/>
          <p:cNvSpPr txBox="1"/>
          <p:nvPr/>
        </p:nvSpPr>
        <p:spPr>
          <a:xfrm>
            <a:off x="509778" y="4981194"/>
            <a:ext cx="4336542" cy="715581"/>
          </a:xfrm>
          <a:prstGeom prst="rect">
            <a:avLst/>
          </a:prstGeom>
          <a:noFill/>
        </p:spPr>
        <p:txBody>
          <a:bodyPr wrap="square" rtlCol="0">
            <a:spAutoFit/>
          </a:bodyPr>
          <a:lstStyle/>
          <a:p>
            <a:pPr algn="ctr"/>
            <a:r>
              <a:rPr lang="en-US" sz="1350" dirty="0"/>
              <a:t>Black is the personal equal loudness to a loudspeaker</a:t>
            </a:r>
          </a:p>
          <a:p>
            <a:pPr algn="ctr"/>
            <a:r>
              <a:rPr lang="en-US" sz="1350" dirty="0"/>
              <a:t>Blue is the correction needed for the headphone</a:t>
            </a:r>
          </a:p>
          <a:p>
            <a:pPr algn="ctr"/>
            <a:r>
              <a:rPr lang="en-US" sz="1350" dirty="0"/>
              <a:t>The timbre perceived is the inverse of the blue curve.</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490472" cy="507831"/>
          </a:xfrm>
          <a:prstGeom prst="rect">
            <a:avLst/>
          </a:prstGeom>
          <a:noFill/>
        </p:spPr>
        <p:txBody>
          <a:bodyPr wrap="square" rtlCol="0">
            <a:spAutoFit/>
          </a:bodyPr>
          <a:lstStyle/>
          <a:p>
            <a:r>
              <a:rPr lang="en-US" sz="1350" dirty="0"/>
              <a:t>Correction Needed</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57" y="1987545"/>
            <a:ext cx="3829585" cy="2993649"/>
          </a:xfrm>
          <a:prstGeom prst="rect">
            <a:avLst/>
          </a:prstGeom>
        </p:spPr>
      </p:pic>
      <p:pic>
        <p:nvPicPr>
          <p:cNvPr id="9" name="sen_600_Wesle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622076"/>
            <a:ext cx="457200" cy="457200"/>
          </a:xfrm>
          <a:prstGeom prst="rect">
            <a:avLst/>
          </a:prstGeom>
        </p:spPr>
      </p:pic>
      <p:pic>
        <p:nvPicPr>
          <p:cNvPr id="11" name="Wesle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23339"/>
            <a:ext cx="457200" cy="457200"/>
          </a:xfrm>
          <a:prstGeom prst="rect">
            <a:avLst/>
          </a:prstGeom>
        </p:spPr>
      </p:pic>
    </p:spTree>
    <p:extLst>
      <p:ext uri="{BB962C8B-B14F-4D97-AF65-F5344CB8AC3E}">
        <p14:creationId xmlns:p14="http://schemas.microsoft.com/office/powerpoint/2010/main" val="10452286"/>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73" fill="hold"/>
                                        <p:tgtEl>
                                          <p:spTgt spid="11"/>
                                        </p:tgtEl>
                                      </p:cBhvr>
                                    </p:cmd>
                                  </p:childTnLst>
                                </p:cTn>
                              </p:par>
                            </p:childTnLst>
                          </p:cTn>
                        </p:par>
                      </p:childTnLst>
                    </p:cTn>
                  </p:par>
                </p:childTnLst>
              </p:cTn>
              <p:nextCondLst>
                <p:cond evt="onClick" delay="0">
                  <p:tgtEl>
                    <p:spTgt spid="11"/>
                  </p:tgtEl>
                </p:cond>
              </p:nextCondLst>
            </p:seq>
            <p:audio>
              <p:cMediaNode vol="80000">
                <p:cTn id="12" fill="hold" display="0">
                  <p:stCondLst>
                    <p:cond delay="indefinite"/>
                  </p:stCondLst>
                  <p:endCondLst>
                    <p:cond evt="onStopAudio" delay="0">
                      <p:tgtEl>
                        <p:sldTgt/>
                      </p:tgtEl>
                    </p:cond>
                  </p:endCondLst>
                </p:cTn>
                <p:tgtEl>
                  <p:spTgt spid="11"/>
                </p:tgtEl>
              </p:cMediaNode>
            </p:audio>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effectLst>
                  <a:outerShdw blurRad="38100" dist="38100" dir="2700000" algn="tl">
                    <a:srgbClr val="000000">
                      <a:alpha val="43137"/>
                    </a:srgbClr>
                  </a:outerShdw>
                </a:effectLst>
              </a:rPr>
              <a:t>Proximity – perhaps the most important predictor of sound quality in halls</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a:t>Proximity describes the perception that a sound source is sonically close to the listener.</a:t>
            </a:r>
          </a:p>
          <a:p>
            <a:pPr lvl="1" algn="ctr"/>
            <a:r>
              <a:rPr lang="en-US" sz="3000" dirty="0">
                <a:solidFill>
                  <a:srgbClr val="FF0000"/>
                </a:solidFill>
                <a:effectLst>
                  <a:outerShdw blurRad="38100" dist="38100" dir="2700000" algn="tl">
                    <a:srgbClr val="000000">
                      <a:alpha val="43137"/>
                    </a:srgbClr>
                  </a:outerShdw>
                </a:effectLst>
              </a:rPr>
              <a:t>But to consciously perceive it we must close our eyes!</a:t>
            </a:r>
          </a:p>
          <a:p>
            <a:pPr lvl="1" algn="ctr"/>
            <a:r>
              <a:rPr lang="en-US" dirty="0">
                <a:effectLst>
                  <a:outerShdw blurRad="38100" dist="38100" dir="2700000" algn="tl">
                    <a:srgbClr val="000000">
                      <a:alpha val="43137"/>
                    </a:srgbClr>
                  </a:outerShdw>
                </a:effectLst>
              </a:rPr>
              <a:t>Vision will always override sound to determine distance</a:t>
            </a:r>
            <a:r>
              <a:rPr lang="en-US" sz="3200" dirty="0">
                <a:effectLst>
                  <a:outerShdw blurRad="38100" dist="38100" dir="2700000" algn="tl">
                    <a:srgbClr val="000000">
                      <a:alpha val="43137"/>
                    </a:srgbClr>
                  </a:outerShdw>
                </a:effectLst>
              </a:rPr>
              <a:t>. </a:t>
            </a:r>
          </a:p>
          <a:p>
            <a:pPr lvl="1" algn="ctr"/>
            <a:r>
              <a:rPr lang="en-US" dirty="0">
                <a:effectLst>
                  <a:outerShdw blurRad="38100" dist="38100" dir="2700000" algn="tl">
                    <a:srgbClr val="000000">
                      <a:alpha val="43137"/>
                    </a:srgbClr>
                  </a:outerShdw>
                </a:effectLst>
              </a:rPr>
              <a:t>If a source looks close, it sounds close.</a:t>
            </a:r>
          </a:p>
          <a:p>
            <a:pPr lvl="1" algn="ctr"/>
            <a:r>
              <a:rPr lang="en-US" dirty="0">
                <a:effectLst>
                  <a:outerShdw blurRad="38100" dist="38100" dir="2700000" algn="tl">
                    <a:srgbClr val="000000">
                      <a:alpha val="43137"/>
                    </a:srgbClr>
                  </a:outerShdw>
                </a:effectLst>
              </a:rPr>
              <a:t>To hear proximity you must close your eyes.  </a:t>
            </a:r>
            <a:endParaRPr lang="en-US" sz="3200" dirty="0">
              <a:effectLst>
                <a:outerShdw blurRad="38100" dist="38100" dir="2700000" algn="tl">
                  <a:srgbClr val="000000">
                    <a:alpha val="43137"/>
                  </a:srgbClr>
                </a:outerShdw>
              </a:effectLst>
            </a:endParaRPr>
          </a:p>
          <a:p>
            <a:pPr algn="ctr"/>
            <a:r>
              <a:rPr lang="en-US" sz="3000" dirty="0">
                <a:solidFill>
                  <a:srgbClr val="FF0000"/>
                </a:solidFill>
              </a:rPr>
              <a:t>To study proximity in a laboratory we must be able to reproduce </a:t>
            </a:r>
            <a:r>
              <a:rPr lang="en-US" sz="3000" dirty="0" smtClean="0">
                <a:solidFill>
                  <a:srgbClr val="FF0000"/>
                </a:solidFill>
              </a:rPr>
              <a:t>it!</a:t>
            </a:r>
          </a:p>
          <a:p>
            <a:pPr marL="0" indent="0" algn="ctr">
              <a:buNone/>
            </a:pPr>
            <a:r>
              <a:rPr lang="en-US" sz="2600" dirty="0" smtClean="0"/>
              <a:t>Almost </a:t>
            </a:r>
            <a:r>
              <a:rPr lang="en-US" sz="2600" dirty="0"/>
              <a:t>all current systems cannot.</a:t>
            </a:r>
          </a:p>
          <a:p>
            <a:pPr marL="0" indent="0" algn="ctr">
              <a:buNone/>
            </a:pPr>
            <a:r>
              <a:rPr lang="en-US" sz="2600" dirty="0" smtClean="0"/>
              <a:t> nearly </a:t>
            </a:r>
            <a:r>
              <a:rPr lang="en-US" sz="2600" dirty="0"/>
              <a:t>all previous systems did not!</a:t>
            </a:r>
          </a:p>
          <a:p>
            <a:r>
              <a:rPr lang="en-US" sz="3300" dirty="0">
                <a:solidFill>
                  <a:srgbClr val="FF0000"/>
                </a:solidFill>
              </a:rPr>
              <a:t>  But binaural techniques </a:t>
            </a:r>
            <a:r>
              <a:rPr lang="en-US" sz="3300" dirty="0" smtClean="0">
                <a:solidFill>
                  <a:srgbClr val="FF0000"/>
                </a:solidFill>
              </a:rPr>
              <a:t>can work </a:t>
            </a:r>
            <a:r>
              <a:rPr lang="en-US" sz="3300" dirty="0">
                <a:solidFill>
                  <a:srgbClr val="FF0000"/>
                </a:solidFill>
              </a:rPr>
              <a:t>beautifully!</a:t>
            </a:r>
          </a:p>
          <a:p>
            <a:endParaRPr lang="en-US" dirty="0"/>
          </a:p>
        </p:txBody>
      </p:sp>
    </p:spTree>
    <p:extLst>
      <p:ext uri="{BB962C8B-B14F-4D97-AF65-F5344CB8AC3E}">
        <p14:creationId xmlns:p14="http://schemas.microsoft.com/office/powerpoint/2010/main" val="2987189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A comment on the last demonstration</a:t>
            </a:r>
            <a:endParaRPr lang="en-US" sz="3200" dirty="0"/>
          </a:p>
        </p:txBody>
      </p:sp>
      <p:sp>
        <p:nvSpPr>
          <p:cNvPr id="3" name="Content Placeholder 2"/>
          <p:cNvSpPr>
            <a:spLocks noGrp="1"/>
          </p:cNvSpPr>
          <p:nvPr>
            <p:ph idx="1"/>
          </p:nvPr>
        </p:nvSpPr>
        <p:spPr/>
        <p:txBody>
          <a:bodyPr>
            <a:normAutofit/>
          </a:bodyPr>
          <a:lstStyle/>
          <a:p>
            <a:r>
              <a:rPr lang="en-US" sz="2000" dirty="0" smtClean="0"/>
              <a:t>In general, the equalization needed for the headphones in the previous slides is nearly the inverse of the individual’s equal loudness curve.</a:t>
            </a:r>
          </a:p>
          <a:p>
            <a:endParaRPr lang="en-US" sz="2000" dirty="0"/>
          </a:p>
          <a:p>
            <a:r>
              <a:rPr lang="en-US" sz="2000" dirty="0" smtClean="0"/>
              <a:t>This means that the headphone is effectively damping their natural ear canal resonances.</a:t>
            </a:r>
          </a:p>
          <a:p>
            <a:endParaRPr lang="en-US" sz="2000" dirty="0"/>
          </a:p>
          <a:p>
            <a:r>
              <a:rPr lang="en-US" sz="2000" dirty="0" smtClean="0">
                <a:solidFill>
                  <a:srgbClr val="FF0000"/>
                </a:solidFill>
              </a:rPr>
              <a:t>The headphone equalization must replace the resonance that was damped if the individual is to perceive natural timbre and frontal localization.</a:t>
            </a:r>
            <a:endParaRPr lang="en-US" sz="2000" dirty="0">
              <a:solidFill>
                <a:srgbClr val="FF0000"/>
              </a:solidFill>
            </a:endParaRPr>
          </a:p>
        </p:txBody>
      </p:sp>
    </p:spTree>
    <p:extLst>
      <p:ext uri="{BB962C8B-B14F-4D97-AF65-F5344CB8AC3E}">
        <p14:creationId xmlns:p14="http://schemas.microsoft.com/office/powerpoint/2010/main" val="3085991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8858"/>
            <a:ext cx="7886700" cy="1325563"/>
          </a:xfrm>
        </p:spPr>
        <p:txBody>
          <a:bodyPr/>
          <a:lstStyle/>
          <a:p>
            <a:pPr algn="ctr"/>
            <a:r>
              <a:rPr lang="en-US" altLang="en-US" dirty="0" smtClean="0"/>
              <a:t>Theile – Spikofski</a:t>
            </a:r>
            <a:endParaRPr lang="en-US" dirty="0"/>
          </a:p>
        </p:txBody>
      </p:sp>
      <p:pic>
        <p:nvPicPr>
          <p:cNvPr id="5" name="Picture 4" descr="diffuse field eq dum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26" y="2432555"/>
            <a:ext cx="3606429" cy="314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kg_240_on_fri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356" y="2432555"/>
            <a:ext cx="2454376" cy="319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911427" y="2898382"/>
            <a:ext cx="211381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t>Check out the KU-81 pinna and couplers.</a:t>
            </a:r>
          </a:p>
          <a:p>
            <a:pPr eaLnBrk="1" hangingPunct="1">
              <a:spcBef>
                <a:spcPct val="50000"/>
              </a:spcBef>
            </a:pPr>
            <a:r>
              <a:rPr lang="en-US" altLang="en-US" sz="2000" dirty="0"/>
              <a:t>T</a:t>
            </a:r>
            <a:r>
              <a:rPr lang="en-US" altLang="en-US" sz="2000" dirty="0" smtClean="0"/>
              <a:t>he </a:t>
            </a:r>
            <a:r>
              <a:rPr lang="en-US" altLang="en-US" sz="2000" dirty="0"/>
              <a:t>ear canal </a:t>
            </a:r>
            <a:r>
              <a:rPr lang="en-US" altLang="en-US" sz="2000" dirty="0" smtClean="0"/>
              <a:t>is </a:t>
            </a:r>
            <a:r>
              <a:rPr lang="en-US" altLang="en-US" sz="2000" dirty="0"/>
              <a:t>very different from yours.</a:t>
            </a:r>
          </a:p>
        </p:txBody>
      </p:sp>
      <p:sp>
        <p:nvSpPr>
          <p:cNvPr id="8" name="Rectangle 3"/>
          <p:cNvSpPr txBox="1">
            <a:spLocks noChangeArrowheads="1"/>
          </p:cNvSpPr>
          <p:nvPr/>
        </p:nvSpPr>
        <p:spPr>
          <a:xfrm>
            <a:off x="511925" y="1049222"/>
            <a:ext cx="8321524" cy="57912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2400" dirty="0" smtClean="0"/>
              <a:t>Spikofski at the IRT Munich promoted the idea of “diffuse field equalization” as the natural standard for both dummy head recording and headphone reproduction.  The result was implemented in the Neumann   KU-81 dummy microphone.  </a:t>
            </a:r>
          </a:p>
          <a:p>
            <a:pPr algn="ctr"/>
            <a:endParaRPr lang="en-US" altLang="en-US" sz="2400" dirty="0" smtClean="0"/>
          </a:p>
          <a:p>
            <a:endParaRPr lang="en-US" altLang="en-US" sz="1800" dirty="0" smtClean="0"/>
          </a:p>
          <a:p>
            <a:endParaRPr lang="en-US" altLang="en-US" sz="1800" dirty="0" smtClean="0"/>
          </a:p>
          <a:p>
            <a:endParaRPr lang="en-US" altLang="en-US" sz="1800" dirty="0" smtClean="0"/>
          </a:p>
          <a:p>
            <a:pPr marL="0" indent="0">
              <a:buNone/>
            </a:pPr>
            <a:endParaRPr lang="en-US" altLang="en-US" sz="1800" dirty="0" smtClean="0"/>
          </a:p>
          <a:p>
            <a:endParaRPr lang="en-US" altLang="en-US" sz="1800" dirty="0" smtClean="0"/>
          </a:p>
          <a:p>
            <a:endParaRPr lang="en-US" altLang="en-US" sz="1800" dirty="0" smtClean="0"/>
          </a:p>
          <a:p>
            <a:endParaRPr lang="en-US" altLang="en-US" sz="1800" dirty="0" smtClean="0"/>
          </a:p>
          <a:p>
            <a:endParaRPr lang="en-US" altLang="en-US" sz="1800" dirty="0" smtClean="0"/>
          </a:p>
          <a:p>
            <a:pPr marL="0" indent="0">
              <a:buNone/>
            </a:pPr>
            <a:endParaRPr lang="en-US" altLang="en-US" sz="1800" dirty="0" smtClean="0"/>
          </a:p>
          <a:p>
            <a:r>
              <a:rPr lang="en-US" altLang="en-US" sz="2400" dirty="0" smtClean="0"/>
              <a:t>To equalize headphones, we put them on the equalized dummy, and adjust the headphone equalization until a flat response is achieved. </a:t>
            </a:r>
          </a:p>
          <a:p>
            <a:r>
              <a:rPr lang="en-US" altLang="en-US" sz="3000" dirty="0" smtClean="0"/>
              <a:t>It does not work! </a:t>
            </a:r>
          </a:p>
          <a:p>
            <a:endParaRPr lang="en-US" altLang="en-US" sz="3600" dirty="0" smtClean="0"/>
          </a:p>
        </p:txBody>
      </p:sp>
    </p:spTree>
    <p:extLst>
      <p:ext uri="{BB962C8B-B14F-4D97-AF65-F5344CB8AC3E}">
        <p14:creationId xmlns:p14="http://schemas.microsoft.com/office/powerpoint/2010/main" val="255798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2598"/>
            <a:ext cx="7886700" cy="1325563"/>
          </a:xfrm>
        </p:spPr>
        <p:txBody>
          <a:bodyPr>
            <a:noAutofit/>
          </a:bodyPr>
          <a:lstStyle/>
          <a:p>
            <a:r>
              <a:rPr lang="en-US" altLang="en-US" sz="3600" b="1" dirty="0"/>
              <a:t>But the method did not work for me! </a:t>
            </a:r>
            <a:r>
              <a:rPr lang="en-US" altLang="en-US" sz="3600" b="1" dirty="0">
                <a:sym typeface="Wingdings" panose="05000000000000000000" pitchFamily="2" charset="2"/>
              </a:rPr>
              <a:t></a:t>
            </a:r>
            <a:endParaRPr lang="en-US" sz="3600" b="1" dirty="0"/>
          </a:p>
        </p:txBody>
      </p:sp>
      <p:sp>
        <p:nvSpPr>
          <p:cNvPr id="5" name="Rectangle 3"/>
          <p:cNvSpPr txBox="1">
            <a:spLocks noChangeArrowheads="1"/>
          </p:cNvSpPr>
          <p:nvPr/>
        </p:nvSpPr>
        <p:spPr>
          <a:xfrm>
            <a:off x="457200" y="1518161"/>
            <a:ext cx="8229600" cy="4895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smtClean="0"/>
              <a:t>Theile published a comprehensive paper on the subject, which suggested that one could make an individual headphone calibration by putting a small microphone in the ear canal (partially blocking it) and then matching the headphones to a diffuse acoustic field.</a:t>
            </a:r>
          </a:p>
          <a:p>
            <a:pPr lvl="1"/>
            <a:r>
              <a:rPr lang="en-US" altLang="en-US" sz="2000" dirty="0" smtClean="0"/>
              <a:t>But this also did not work.  The resulting headphone equalization was far from natural, and unbalanced between the two ears.</a:t>
            </a:r>
          </a:p>
          <a:p>
            <a:r>
              <a:rPr lang="en-US" altLang="en-US" sz="2400" dirty="0" err="1" smtClean="0"/>
              <a:t>Theile’s</a:t>
            </a:r>
            <a:r>
              <a:rPr lang="en-US" altLang="en-US" sz="2400" dirty="0" smtClean="0"/>
              <a:t> arguments seemed reasonable:</a:t>
            </a:r>
          </a:p>
          <a:p>
            <a:pPr lvl="1"/>
            <a:r>
              <a:rPr lang="en-US" altLang="en-US" sz="2000" dirty="0" smtClean="0"/>
              <a:t>It should not be necessary to measure the sound pressure at the eardrum if one was only trying to match the sound pressure at the entrance of the ear canal to an external sound field.</a:t>
            </a:r>
          </a:p>
          <a:p>
            <a:r>
              <a:rPr lang="en-US" altLang="en-US" sz="2400" dirty="0" smtClean="0"/>
              <a:t>Blocked ear canal measurements became an IEC standard for headphone calibration. </a:t>
            </a:r>
            <a:r>
              <a:rPr lang="en-US" altLang="en-US" dirty="0" smtClean="0">
                <a:solidFill>
                  <a:srgbClr val="FF0000"/>
                </a:solidFill>
              </a:rPr>
              <a:t>But they still do not work</a:t>
            </a:r>
          </a:p>
        </p:txBody>
      </p:sp>
    </p:spTree>
    <p:extLst>
      <p:ext uri="{BB962C8B-B14F-4D97-AF65-F5344CB8AC3E}">
        <p14:creationId xmlns:p14="http://schemas.microsoft.com/office/powerpoint/2010/main" val="3711223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169"/>
            <a:ext cx="7886700" cy="1325563"/>
          </a:xfrm>
        </p:spPr>
        <p:txBody>
          <a:bodyPr/>
          <a:lstStyle/>
          <a:p>
            <a:pPr algn="ctr"/>
            <a:r>
              <a:rPr lang="en-US" altLang="en-US" dirty="0" err="1"/>
              <a:t>Theile’s</a:t>
            </a:r>
            <a:r>
              <a:rPr lang="en-US" altLang="en-US" dirty="0"/>
              <a:t> method</a:t>
            </a:r>
            <a:endParaRPr lang="en-US" dirty="0"/>
          </a:p>
        </p:txBody>
      </p:sp>
      <p:pic>
        <p:nvPicPr>
          <p:cNvPr id="4" name="Picture 4" descr="theiles ear"/>
          <p:cNvPicPr>
            <a:picLocks noChangeAspect="1" noChangeArrowheads="1"/>
          </p:cNvPicPr>
          <p:nvPr/>
        </p:nvPicPr>
        <p:blipFill>
          <a:blip r:embed="rId2">
            <a:extLst>
              <a:ext uri="{28A0092B-C50C-407E-A947-70E740481C1C}">
                <a14:useLocalDpi xmlns:a14="http://schemas.microsoft.com/office/drawing/2010/main" val="0"/>
              </a:ext>
            </a:extLst>
          </a:blip>
          <a:srcRect b="13020"/>
          <a:stretch>
            <a:fillRect/>
          </a:stretch>
        </p:blipFill>
        <p:spPr bwMode="auto">
          <a:xfrm>
            <a:off x="1830420" y="1104183"/>
            <a:ext cx="5484783" cy="41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36198" y="5475788"/>
            <a:ext cx="7334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a:t>Note that the ear canal is </a:t>
            </a:r>
            <a:r>
              <a:rPr lang="en-US" altLang="en-US" sz="2400" dirty="0" smtClean="0"/>
              <a:t>represented </a:t>
            </a:r>
            <a:r>
              <a:rPr lang="en-US" altLang="en-US" sz="2400" dirty="0"/>
              <a:t>as a </a:t>
            </a:r>
            <a:r>
              <a:rPr lang="en-US" altLang="en-US" sz="2400" dirty="0" smtClean="0"/>
              <a:t>tube</a:t>
            </a:r>
          </a:p>
          <a:p>
            <a:pPr algn="ctr" eaLnBrk="1" hangingPunct="1">
              <a:spcBef>
                <a:spcPct val="50000"/>
              </a:spcBef>
            </a:pPr>
            <a:r>
              <a:rPr lang="en-US" altLang="en-US" sz="2400" dirty="0" smtClean="0"/>
              <a:t> </a:t>
            </a:r>
            <a:r>
              <a:rPr lang="en-US" altLang="en-US" sz="3200" dirty="0" smtClean="0">
                <a:solidFill>
                  <a:srgbClr val="FF0000"/>
                </a:solidFill>
              </a:rPr>
              <a:t>It is not! It is a horn</a:t>
            </a:r>
            <a:r>
              <a:rPr lang="en-US" altLang="en-US" sz="2400" dirty="0" smtClean="0">
                <a:solidFill>
                  <a:srgbClr val="FF0000"/>
                </a:solidFill>
              </a:rPr>
              <a:t>.</a:t>
            </a:r>
            <a:endParaRPr lang="en-US" altLang="en-US" sz="2400" dirty="0">
              <a:solidFill>
                <a:srgbClr val="FF0000"/>
              </a:solidFill>
            </a:endParaRPr>
          </a:p>
        </p:txBody>
      </p:sp>
    </p:spTree>
    <p:extLst>
      <p:ext uri="{BB962C8B-B14F-4D97-AF65-F5344CB8AC3E}">
        <p14:creationId xmlns:p14="http://schemas.microsoft.com/office/powerpoint/2010/main" val="1939007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author’s ear horn</a:t>
            </a:r>
            <a:endParaRPr lang="en-US" b="1" dirty="0"/>
          </a:p>
        </p:txBody>
      </p:sp>
      <p:pic>
        <p:nvPicPr>
          <p:cNvPr id="1026" name="Picture 2" descr="Ville_Pulkki_and_DG_ear"/>
          <p:cNvPicPr>
            <a:picLocks noChangeAspect="1" noChangeArrowheads="1"/>
          </p:cNvPicPr>
          <p:nvPr/>
        </p:nvPicPr>
        <p:blipFill>
          <a:blip r:embed="rId2">
            <a:extLst>
              <a:ext uri="{28A0092B-C50C-407E-A947-70E740481C1C}">
                <a14:useLocalDpi xmlns:a14="http://schemas.microsoft.com/office/drawing/2010/main" val="0"/>
              </a:ext>
            </a:extLst>
          </a:blip>
          <a:srcRect l="26180" t="33678" r="44313" b="37514"/>
          <a:stretch>
            <a:fillRect/>
          </a:stretch>
        </p:blipFill>
        <p:spPr bwMode="auto">
          <a:xfrm>
            <a:off x="352605" y="2038650"/>
            <a:ext cx="2378362" cy="308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ear negative"/>
          <p:cNvPicPr>
            <a:picLocks noChangeAspect="1" noChangeArrowheads="1"/>
          </p:cNvPicPr>
          <p:nvPr/>
        </p:nvPicPr>
        <p:blipFill>
          <a:blip r:embed="rId3">
            <a:extLst>
              <a:ext uri="{28A0092B-C50C-407E-A947-70E740481C1C}">
                <a14:useLocalDpi xmlns:a14="http://schemas.microsoft.com/office/drawing/2010/main" val="0"/>
              </a:ext>
            </a:extLst>
          </a:blip>
          <a:srcRect l="36415" t="16931" r="15028" b="24339"/>
          <a:stretch>
            <a:fillRect/>
          </a:stretch>
        </p:blipFill>
        <p:spPr bwMode="auto">
          <a:xfrm>
            <a:off x="3027177" y="2038650"/>
            <a:ext cx="2051710" cy="270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descr="dg_0_l0_2_28_08"/>
          <p:cNvPicPr>
            <a:picLocks noChangeAspect="1" noChangeArrowheads="1"/>
          </p:cNvPicPr>
          <p:nvPr/>
        </p:nvPicPr>
        <p:blipFill>
          <a:blip r:embed="rId4">
            <a:extLst>
              <a:ext uri="{28A0092B-C50C-407E-A947-70E740481C1C}">
                <a14:useLocalDpi xmlns:a14="http://schemas.microsoft.com/office/drawing/2010/main" val="0"/>
              </a:ext>
            </a:extLst>
          </a:blip>
          <a:srcRect l="16170" t="5348" b="16512"/>
          <a:stretch>
            <a:fillRect/>
          </a:stretch>
        </p:blipFill>
        <p:spPr bwMode="auto">
          <a:xfrm>
            <a:off x="5375098" y="2038650"/>
            <a:ext cx="3768902" cy="270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4287" y="5503653"/>
            <a:ext cx="2802890" cy="1200329"/>
          </a:xfrm>
          <a:prstGeom prst="rect">
            <a:avLst/>
          </a:prstGeom>
          <a:noFill/>
        </p:spPr>
        <p:txBody>
          <a:bodyPr wrap="square" rtlCol="0">
            <a:spAutoFit/>
          </a:bodyPr>
          <a:lstStyle/>
          <a:p>
            <a:r>
              <a:rPr lang="en-US" sz="2400" dirty="0" smtClean="0"/>
              <a:t>Ville Pulkki pointing to the mouth of the authors ear canal</a:t>
            </a:r>
            <a:endParaRPr lang="en-US" sz="2400" dirty="0"/>
          </a:p>
        </p:txBody>
      </p:sp>
      <p:sp>
        <p:nvSpPr>
          <p:cNvPr id="5" name="TextBox 4"/>
          <p:cNvSpPr txBox="1"/>
          <p:nvPr/>
        </p:nvSpPr>
        <p:spPr>
          <a:xfrm>
            <a:off x="3191774" y="5124088"/>
            <a:ext cx="5658928" cy="1200329"/>
          </a:xfrm>
          <a:prstGeom prst="rect">
            <a:avLst/>
          </a:prstGeom>
          <a:noFill/>
        </p:spPr>
        <p:txBody>
          <a:bodyPr wrap="square" rtlCol="0">
            <a:spAutoFit/>
          </a:bodyPr>
          <a:lstStyle/>
          <a:p>
            <a:pPr algn="ctr"/>
            <a:r>
              <a:rPr lang="en-US" sz="2400" dirty="0" smtClean="0"/>
              <a:t>An accurate cast of my ear horn all the way to the eardrum, and the 18dB boost at the eardrum it creates</a:t>
            </a:r>
            <a:r>
              <a:rPr lang="en-US" sz="2000" dirty="0" smtClean="0"/>
              <a:t>.</a:t>
            </a:r>
            <a:endParaRPr lang="en-US" sz="2000" dirty="0"/>
          </a:p>
        </p:txBody>
      </p:sp>
    </p:spTree>
    <p:extLst>
      <p:ext uri="{BB962C8B-B14F-4D97-AF65-F5344CB8AC3E}">
        <p14:creationId xmlns:p14="http://schemas.microsoft.com/office/powerpoint/2010/main" val="159327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385"/>
            <a:ext cx="7886700" cy="1325563"/>
          </a:xfrm>
        </p:spPr>
        <p:txBody>
          <a:bodyPr/>
          <a:lstStyle/>
          <a:p>
            <a:pPr algn="ctr"/>
            <a:r>
              <a:rPr lang="en-US" altLang="en-US" dirty="0" err="1"/>
              <a:t>Hammershoi</a:t>
            </a:r>
            <a:r>
              <a:rPr lang="en-US" altLang="en-US" dirty="0"/>
              <a:t> and </a:t>
            </a:r>
            <a:r>
              <a:rPr lang="en-US" altLang="en-US" dirty="0" smtClean="0"/>
              <a:t>Moller</a:t>
            </a:r>
            <a:endParaRPr lang="en-US" dirty="0"/>
          </a:p>
        </p:txBody>
      </p:sp>
      <p:sp>
        <p:nvSpPr>
          <p:cNvPr id="5" name="Rectangle 3"/>
          <p:cNvSpPr txBox="1">
            <a:spLocks noChangeArrowheads="1"/>
          </p:cNvSpPr>
          <p:nvPr/>
        </p:nvSpPr>
        <p:spPr>
          <a:xfrm>
            <a:off x="569343" y="958969"/>
            <a:ext cx="8229600" cy="5545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400" dirty="0" err="1" smtClean="0"/>
              <a:t>Hammershoi</a:t>
            </a:r>
            <a:r>
              <a:rPr lang="en-US" altLang="en-US" sz="2400" dirty="0" smtClean="0"/>
              <a:t> and Moller concluded that </a:t>
            </a:r>
            <a:r>
              <a:rPr lang="en-US" altLang="en-US" sz="2400" dirty="0"/>
              <a:t>it was not necessary to </a:t>
            </a:r>
            <a:r>
              <a:rPr lang="en-US" altLang="en-US" sz="2400" dirty="0" smtClean="0"/>
              <a:t>measure at the </a:t>
            </a:r>
            <a:r>
              <a:rPr lang="en-US" altLang="en-US" sz="2400" dirty="0"/>
              <a:t>eardrum </a:t>
            </a:r>
            <a:r>
              <a:rPr lang="en-US" altLang="en-US" sz="2400" dirty="0" smtClean="0"/>
              <a:t>because the entrance of the ear canal captured all the directional dependence. </a:t>
            </a:r>
          </a:p>
          <a:p>
            <a:pPr>
              <a:lnSpc>
                <a:spcPct val="80000"/>
              </a:lnSpc>
            </a:pPr>
            <a:r>
              <a:rPr lang="en-US" altLang="en-US" dirty="0" smtClean="0"/>
              <a:t>But they say </a:t>
            </a:r>
            <a:r>
              <a:rPr lang="en-US" altLang="en-US" dirty="0" smtClean="0">
                <a:solidFill>
                  <a:srgbClr val="FF0000"/>
                </a:solidFill>
              </a:rPr>
              <a:t>“The most immediate observation is that the variation [in sound transmission from the entrance of the ear canal to the eardrum] from subject to subject is rather high…The presence of individual differences has the consequence that for a certain frequency the transmission differs as much as 20dB between subjects.” </a:t>
            </a:r>
          </a:p>
          <a:p>
            <a:pPr>
              <a:lnSpc>
                <a:spcPct val="80000"/>
              </a:lnSpc>
            </a:pPr>
            <a:r>
              <a:rPr lang="en-US" altLang="en-US" dirty="0" smtClean="0"/>
              <a:t>The </a:t>
            </a:r>
            <a:r>
              <a:rPr lang="en-US" altLang="en-US" i="1" dirty="0" smtClean="0"/>
              <a:t>directional dependence </a:t>
            </a:r>
            <a:r>
              <a:rPr lang="en-US" altLang="en-US" dirty="0" smtClean="0"/>
              <a:t>as measured at a blocked ear canal can be correct – </a:t>
            </a:r>
            <a:r>
              <a:rPr lang="en-US" altLang="en-US" dirty="0" smtClean="0">
                <a:solidFill>
                  <a:srgbClr val="FF0000"/>
                </a:solidFill>
              </a:rPr>
              <a:t>But the timbre is so incorrect that our ability to perceive the true direction is frustrated. </a:t>
            </a:r>
          </a:p>
          <a:p>
            <a:pPr>
              <a:lnSpc>
                <a:spcPct val="80000"/>
              </a:lnSpc>
            </a:pPr>
            <a:r>
              <a:rPr lang="en-US" altLang="en-US" sz="2400" dirty="0" smtClean="0">
                <a:solidFill>
                  <a:srgbClr val="FF0000"/>
                </a:solidFill>
              </a:rPr>
              <a:t>(And the sound can be awful..)</a:t>
            </a:r>
          </a:p>
        </p:txBody>
      </p:sp>
    </p:spTree>
    <p:extLst>
      <p:ext uri="{BB962C8B-B14F-4D97-AF65-F5344CB8AC3E}">
        <p14:creationId xmlns:p14="http://schemas.microsoft.com/office/powerpoint/2010/main" val="2630776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237"/>
            <a:ext cx="7886700" cy="1325563"/>
          </a:xfrm>
        </p:spPr>
        <p:txBody>
          <a:bodyPr/>
          <a:lstStyle/>
          <a:p>
            <a:pPr algn="ctr"/>
            <a:r>
              <a:rPr lang="en-US" altLang="en-US" dirty="0"/>
              <a:t>A Convenient Untruth</a:t>
            </a:r>
            <a:endParaRPr lang="en-US" dirty="0"/>
          </a:p>
        </p:txBody>
      </p:sp>
      <p:sp>
        <p:nvSpPr>
          <p:cNvPr id="4" name="Rectangle 3"/>
          <p:cNvSpPr txBox="1">
            <a:spLocks noChangeArrowheads="1"/>
          </p:cNvSpPr>
          <p:nvPr/>
        </p:nvSpPr>
        <p:spPr>
          <a:xfrm>
            <a:off x="457200" y="1258019"/>
            <a:ext cx="8229600" cy="541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smtClean="0"/>
              <a:t>The argument </a:t>
            </a:r>
            <a:r>
              <a:rPr lang="en-US" altLang="en-US" sz="2000" dirty="0"/>
              <a:t>that absolute frequency response at the eardrum is unimportant for binaural reproduction </a:t>
            </a:r>
            <a:r>
              <a:rPr lang="en-US" altLang="en-US" sz="2000" dirty="0" smtClean="0"/>
              <a:t>is based in part on the perceived consistency of timbre for a sound source that slowly moves around a listener.</a:t>
            </a:r>
          </a:p>
          <a:p>
            <a:pPr>
              <a:lnSpc>
                <a:spcPct val="80000"/>
              </a:lnSpc>
            </a:pPr>
            <a:r>
              <a:rPr lang="en-US" altLang="en-US" sz="2400" dirty="0" smtClean="0">
                <a:solidFill>
                  <a:srgbClr val="FF0000"/>
                </a:solidFill>
              </a:rPr>
              <a:t>But perceiving timbre as independent of direction takes time.  </a:t>
            </a:r>
            <a:r>
              <a:rPr lang="en-US" altLang="en-US" sz="2400" dirty="0">
                <a:solidFill>
                  <a:srgbClr val="FF0000"/>
                </a:solidFill>
              </a:rPr>
              <a:t>If a source moves rapidly around a listener </a:t>
            </a:r>
            <a:r>
              <a:rPr lang="en-US" altLang="en-US" sz="2400" dirty="0" smtClean="0">
                <a:solidFill>
                  <a:srgbClr val="FF0000"/>
                </a:solidFill>
              </a:rPr>
              <a:t>large </a:t>
            </a:r>
            <a:r>
              <a:rPr lang="en-US" altLang="en-US" sz="2400" dirty="0">
                <a:solidFill>
                  <a:srgbClr val="FF0000"/>
                </a:solidFill>
              </a:rPr>
              <a:t>variations in</a:t>
            </a:r>
            <a:r>
              <a:rPr lang="en-US" altLang="en-US" sz="2400" dirty="0" smtClean="0">
                <a:solidFill>
                  <a:srgbClr val="FF0000"/>
                </a:solidFill>
              </a:rPr>
              <a:t> timbre are audible.</a:t>
            </a:r>
          </a:p>
          <a:p>
            <a:pPr>
              <a:lnSpc>
                <a:spcPct val="80000"/>
              </a:lnSpc>
            </a:pPr>
            <a:r>
              <a:rPr lang="en-US" altLang="en-US" dirty="0" smtClean="0"/>
              <a:t>The brain is uses fixed response maps to determine elevation and out-of-head impression. </a:t>
            </a:r>
          </a:p>
          <a:p>
            <a:pPr>
              <a:lnSpc>
                <a:spcPct val="80000"/>
              </a:lnSpc>
            </a:pPr>
            <a:r>
              <a:rPr lang="en-US" altLang="en-US" dirty="0" smtClean="0"/>
              <a:t>It compensates for timbre at a later step.</a:t>
            </a:r>
          </a:p>
          <a:p>
            <a:pPr>
              <a:lnSpc>
                <a:spcPct val="80000"/>
              </a:lnSpc>
            </a:pPr>
            <a:r>
              <a:rPr lang="en-US" altLang="en-US" dirty="0" smtClean="0">
                <a:solidFill>
                  <a:srgbClr val="FF0000"/>
                </a:solidFill>
              </a:rPr>
              <a:t>Bottom Line:  Accuracy of frequency response AT THE EARDRUM is essential for correct localization with binaural hearing.</a:t>
            </a:r>
          </a:p>
        </p:txBody>
      </p:sp>
    </p:spTree>
    <p:extLst>
      <p:ext uri="{BB962C8B-B14F-4D97-AF65-F5344CB8AC3E}">
        <p14:creationId xmlns:p14="http://schemas.microsoft.com/office/powerpoint/2010/main" val="75155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76200"/>
            <a:ext cx="8229600" cy="1143000"/>
          </a:xfrm>
        </p:spPr>
        <p:txBody>
          <a:bodyPr>
            <a:normAutofit fontScale="90000"/>
          </a:bodyPr>
          <a:lstStyle/>
          <a:p>
            <a:pPr algn="ctr"/>
            <a:r>
              <a:rPr lang="en-US" altLang="en-US" sz="4000" dirty="0"/>
              <a:t>A simple model of human </a:t>
            </a:r>
            <a:r>
              <a:rPr lang="en-US" altLang="en-US" sz="4000" dirty="0" smtClean="0"/>
              <a:t>elevation detection</a:t>
            </a:r>
            <a:endParaRPr lang="en-US" altLang="en-US" sz="4000" dirty="0"/>
          </a:p>
        </p:txBody>
      </p:sp>
      <p:pic>
        <p:nvPicPr>
          <p:cNvPr id="109572" name="Picture 4" descr="localization_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0104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5"/>
          <p:cNvSpPr txBox="1">
            <a:spLocks noChangeArrowheads="1"/>
          </p:cNvSpPr>
          <p:nvPr/>
        </p:nvSpPr>
        <p:spPr bwMode="auto">
          <a:xfrm>
            <a:off x="228600" y="5791200"/>
            <a:ext cx="8534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Over a long period of time the brain builds spectral maps of the features in HRTFs that define up/down and back/front information.  When a sound is heard these features are compared to the maps, and a localization is found.</a:t>
            </a:r>
          </a:p>
        </p:txBody>
      </p:sp>
    </p:spTree>
    <p:extLst>
      <p:ext uri="{BB962C8B-B14F-4D97-AF65-F5344CB8AC3E}">
        <p14:creationId xmlns:p14="http://schemas.microsoft.com/office/powerpoint/2010/main" val="2548258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76200"/>
            <a:ext cx="8229600" cy="1143000"/>
          </a:xfrm>
        </p:spPr>
        <p:txBody>
          <a:bodyPr/>
          <a:lstStyle/>
          <a:p>
            <a:r>
              <a:rPr lang="en-US" altLang="en-US" sz="4000"/>
              <a:t>A simple model of human hearing-2</a:t>
            </a:r>
          </a:p>
        </p:txBody>
      </p:sp>
      <p:pic>
        <p:nvPicPr>
          <p:cNvPr id="111619" name="Picture 3" descr="localization_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6800"/>
            <a:ext cx="46482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304800" y="4332916"/>
            <a:ext cx="8534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When a match has been found, the perceptible features of the particular HRTF are removed, again from a fixed spectral map.</a:t>
            </a:r>
          </a:p>
          <a:p>
            <a:pPr>
              <a:spcBef>
                <a:spcPct val="50000"/>
              </a:spcBef>
            </a:pPr>
            <a:r>
              <a:rPr lang="en-US" altLang="en-US" sz="2000" dirty="0"/>
              <a:t>But this spectrum is altered by an adaptive equalizer, which acts to make all frequency bands equally perceived. The time constant of this mechanism for the author is about 5 minutes.  It may be shorter for some individuals.</a:t>
            </a:r>
          </a:p>
          <a:p>
            <a:pPr>
              <a:spcBef>
                <a:spcPct val="50000"/>
              </a:spcBef>
            </a:pPr>
            <a:r>
              <a:rPr lang="en-US" altLang="en-US" sz="2000" dirty="0"/>
              <a:t>This equalizer can correct for gross errors in timbre if given sufficient time.</a:t>
            </a:r>
          </a:p>
        </p:txBody>
      </p:sp>
    </p:spTree>
    <p:extLst>
      <p:ext uri="{BB962C8B-B14F-4D97-AF65-F5344CB8AC3E}">
        <p14:creationId xmlns:p14="http://schemas.microsoft.com/office/powerpoint/2010/main" val="25730940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0"/>
            <a:ext cx="8229600" cy="1143000"/>
          </a:xfrm>
        </p:spPr>
        <p:txBody>
          <a:bodyPr/>
          <a:lstStyle/>
          <a:p>
            <a:r>
              <a:rPr lang="en-US" altLang="en-US"/>
              <a:t>An example</a:t>
            </a:r>
          </a:p>
        </p:txBody>
      </p:sp>
      <p:sp>
        <p:nvSpPr>
          <p:cNvPr id="154627" name="Rectangle 3"/>
          <p:cNvSpPr>
            <a:spLocks noGrp="1" noChangeArrowheads="1"/>
          </p:cNvSpPr>
          <p:nvPr>
            <p:ph type="body" idx="1"/>
          </p:nvPr>
        </p:nvSpPr>
        <p:spPr>
          <a:xfrm>
            <a:off x="457200" y="1219200"/>
            <a:ext cx="8229600" cy="4525963"/>
          </a:xfrm>
        </p:spPr>
        <p:txBody>
          <a:bodyPr/>
          <a:lstStyle/>
          <a:p>
            <a:pPr>
              <a:lnSpc>
                <a:spcPct val="80000"/>
              </a:lnSpc>
            </a:pPr>
            <a:r>
              <a:rPr lang="en-US" altLang="en-US" sz="2000" dirty="0"/>
              <a:t>The features of this model can be verified through the time constants for the various sections.</a:t>
            </a:r>
          </a:p>
          <a:p>
            <a:pPr lvl="1">
              <a:lnSpc>
                <a:spcPct val="80000"/>
              </a:lnSpc>
            </a:pPr>
            <a:r>
              <a:rPr lang="en-US" altLang="en-US" sz="1800" dirty="0"/>
              <a:t>The match to a particular direction is very fast.</a:t>
            </a:r>
          </a:p>
          <a:p>
            <a:pPr lvl="1">
              <a:lnSpc>
                <a:spcPct val="80000"/>
              </a:lnSpc>
            </a:pPr>
            <a:r>
              <a:rPr lang="en-US" altLang="en-US" sz="1800" dirty="0"/>
              <a:t>The correction for the HRTF timbre takes longer – a fraction of a second.</a:t>
            </a:r>
          </a:p>
          <a:p>
            <a:pPr>
              <a:lnSpc>
                <a:spcPct val="80000"/>
              </a:lnSpc>
            </a:pPr>
            <a:r>
              <a:rPr lang="en-US" altLang="en-US" sz="2000" dirty="0"/>
              <a:t>The author once noticed a gliding whistle while walking under an overhead ventilator slot that emitted broadband noise.</a:t>
            </a:r>
          </a:p>
          <a:p>
            <a:pPr lvl="1">
              <a:lnSpc>
                <a:spcPct val="80000"/>
              </a:lnSpc>
            </a:pPr>
            <a:r>
              <a:rPr lang="en-US" altLang="en-US" sz="1800" dirty="0"/>
              <a:t>Walking rapidly (~3.5mph) under that noise source produced a gliding whistle, somewhat like a Doppler shift.</a:t>
            </a:r>
          </a:p>
          <a:p>
            <a:pPr lvl="1">
              <a:lnSpc>
                <a:spcPct val="80000"/>
              </a:lnSpc>
            </a:pPr>
            <a:r>
              <a:rPr lang="en-US" altLang="en-US" sz="1800" dirty="0"/>
              <a:t>This is the uncorrected sound of the vertical HRTFs</a:t>
            </a:r>
          </a:p>
          <a:p>
            <a:pPr lvl="1">
              <a:lnSpc>
                <a:spcPct val="80000"/>
              </a:lnSpc>
            </a:pPr>
            <a:r>
              <a:rPr lang="en-US" altLang="en-US" sz="1800" dirty="0"/>
              <a:t>In spite of the lack of timbre correction the sound was correctly localized – even at much higher speeds.</a:t>
            </a:r>
          </a:p>
          <a:p>
            <a:pPr>
              <a:lnSpc>
                <a:spcPct val="80000"/>
              </a:lnSpc>
            </a:pPr>
            <a:r>
              <a:rPr lang="en-US" altLang="en-US" sz="2000" dirty="0"/>
              <a:t>No timbre shift was perceived when walking slowly under the slot (&lt;2mph).</a:t>
            </a:r>
          </a:p>
          <a:p>
            <a:pPr lvl="1">
              <a:lnSpc>
                <a:spcPct val="80000"/>
              </a:lnSpc>
            </a:pPr>
            <a:r>
              <a:rPr lang="en-US" altLang="en-US" sz="1800" dirty="0"/>
              <a:t>When there is sufficient time our brains correct the timbre – but this correction takes time.</a:t>
            </a:r>
          </a:p>
          <a:p>
            <a:pPr lvl="1">
              <a:lnSpc>
                <a:spcPct val="80000"/>
              </a:lnSpc>
              <a:buFontTx/>
              <a:buNone/>
            </a:pPr>
            <a:r>
              <a:rPr lang="en-US" altLang="en-US" sz="1800" dirty="0"/>
              <a:t> </a:t>
            </a:r>
          </a:p>
        </p:txBody>
      </p:sp>
    </p:spTree>
    <p:extLst>
      <p:ext uri="{BB962C8B-B14F-4D97-AF65-F5344CB8AC3E}">
        <p14:creationId xmlns:p14="http://schemas.microsoft.com/office/powerpoint/2010/main" val="1913196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Binaural reproduction of concert halls is not new. Manfred Schroeder attempted it in 1974</a:t>
            </a: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1842" t="20428" r="21842" b="31866"/>
          <a:stretch/>
        </p:blipFill>
        <p:spPr>
          <a:xfrm>
            <a:off x="628650" y="1546104"/>
            <a:ext cx="2630141" cy="317332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219"/>
          <a:stretch/>
        </p:blipFill>
        <p:spPr>
          <a:xfrm>
            <a:off x="3258791" y="1546104"/>
            <a:ext cx="2914475" cy="3174074"/>
          </a:xfrm>
          <a:prstGeom prst="rect">
            <a:avLst/>
          </a:prstGeom>
        </p:spPr>
      </p:pic>
      <p:sp>
        <p:nvSpPr>
          <p:cNvPr id="6" name="TextBox 5"/>
          <p:cNvSpPr txBox="1"/>
          <p:nvPr/>
        </p:nvSpPr>
        <p:spPr>
          <a:xfrm>
            <a:off x="6173265" y="1546104"/>
            <a:ext cx="2630141" cy="3477875"/>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Schroeder knew that if the eardrum pressure of a listener can be recorded and reproduced, the sonic impression can be reproduced exactly.</a:t>
            </a:r>
          </a:p>
          <a:p>
            <a:endParaRPr lang="en-US" sz="2000" dirty="0" smtClean="0">
              <a:effectLst>
                <a:outerShdw blurRad="38100" dist="38100" dir="2700000" algn="tl">
                  <a:srgbClr val="000000">
                    <a:alpha val="43137"/>
                  </a:srgbClr>
                </a:outerShdw>
              </a:effectLst>
            </a:endParaRPr>
          </a:p>
          <a:p>
            <a:r>
              <a:rPr lang="en-US" sz="2000" dirty="0" smtClean="0">
                <a:effectLst>
                  <a:outerShdw blurRad="38100" dist="38100" dir="2700000" algn="tl">
                    <a:srgbClr val="000000">
                      <a:alpha val="43137"/>
                    </a:srgbClr>
                  </a:outerShdw>
                </a:effectLst>
              </a:rPr>
              <a:t>This is not easy, but it can be done</a:t>
            </a:r>
            <a:r>
              <a:rPr lang="en-US" dirty="0" smtClean="0">
                <a:effectLst>
                  <a:outerShdw blurRad="38100" dist="38100" dir="2700000" algn="tl">
                    <a:srgbClr val="000000">
                      <a:alpha val="43137"/>
                    </a:srgbClr>
                  </a:outerShdw>
                </a:effectLst>
              </a:rPr>
              <a:t>.</a:t>
            </a:r>
          </a:p>
          <a:p>
            <a:endParaRPr lang="en-US" sz="2000" dirty="0"/>
          </a:p>
        </p:txBody>
      </p:sp>
      <p:sp>
        <p:nvSpPr>
          <p:cNvPr id="7" name="TextBox 6"/>
          <p:cNvSpPr txBox="1"/>
          <p:nvPr/>
        </p:nvSpPr>
        <p:spPr>
          <a:xfrm>
            <a:off x="802660" y="5069409"/>
            <a:ext cx="7538680"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Schroeder, </a:t>
            </a:r>
            <a:r>
              <a:rPr lang="en-U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Gottlob</a:t>
            </a:r>
            <a:r>
              <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a:t>
            </a:r>
            <a:r>
              <a:rPr lang="en-U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Siebrasse</a:t>
            </a:r>
            <a:r>
              <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Comparative study of European concert halls. 1974</a:t>
            </a:r>
            <a:endPar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2369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152400"/>
            <a:ext cx="8229600" cy="1143000"/>
          </a:xfrm>
        </p:spPr>
        <p:txBody>
          <a:bodyPr/>
          <a:lstStyle/>
          <a:p>
            <a:pPr algn="ctr"/>
            <a:r>
              <a:rPr lang="en-US" altLang="en-US" dirty="0"/>
              <a:t>Headphone listening</a:t>
            </a:r>
          </a:p>
        </p:txBody>
      </p:sp>
      <p:pic>
        <p:nvPicPr>
          <p:cNvPr id="115716" name="Picture 4" descr="localization_ph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3914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5"/>
          <p:cNvSpPr txBox="1">
            <a:spLocks noChangeArrowheads="1"/>
          </p:cNvSpPr>
          <p:nvPr/>
        </p:nvSpPr>
        <p:spPr bwMode="auto">
          <a:xfrm>
            <a:off x="723900" y="4763293"/>
            <a:ext cx="769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When we listen to binaural recordings with headphones </a:t>
            </a:r>
            <a:r>
              <a:rPr lang="en-US" altLang="en-US" sz="2400" dirty="0" smtClean="0"/>
              <a:t>The </a:t>
            </a:r>
            <a:r>
              <a:rPr lang="en-US" altLang="en-US" sz="2400" dirty="0"/>
              <a:t>brain is confused, and the subject perceives the sound inside the head</a:t>
            </a:r>
            <a:r>
              <a:rPr lang="en-US" altLang="en-US" sz="2400" dirty="0" smtClean="0"/>
              <a:t>. The </a:t>
            </a:r>
            <a:r>
              <a:rPr lang="en-US" altLang="en-US" sz="2400" dirty="0"/>
              <a:t>adaptive equalizer is still active </a:t>
            </a:r>
            <a:r>
              <a:rPr lang="en-US" altLang="en-US" sz="2400" dirty="0" smtClean="0"/>
              <a:t>– after </a:t>
            </a:r>
            <a:r>
              <a:rPr lang="en-US" altLang="en-US" sz="2400" dirty="0"/>
              <a:t>a time period the sound is perceived as frequency balanced.</a:t>
            </a:r>
          </a:p>
        </p:txBody>
      </p:sp>
    </p:spTree>
    <p:extLst>
      <p:ext uri="{BB962C8B-B14F-4D97-AF65-F5344CB8AC3E}">
        <p14:creationId xmlns:p14="http://schemas.microsoft.com/office/powerpoint/2010/main" val="852600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28649" y="209939"/>
            <a:ext cx="7886700" cy="1325563"/>
          </a:xfrm>
        </p:spPr>
        <p:txBody>
          <a:bodyPr/>
          <a:lstStyle/>
          <a:p>
            <a:pPr algn="ctr"/>
            <a:r>
              <a:rPr lang="en-US" altLang="en-US" sz="3600" b="1" dirty="0"/>
              <a:t>Consequences of adaptation for sound engineers.</a:t>
            </a:r>
          </a:p>
        </p:txBody>
      </p:sp>
      <p:sp>
        <p:nvSpPr>
          <p:cNvPr id="116739" name="Rectangle 3"/>
          <p:cNvSpPr>
            <a:spLocks noGrp="1" noChangeArrowheads="1"/>
          </p:cNvSpPr>
          <p:nvPr>
            <p:ph type="body" idx="1"/>
          </p:nvPr>
        </p:nvSpPr>
        <p:spPr>
          <a:xfrm>
            <a:off x="323490" y="1535502"/>
            <a:ext cx="8497019" cy="4419600"/>
          </a:xfrm>
        </p:spPr>
        <p:txBody>
          <a:bodyPr>
            <a:noAutofit/>
          </a:bodyPr>
          <a:lstStyle/>
          <a:p>
            <a:pPr>
              <a:lnSpc>
                <a:spcPct val="90000"/>
              </a:lnSpc>
            </a:pPr>
            <a:r>
              <a:rPr lang="en-US" altLang="en-US" sz="2400" dirty="0" err="1"/>
              <a:t>Tonmeisters</a:t>
            </a:r>
            <a:r>
              <a:rPr lang="en-US" altLang="en-US" sz="2400" dirty="0"/>
              <a:t> talk about “being familiar” with a particular loudspeaker or studio.</a:t>
            </a:r>
          </a:p>
          <a:p>
            <a:pPr lvl="1">
              <a:lnSpc>
                <a:spcPct val="90000"/>
              </a:lnSpc>
            </a:pPr>
            <a:r>
              <a:rPr lang="en-US" altLang="en-US" sz="2000" dirty="0"/>
              <a:t>They claim they can make an accurately balanced recording with these tools.</a:t>
            </a:r>
          </a:p>
          <a:p>
            <a:pPr>
              <a:lnSpc>
                <a:spcPct val="90000"/>
              </a:lnSpc>
            </a:pPr>
            <a:r>
              <a:rPr lang="en-US" altLang="en-US" sz="2400" dirty="0"/>
              <a:t>A logical conclusion is that the timbre of loudspeakers or playback equipment is irrelevant.</a:t>
            </a:r>
          </a:p>
          <a:p>
            <a:pPr lvl="1">
              <a:lnSpc>
                <a:spcPct val="90000"/>
              </a:lnSpc>
            </a:pPr>
            <a:r>
              <a:rPr lang="en-US" altLang="en-US" sz="2000" dirty="0"/>
              <a:t>As long as you are “familiar” with it everything is fine.</a:t>
            </a:r>
          </a:p>
          <a:p>
            <a:pPr>
              <a:lnSpc>
                <a:spcPct val="90000"/>
              </a:lnSpc>
            </a:pPr>
            <a:r>
              <a:rPr lang="en-US" altLang="en-US" sz="2400" dirty="0"/>
              <a:t>T</a:t>
            </a:r>
            <a:r>
              <a:rPr lang="en-US" altLang="en-US" sz="2400" dirty="0" smtClean="0"/>
              <a:t>he </a:t>
            </a:r>
            <a:r>
              <a:rPr lang="en-US" altLang="en-US" sz="2400" dirty="0"/>
              <a:t>conclusion is clearly false.</a:t>
            </a:r>
          </a:p>
          <a:p>
            <a:pPr lvl="1">
              <a:lnSpc>
                <a:spcPct val="90000"/>
              </a:lnSpc>
            </a:pPr>
            <a:r>
              <a:rPr lang="en-US" altLang="en-US" sz="2000" dirty="0"/>
              <a:t>A recent book by Floyd Toole details the changes in the frequency content of popular records as fashion in monitor loudspeakers changed.</a:t>
            </a:r>
          </a:p>
          <a:p>
            <a:pPr lvl="1">
              <a:lnSpc>
                <a:spcPct val="90000"/>
              </a:lnSpc>
            </a:pPr>
            <a:r>
              <a:rPr lang="en-US" altLang="en-US" sz="2000" dirty="0"/>
              <a:t>All sound reinforcement engineers are aware of how much intelligibility can increase when a sound system is equalized.  This typically involves a treble boost above 1000Hz.</a:t>
            </a:r>
          </a:p>
          <a:p>
            <a:r>
              <a:rPr lang="en-US" altLang="en-US" dirty="0">
                <a:solidFill>
                  <a:srgbClr val="FF0000"/>
                </a:solidFill>
              </a:rPr>
              <a:t>Absolute frequency balance matters.</a:t>
            </a:r>
          </a:p>
        </p:txBody>
      </p:sp>
    </p:spTree>
    <p:extLst>
      <p:ext uri="{BB962C8B-B14F-4D97-AF65-F5344CB8AC3E}">
        <p14:creationId xmlns:p14="http://schemas.microsoft.com/office/powerpoint/2010/main" val="212313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a:r>
              <a:rPr lang="en-US" altLang="en-US" sz="3600" b="1" dirty="0"/>
              <a:t>Headphone calibration through equal loudness contours</a:t>
            </a:r>
          </a:p>
        </p:txBody>
      </p:sp>
      <p:sp>
        <p:nvSpPr>
          <p:cNvPr id="145411" name="Rectangle 3"/>
          <p:cNvSpPr>
            <a:spLocks noGrp="1" noChangeArrowheads="1"/>
          </p:cNvSpPr>
          <p:nvPr>
            <p:ph type="body" idx="1"/>
          </p:nvPr>
        </p:nvSpPr>
        <p:spPr/>
        <p:txBody>
          <a:bodyPr>
            <a:normAutofit fontScale="92500" lnSpcReduction="10000"/>
          </a:bodyPr>
          <a:lstStyle/>
          <a:p>
            <a:r>
              <a:rPr lang="en-US" altLang="en-US" sz="3500" dirty="0">
                <a:solidFill>
                  <a:srgbClr val="FF0000"/>
                </a:solidFill>
              </a:rPr>
              <a:t>There is a non-invasive method of headphone calibration to an individual.</a:t>
            </a:r>
          </a:p>
          <a:p>
            <a:endParaRPr lang="en-US" altLang="en-US" dirty="0"/>
          </a:p>
          <a:p>
            <a:pPr>
              <a:lnSpc>
                <a:spcPct val="80000"/>
              </a:lnSpc>
            </a:pPr>
            <a:r>
              <a:rPr lang="en-US" altLang="en-US" dirty="0"/>
              <a:t>IEC publication 268-7 and German Standard DIN 45-619 recommend loudness comparison using 1/3 octave noise instead of physical measurement for headphones. </a:t>
            </a:r>
          </a:p>
          <a:p>
            <a:pPr>
              <a:lnSpc>
                <a:spcPct val="80000"/>
              </a:lnSpc>
            </a:pPr>
            <a:endParaRPr lang="en-US" altLang="en-US" dirty="0"/>
          </a:p>
          <a:p>
            <a:pPr>
              <a:lnSpc>
                <a:spcPct val="80000"/>
              </a:lnSpc>
            </a:pPr>
            <a:r>
              <a:rPr lang="en-US" altLang="en-US" dirty="0"/>
              <a:t>These recommendations were superseded by diffuse field measurements as suggested by Theile.</a:t>
            </a:r>
          </a:p>
          <a:p>
            <a:pPr>
              <a:lnSpc>
                <a:spcPct val="80000"/>
              </a:lnSpc>
            </a:pPr>
            <a:endParaRPr lang="en-US" altLang="en-US" dirty="0"/>
          </a:p>
          <a:p>
            <a:pPr>
              <a:lnSpc>
                <a:spcPct val="80000"/>
              </a:lnSpc>
            </a:pPr>
            <a:r>
              <a:rPr lang="en-US" altLang="en-US" sz="3500" dirty="0" smtClean="0">
                <a:solidFill>
                  <a:srgbClr val="FF0000"/>
                </a:solidFill>
              </a:rPr>
              <a:t>These </a:t>
            </a:r>
            <a:r>
              <a:rPr lang="en-US" altLang="en-US" sz="3500" dirty="0">
                <a:solidFill>
                  <a:srgbClr val="FF0000"/>
                </a:solidFill>
              </a:rPr>
              <a:t>methods be </a:t>
            </a:r>
            <a:r>
              <a:rPr lang="en-US" altLang="en-US" sz="3500" dirty="0" smtClean="0">
                <a:solidFill>
                  <a:srgbClr val="FF0000"/>
                </a:solidFill>
              </a:rPr>
              <a:t>revived! </a:t>
            </a:r>
            <a:endParaRPr lang="en-US" altLang="en-US" sz="2600" dirty="0">
              <a:solidFill>
                <a:srgbClr val="FF0000"/>
              </a:solidFill>
            </a:endParaRPr>
          </a:p>
        </p:txBody>
      </p:sp>
    </p:spTree>
    <p:extLst>
      <p:ext uri="{BB962C8B-B14F-4D97-AF65-F5344CB8AC3E}">
        <p14:creationId xmlns:p14="http://schemas.microsoft.com/office/powerpoint/2010/main" val="3766152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0"/>
            <a:ext cx="8229600" cy="1143000"/>
          </a:xfrm>
        </p:spPr>
        <p:txBody>
          <a:bodyPr/>
          <a:lstStyle/>
          <a:p>
            <a:pPr algn="ctr"/>
            <a:r>
              <a:rPr lang="en-US" altLang="en-US" dirty="0"/>
              <a:t>Equal Loudness </a:t>
            </a:r>
          </a:p>
        </p:txBody>
      </p:sp>
      <p:pic>
        <p:nvPicPr>
          <p:cNvPr id="131078" name="Picture 6" descr="fletcher_plot"/>
          <p:cNvPicPr>
            <a:picLocks noChangeAspect="1" noChangeArrowheads="1"/>
          </p:cNvPicPr>
          <p:nvPr/>
        </p:nvPicPr>
        <p:blipFill rotWithShape="1">
          <a:blip r:embed="rId2">
            <a:extLst>
              <a:ext uri="{28A0092B-C50C-407E-A947-70E740481C1C}">
                <a14:useLocalDpi xmlns:a14="http://schemas.microsoft.com/office/drawing/2010/main" val="0"/>
              </a:ext>
            </a:extLst>
          </a:blip>
          <a:srcRect l="6492" r="6055"/>
          <a:stretch/>
        </p:blipFill>
        <p:spPr bwMode="auto">
          <a:xfrm>
            <a:off x="1132746" y="1405217"/>
            <a:ext cx="3170313" cy="1984724"/>
          </a:xfrm>
          <a:prstGeom prst="rect">
            <a:avLst/>
          </a:prstGeom>
          <a:noFill/>
          <a:extLst>
            <a:ext uri="{909E8E84-426E-40DD-AFC4-6F175D3DCCD1}">
              <a14:hiddenFill xmlns:a14="http://schemas.microsoft.com/office/drawing/2010/main">
                <a:solidFill>
                  <a:srgbClr val="FFFFFF"/>
                </a:solidFill>
              </a14:hiddenFill>
            </a:ext>
          </a:extLst>
        </p:spPr>
      </p:pic>
      <p:pic>
        <p:nvPicPr>
          <p:cNvPr id="131083" name="Picture 11" descr="dg_head_pink_response"/>
          <p:cNvPicPr>
            <a:picLocks noChangeAspect="1" noChangeArrowheads="1"/>
          </p:cNvPicPr>
          <p:nvPr/>
        </p:nvPicPr>
        <p:blipFill>
          <a:blip r:embed="rId3">
            <a:extLst>
              <a:ext uri="{28A0092B-C50C-407E-A947-70E740481C1C}">
                <a14:useLocalDpi xmlns:a14="http://schemas.microsoft.com/office/drawing/2010/main" val="0"/>
              </a:ext>
            </a:extLst>
          </a:blip>
          <a:srcRect l="6183" t="3123" r="15919"/>
          <a:stretch>
            <a:fillRect/>
          </a:stretch>
        </p:blipFill>
        <p:spPr bwMode="auto">
          <a:xfrm>
            <a:off x="-228600" y="3652159"/>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31084" name="Text Box 12"/>
          <p:cNvSpPr txBox="1">
            <a:spLocks noChangeArrowheads="1"/>
          </p:cNvSpPr>
          <p:nvPr/>
        </p:nvSpPr>
        <p:spPr bwMode="auto">
          <a:xfrm>
            <a:off x="4694926" y="751127"/>
            <a:ext cx="4114800" cy="620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Top – ISO equal loudness curves for 80dB and 60dB SPL. These are the average from many individuals, so features in them are broadened</a:t>
            </a:r>
            <a:r>
              <a:rPr lang="en-US" altLang="en-US" sz="2000" dirty="0" smtClean="0"/>
              <a:t>.</a:t>
            </a:r>
          </a:p>
          <a:p>
            <a:pPr>
              <a:spcBef>
                <a:spcPct val="50000"/>
              </a:spcBef>
            </a:pPr>
            <a:endParaRPr lang="en-US" altLang="en-US" sz="2000" dirty="0"/>
          </a:p>
          <a:p>
            <a:pPr>
              <a:spcBef>
                <a:spcPct val="50000"/>
              </a:spcBef>
            </a:pPr>
            <a:r>
              <a:rPr lang="en-US" altLang="en-US" sz="2000" dirty="0" smtClean="0"/>
              <a:t>Bottom </a:t>
            </a:r>
            <a:r>
              <a:rPr lang="en-US" altLang="en-US" sz="2000" dirty="0"/>
              <a:t>– (blue/red) averaged frontal response over a +-5 degree cone in front of the author, measured at the eardrums.  The loudspeaker was equalized to 200Hz. </a:t>
            </a:r>
          </a:p>
          <a:p>
            <a:pPr>
              <a:spcBef>
                <a:spcPct val="50000"/>
              </a:spcBef>
            </a:pPr>
            <a:r>
              <a:rPr lang="en-US" altLang="en-US" sz="2000" dirty="0"/>
              <a:t>Bottom - black/cyan – the same measurement for the author’s dummy head with no equalization. The difference in eardrum impedance above 8kHz boosts the response of the dummy – but this can be removed by equalization.</a:t>
            </a:r>
          </a:p>
          <a:p>
            <a:pPr>
              <a:spcBef>
                <a:spcPct val="50000"/>
              </a:spcBef>
            </a:pPr>
            <a:endParaRPr lang="en-US" altLang="en-US" dirty="0"/>
          </a:p>
        </p:txBody>
      </p:sp>
    </p:spTree>
    <p:extLst>
      <p:ext uri="{BB962C8B-B14F-4D97-AF65-F5344CB8AC3E}">
        <p14:creationId xmlns:p14="http://schemas.microsoft.com/office/powerpoint/2010/main" val="2762732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28650" y="123584"/>
            <a:ext cx="7886700" cy="1325563"/>
          </a:xfrm>
        </p:spPr>
        <p:txBody>
          <a:bodyPr/>
          <a:lstStyle/>
          <a:p>
            <a:pPr algn="ctr"/>
            <a:r>
              <a:rPr lang="en-US" altLang="en-US" sz="3600" b="1" dirty="0"/>
              <a:t>Equal</a:t>
            </a:r>
            <a:r>
              <a:rPr lang="en-US" altLang="en-US" b="1" dirty="0"/>
              <a:t> </a:t>
            </a:r>
            <a:r>
              <a:rPr lang="en-US" altLang="en-US" sz="3600" b="1" dirty="0"/>
              <a:t>Loudness 2</a:t>
            </a:r>
          </a:p>
        </p:txBody>
      </p:sp>
      <p:sp>
        <p:nvSpPr>
          <p:cNvPr id="147459" name="Rectangle 3"/>
          <p:cNvSpPr>
            <a:spLocks noGrp="1" noChangeArrowheads="1"/>
          </p:cNvSpPr>
          <p:nvPr>
            <p:ph type="body" idx="1"/>
          </p:nvPr>
        </p:nvSpPr>
        <p:spPr>
          <a:xfrm>
            <a:off x="276045" y="1135512"/>
            <a:ext cx="8591909" cy="5549960"/>
          </a:xfrm>
        </p:spPr>
        <p:txBody>
          <a:bodyPr>
            <a:noAutofit/>
          </a:bodyPr>
          <a:lstStyle/>
          <a:p>
            <a:pPr>
              <a:lnSpc>
                <a:spcPct val="80000"/>
              </a:lnSpc>
            </a:pPr>
            <a:r>
              <a:rPr lang="en-US" altLang="en-US" sz="2600" dirty="0"/>
              <a:t>We can measure equal loudness curves because the ear does not adapt when the stimulus is narrow band – either noise or tone</a:t>
            </a:r>
            <a:r>
              <a:rPr lang="en-US" altLang="en-US" sz="2600" dirty="0" smtClean="0"/>
              <a:t>.</a:t>
            </a:r>
            <a:endParaRPr lang="en-US" altLang="en-US" sz="2600" dirty="0"/>
          </a:p>
          <a:p>
            <a:pPr>
              <a:lnSpc>
                <a:spcPct val="80000"/>
              </a:lnSpc>
            </a:pPr>
            <a:r>
              <a:rPr lang="en-US" altLang="en-US" sz="2600" dirty="0"/>
              <a:t>The differences between the top and bottom curves in the previous slide can be attributed to the properties of the middle ear and the inner ear</a:t>
            </a:r>
            <a:r>
              <a:rPr lang="en-US" altLang="en-US" sz="2600" dirty="0" smtClean="0"/>
              <a:t>.</a:t>
            </a:r>
            <a:endParaRPr lang="en-US" altLang="en-US" sz="2600" dirty="0"/>
          </a:p>
          <a:p>
            <a:pPr>
              <a:lnSpc>
                <a:spcPct val="80000"/>
              </a:lnSpc>
            </a:pPr>
            <a:r>
              <a:rPr lang="en-US" altLang="en-US" sz="2600" dirty="0"/>
              <a:t>Thus equal loudness curves are a method of measuring the effective frequency response an individual’s hearing system in the absence of short-term adaptation to the environment</a:t>
            </a:r>
            <a:r>
              <a:rPr lang="en-US" altLang="en-US" sz="2600" dirty="0" smtClean="0"/>
              <a:t>.</a:t>
            </a:r>
            <a:endParaRPr lang="en-US" altLang="en-US" sz="2600" dirty="0"/>
          </a:p>
          <a:p>
            <a:pPr>
              <a:lnSpc>
                <a:spcPct val="80000"/>
              </a:lnSpc>
            </a:pPr>
            <a:r>
              <a:rPr lang="en-US" altLang="en-US" sz="2600" dirty="0"/>
              <a:t>They represent our sensitivity to timbre in a quiet environment, or before adaptation takes place</a:t>
            </a:r>
            <a:r>
              <a:rPr lang="en-US" altLang="en-US" sz="2600" dirty="0" smtClean="0"/>
              <a:t>.</a:t>
            </a:r>
          </a:p>
          <a:p>
            <a:pPr>
              <a:lnSpc>
                <a:spcPct val="80000"/>
              </a:lnSpc>
            </a:pPr>
            <a:endParaRPr lang="en-US" altLang="en-US" sz="2600" dirty="0"/>
          </a:p>
          <a:p>
            <a:pPr>
              <a:lnSpc>
                <a:spcPct val="80000"/>
              </a:lnSpc>
            </a:pPr>
            <a:r>
              <a:rPr lang="en-US" altLang="en-US" sz="2600" dirty="0"/>
              <a:t>Their extreme lack of flatness is proof of the existence, and effectiveness, of adaptation</a:t>
            </a:r>
            <a:r>
              <a:rPr lang="en-US" altLang="en-US" sz="2200" dirty="0"/>
              <a:t>.</a:t>
            </a:r>
          </a:p>
        </p:txBody>
      </p:sp>
    </p:spTree>
    <p:extLst>
      <p:ext uri="{BB962C8B-B14F-4D97-AF65-F5344CB8AC3E}">
        <p14:creationId xmlns:p14="http://schemas.microsoft.com/office/powerpoint/2010/main" val="770824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algn="ctr"/>
            <a:r>
              <a:rPr lang="en-US" altLang="en-US" sz="3600" b="1" dirty="0"/>
              <a:t>Loudness matching experiments</a:t>
            </a:r>
          </a:p>
        </p:txBody>
      </p:sp>
      <p:sp>
        <p:nvSpPr>
          <p:cNvPr id="134147" name="Rectangle 3"/>
          <p:cNvSpPr>
            <a:spLocks noGrp="1" noChangeArrowheads="1"/>
          </p:cNvSpPr>
          <p:nvPr>
            <p:ph type="body" idx="1"/>
          </p:nvPr>
        </p:nvSpPr>
        <p:spPr>
          <a:xfrm>
            <a:off x="457200" y="1066800"/>
            <a:ext cx="8229600" cy="5867400"/>
          </a:xfrm>
        </p:spPr>
        <p:txBody>
          <a:bodyPr>
            <a:normAutofit/>
          </a:bodyPr>
          <a:lstStyle/>
          <a:p>
            <a:pPr>
              <a:lnSpc>
                <a:spcPct val="80000"/>
              </a:lnSpc>
            </a:pPr>
            <a:r>
              <a:rPr lang="en-US" altLang="en-US" sz="2400" dirty="0">
                <a:solidFill>
                  <a:srgbClr val="FF0000"/>
                </a:solidFill>
              </a:rPr>
              <a:t>The author wrote a Windows program that presents a subject with alternating bands of 1/3 octave noise, one at 500Hz, and the other at a test frequency</a:t>
            </a:r>
          </a:p>
          <a:p>
            <a:pPr lvl="1">
              <a:lnSpc>
                <a:spcPct val="80000"/>
              </a:lnSpc>
            </a:pPr>
            <a:r>
              <a:rPr lang="en-US" altLang="en-US" dirty="0"/>
              <a:t>The subject matches the loudness of the two bands by adjusting the test band up and down.</a:t>
            </a:r>
          </a:p>
          <a:p>
            <a:pPr lvl="1">
              <a:lnSpc>
                <a:spcPct val="80000"/>
              </a:lnSpc>
            </a:pPr>
            <a:r>
              <a:rPr lang="en-US" altLang="en-US" dirty="0"/>
              <a:t>T</a:t>
            </a:r>
            <a:r>
              <a:rPr lang="en-US" altLang="en-US" dirty="0" smtClean="0"/>
              <a:t>he </a:t>
            </a:r>
            <a:r>
              <a:rPr lang="en-US" altLang="en-US" dirty="0"/>
              <a:t>equal loudness curves from 500Hz to 12kHz for a carefully equalized frontal loudspeaker are obtained for this subject.</a:t>
            </a:r>
          </a:p>
          <a:p>
            <a:pPr lvl="1">
              <a:lnSpc>
                <a:spcPct val="80000"/>
              </a:lnSpc>
            </a:pPr>
            <a:r>
              <a:rPr lang="en-US" altLang="en-US" dirty="0"/>
              <a:t>The subject then repeats the experiment with a pair of headphones over a frequency range of 30Hz to 12kHz.</a:t>
            </a:r>
          </a:p>
          <a:p>
            <a:pPr lvl="2">
              <a:lnSpc>
                <a:spcPct val="80000"/>
              </a:lnSpc>
            </a:pPr>
            <a:r>
              <a:rPr lang="en-US" altLang="en-US" dirty="0"/>
              <a:t>In this case the balance between the two ears is also tested and corrected.</a:t>
            </a:r>
          </a:p>
          <a:p>
            <a:pPr lvl="1">
              <a:lnSpc>
                <a:spcPct val="80000"/>
              </a:lnSpc>
            </a:pPr>
            <a:r>
              <a:rPr lang="en-US" altLang="en-US" dirty="0"/>
              <a:t>The difference of the loudspeaker and headphone measurements becomes the ideal headphone correction for this individual.</a:t>
            </a:r>
          </a:p>
          <a:p>
            <a:pPr>
              <a:lnSpc>
                <a:spcPct val="80000"/>
              </a:lnSpc>
            </a:pPr>
            <a:r>
              <a:rPr lang="en-US" altLang="en-US" sz="2400" dirty="0">
                <a:solidFill>
                  <a:srgbClr val="FF0000"/>
                </a:solidFill>
              </a:rPr>
              <a:t>This program </a:t>
            </a:r>
            <a:r>
              <a:rPr lang="en-US" altLang="en-US" sz="2400" dirty="0" smtClean="0">
                <a:solidFill>
                  <a:srgbClr val="FF0000"/>
                </a:solidFill>
              </a:rPr>
              <a:t>was used </a:t>
            </a:r>
            <a:r>
              <a:rPr lang="en-US" altLang="en-US" sz="2400" dirty="0">
                <a:solidFill>
                  <a:srgbClr val="FF0000"/>
                </a:solidFill>
              </a:rPr>
              <a:t>to test the variation in response of a </a:t>
            </a:r>
            <a:r>
              <a:rPr lang="en-US" altLang="en-US" sz="2400" dirty="0" smtClean="0">
                <a:solidFill>
                  <a:srgbClr val="FF0000"/>
                </a:solidFill>
              </a:rPr>
              <a:t>few headphones for </a:t>
            </a:r>
            <a:r>
              <a:rPr lang="en-US" altLang="en-US" sz="2400" dirty="0">
                <a:solidFill>
                  <a:srgbClr val="FF0000"/>
                </a:solidFill>
              </a:rPr>
              <a:t>a wide range of individuals</a:t>
            </a:r>
            <a:r>
              <a:rPr lang="en-US" altLang="en-US" sz="2400" dirty="0" smtClean="0">
                <a:solidFill>
                  <a:srgbClr val="FF0000"/>
                </a:solidFill>
              </a:rPr>
              <a:t>.</a:t>
            </a:r>
          </a:p>
          <a:p>
            <a:pPr marL="457200" lvl="1" indent="0">
              <a:lnSpc>
                <a:spcPct val="80000"/>
              </a:lnSpc>
              <a:buNone/>
            </a:pPr>
            <a:endParaRPr lang="en-US" altLang="en-US" dirty="0"/>
          </a:p>
        </p:txBody>
      </p:sp>
    </p:spTree>
    <p:extLst>
      <p:ext uri="{BB962C8B-B14F-4D97-AF65-F5344CB8AC3E}">
        <p14:creationId xmlns:p14="http://schemas.microsoft.com/office/powerpoint/2010/main" val="1282563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143000"/>
          </a:xfrm>
        </p:spPr>
        <p:txBody>
          <a:bodyPr>
            <a:normAutofit/>
          </a:bodyPr>
          <a:lstStyle/>
          <a:p>
            <a:pPr algn="ctr"/>
            <a:r>
              <a:rPr lang="en-US" altLang="en-US" sz="4000" b="1" dirty="0"/>
              <a:t>Results for ~10 individuals</a:t>
            </a:r>
          </a:p>
        </p:txBody>
      </p:sp>
      <p:pic>
        <p:nvPicPr>
          <p:cNvPr id="132100" name="Picture 4" descr="combined_data_re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867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5"/>
          <p:cNvSpPr txBox="1">
            <a:spLocks noChangeArrowheads="1"/>
          </p:cNvSpPr>
          <p:nvPr/>
        </p:nvSpPr>
        <p:spPr bwMode="auto">
          <a:xfrm>
            <a:off x="6019800" y="914400"/>
            <a:ext cx="2895600" cy="586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About 10 students from Helsinki University participated in the test.</a:t>
            </a:r>
          </a:p>
          <a:p>
            <a:pPr>
              <a:spcBef>
                <a:spcPct val="50000"/>
              </a:spcBef>
            </a:pPr>
            <a:r>
              <a:rPr lang="en-US" altLang="en-US"/>
              <a:t>The top left graph shows the equal loudness contours from the loudspeaker for each subject.</a:t>
            </a:r>
          </a:p>
          <a:p>
            <a:pPr>
              <a:spcBef>
                <a:spcPct val="50000"/>
              </a:spcBef>
            </a:pPr>
            <a:r>
              <a:rPr lang="en-US" altLang="en-US"/>
              <a:t>The other curves show the difference between this curve and the equal loudness curves for four different headphones.</a:t>
            </a:r>
          </a:p>
          <a:p>
            <a:pPr>
              <a:spcBef>
                <a:spcPct val="50000"/>
              </a:spcBef>
            </a:pPr>
            <a:r>
              <a:rPr lang="en-US" altLang="en-US"/>
              <a:t>It was hoped that the Stax 303 phones would show less individual variation.  This was not the case.</a:t>
            </a:r>
          </a:p>
          <a:p>
            <a:pPr>
              <a:spcBef>
                <a:spcPct val="50000"/>
              </a:spcBef>
            </a:pPr>
            <a:r>
              <a:rPr lang="en-US" altLang="en-US"/>
              <a:t>(blue = left ear, red = right cyan = author’s left ear)</a:t>
            </a:r>
          </a:p>
        </p:txBody>
      </p:sp>
      <p:sp>
        <p:nvSpPr>
          <p:cNvPr id="132102" name="Text Box 6"/>
          <p:cNvSpPr txBox="1">
            <a:spLocks noChangeArrowheads="1"/>
          </p:cNvSpPr>
          <p:nvPr/>
        </p:nvSpPr>
        <p:spPr bwMode="auto">
          <a:xfrm>
            <a:off x="304800" y="6172200"/>
            <a:ext cx="541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Philips phones were an insert type.  These also showed large variation among individuals.</a:t>
            </a:r>
          </a:p>
        </p:txBody>
      </p:sp>
    </p:spTree>
    <p:extLst>
      <p:ext uri="{BB962C8B-B14F-4D97-AF65-F5344CB8AC3E}">
        <p14:creationId xmlns:p14="http://schemas.microsoft.com/office/powerpoint/2010/main" val="3623139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Similar data from RPI</a:t>
            </a:r>
            <a:endParaRPr lang="en-US" b="1" dirty="0"/>
          </a:p>
        </p:txBody>
      </p:sp>
      <p:pic>
        <p:nvPicPr>
          <p:cNvPr id="2051" name="Picture 5"/>
          <p:cNvPicPr>
            <a:picLocks noChangeAspect="1" noChangeArrowheads="1"/>
          </p:cNvPicPr>
          <p:nvPr/>
        </p:nvPicPr>
        <p:blipFill>
          <a:blip r:embed="rId2">
            <a:extLst>
              <a:ext uri="{28A0092B-C50C-407E-A947-70E740481C1C}">
                <a14:useLocalDpi xmlns:a14="http://schemas.microsoft.com/office/drawing/2010/main" val="0"/>
              </a:ext>
            </a:extLst>
          </a:blip>
          <a:srcRect l="6596" t="3094" r="6982" b="3094"/>
          <a:stretch>
            <a:fillRect/>
          </a:stretch>
        </p:blipFill>
        <p:spPr bwMode="auto">
          <a:xfrm>
            <a:off x="1919826" y="1868069"/>
            <a:ext cx="4791524" cy="368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34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76200"/>
            <a:ext cx="8229600" cy="1143000"/>
          </a:xfrm>
        </p:spPr>
        <p:txBody>
          <a:bodyPr/>
          <a:lstStyle/>
          <a:p>
            <a:pPr algn="ctr"/>
            <a:r>
              <a:rPr lang="en-US" altLang="en-US" sz="3600" b="1" dirty="0"/>
              <a:t>Comments on these results.</a:t>
            </a:r>
          </a:p>
        </p:txBody>
      </p:sp>
      <p:sp>
        <p:nvSpPr>
          <p:cNvPr id="140291" name="Rectangle 3"/>
          <p:cNvSpPr>
            <a:spLocks noGrp="1" noChangeArrowheads="1"/>
          </p:cNvSpPr>
          <p:nvPr>
            <p:ph type="body" idx="1"/>
          </p:nvPr>
        </p:nvSpPr>
        <p:spPr>
          <a:xfrm>
            <a:off x="457200" y="1219200"/>
            <a:ext cx="8229600" cy="5486400"/>
          </a:xfrm>
        </p:spPr>
        <p:txBody>
          <a:bodyPr/>
          <a:lstStyle/>
          <a:p>
            <a:pPr>
              <a:lnSpc>
                <a:spcPct val="80000"/>
              </a:lnSpc>
            </a:pPr>
            <a:r>
              <a:rPr lang="en-US" altLang="en-US" dirty="0">
                <a:solidFill>
                  <a:srgbClr val="FF0000"/>
                </a:solidFill>
              </a:rPr>
              <a:t>The experiment is equivalent to equalizing headphones for a frontal, free-field </a:t>
            </a:r>
            <a:r>
              <a:rPr lang="en-US" altLang="en-US" dirty="0" smtClean="0">
                <a:solidFill>
                  <a:srgbClr val="FF0000"/>
                </a:solidFill>
              </a:rPr>
              <a:t>response measured at the eardrum.</a:t>
            </a:r>
          </a:p>
          <a:p>
            <a:pPr>
              <a:lnSpc>
                <a:spcPct val="80000"/>
              </a:lnSpc>
            </a:pPr>
            <a:endParaRPr lang="en-US" altLang="en-US" dirty="0">
              <a:solidFill>
                <a:srgbClr val="FF0000"/>
              </a:solidFill>
            </a:endParaRPr>
          </a:p>
          <a:p>
            <a:pPr lvl="1">
              <a:lnSpc>
                <a:spcPct val="80000"/>
              </a:lnSpc>
            </a:pPr>
            <a:r>
              <a:rPr lang="en-US" altLang="en-US" dirty="0" smtClean="0"/>
              <a:t>Natural sounds and loudspeaker </a:t>
            </a:r>
            <a:r>
              <a:rPr lang="en-US" altLang="en-US" dirty="0"/>
              <a:t>equalized recordings are intended to be heard in a room where the direct sound is frontal, and dominant</a:t>
            </a:r>
            <a:r>
              <a:rPr lang="en-US" altLang="en-US" sz="2000" dirty="0"/>
              <a:t>.</a:t>
            </a:r>
          </a:p>
          <a:p>
            <a:pPr>
              <a:lnSpc>
                <a:spcPct val="80000"/>
              </a:lnSpc>
            </a:pPr>
            <a:endParaRPr lang="en-US" altLang="en-US" sz="2000" dirty="0" smtClean="0"/>
          </a:p>
          <a:p>
            <a:pPr lvl="1">
              <a:lnSpc>
                <a:spcPct val="80000"/>
              </a:lnSpc>
            </a:pPr>
            <a:r>
              <a:rPr lang="en-US" altLang="en-US" dirty="0" smtClean="0"/>
              <a:t>After individual equalization the </a:t>
            </a:r>
            <a:r>
              <a:rPr lang="en-US" altLang="en-US" dirty="0"/>
              <a:t>author’s binaural recordings were perceived with </a:t>
            </a:r>
            <a:r>
              <a:rPr lang="en-US" altLang="en-US" dirty="0" smtClean="0"/>
              <a:t>frontal localization and accurate timbre. </a:t>
            </a:r>
          </a:p>
          <a:p>
            <a:pPr lvl="1">
              <a:lnSpc>
                <a:spcPct val="80000"/>
              </a:lnSpc>
            </a:pPr>
            <a:endParaRPr lang="en-US" altLang="en-US" dirty="0"/>
          </a:p>
          <a:p>
            <a:pPr lvl="1">
              <a:lnSpc>
                <a:spcPct val="80000"/>
              </a:lnSpc>
            </a:pPr>
            <a:r>
              <a:rPr lang="en-US" altLang="en-US" sz="2800" dirty="0" smtClean="0">
                <a:solidFill>
                  <a:srgbClr val="FF0000"/>
                </a:solidFill>
              </a:rPr>
              <a:t>They are beautiful and captivating. It is difficult to turn them off!</a:t>
            </a:r>
          </a:p>
        </p:txBody>
      </p:sp>
    </p:spTree>
    <p:extLst>
      <p:ext uri="{BB962C8B-B14F-4D97-AF65-F5344CB8AC3E}">
        <p14:creationId xmlns:p14="http://schemas.microsoft.com/office/powerpoint/2010/main" val="3933830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76200"/>
            <a:ext cx="8229600" cy="1143000"/>
          </a:xfrm>
        </p:spPr>
        <p:txBody>
          <a:bodyPr/>
          <a:lstStyle/>
          <a:p>
            <a:pPr algn="ctr"/>
            <a:r>
              <a:rPr lang="en-US" altLang="en-US" sz="3600" b="1" dirty="0"/>
              <a:t>Conclusions</a:t>
            </a:r>
          </a:p>
        </p:txBody>
      </p:sp>
      <p:sp>
        <p:nvSpPr>
          <p:cNvPr id="135171" name="Rectangle 3"/>
          <p:cNvSpPr>
            <a:spLocks noGrp="1" noChangeArrowheads="1"/>
          </p:cNvSpPr>
          <p:nvPr>
            <p:ph type="body" idx="1"/>
          </p:nvPr>
        </p:nvSpPr>
        <p:spPr>
          <a:xfrm>
            <a:off x="457200" y="762000"/>
            <a:ext cx="8229600" cy="5943600"/>
          </a:xfrm>
        </p:spPr>
        <p:txBody>
          <a:bodyPr>
            <a:normAutofit/>
          </a:bodyPr>
          <a:lstStyle/>
          <a:p>
            <a:pPr>
              <a:lnSpc>
                <a:spcPct val="80000"/>
              </a:lnSpc>
            </a:pPr>
            <a:endParaRPr lang="en-US" altLang="en-US" sz="1600" dirty="0"/>
          </a:p>
          <a:p>
            <a:pPr>
              <a:lnSpc>
                <a:spcPct val="80000"/>
              </a:lnSpc>
            </a:pPr>
            <a:r>
              <a:rPr lang="en-US" altLang="en-US" sz="2000" dirty="0"/>
              <a:t>H</a:t>
            </a:r>
            <a:r>
              <a:rPr lang="en-US" altLang="en-US" sz="2000" dirty="0" smtClean="0"/>
              <a:t>uman </a:t>
            </a:r>
            <a:r>
              <a:rPr lang="en-US" altLang="en-US" sz="2000" dirty="0"/>
              <a:t>hearing uses a combination of fixed spectral maps to perceive the localization of a sound, and then corrects the HRTF timbre with a similar map.</a:t>
            </a:r>
          </a:p>
          <a:p>
            <a:pPr lvl="1">
              <a:lnSpc>
                <a:spcPct val="80000"/>
              </a:lnSpc>
            </a:pPr>
            <a:r>
              <a:rPr lang="en-US" altLang="en-US" sz="1800" dirty="0"/>
              <a:t>The time constant for the directional match is milliseconds, the correction of timbre takes a fraction of a </a:t>
            </a:r>
            <a:r>
              <a:rPr lang="en-US" altLang="en-US" sz="1800" dirty="0" smtClean="0"/>
              <a:t>second</a:t>
            </a:r>
          </a:p>
          <a:p>
            <a:pPr>
              <a:lnSpc>
                <a:spcPct val="80000"/>
              </a:lnSpc>
            </a:pPr>
            <a:r>
              <a:rPr lang="en-US" altLang="en-US" sz="2000" dirty="0" smtClean="0"/>
              <a:t>Ear canal resonances are both extremely individual and easily altered by headphones.</a:t>
            </a:r>
          </a:p>
          <a:p>
            <a:pPr lvl="1">
              <a:lnSpc>
                <a:spcPct val="80000"/>
              </a:lnSpc>
            </a:pPr>
            <a:r>
              <a:rPr lang="en-US" altLang="en-US" sz="1800" dirty="0" smtClean="0"/>
              <a:t>A universal headphone equalization does not exist</a:t>
            </a:r>
          </a:p>
          <a:p>
            <a:pPr>
              <a:lnSpc>
                <a:spcPct val="80000"/>
              </a:lnSpc>
            </a:pPr>
            <a:r>
              <a:rPr lang="en-US" altLang="en-US" sz="2000" dirty="0" smtClean="0"/>
              <a:t>Head motion is NOT needed for frontal localization. Individual headphone equalization is necessary.</a:t>
            </a:r>
          </a:p>
          <a:p>
            <a:pPr>
              <a:lnSpc>
                <a:spcPct val="80000"/>
              </a:lnSpc>
            </a:pPr>
            <a:r>
              <a:rPr lang="en-US" altLang="en-US" sz="2000" dirty="0" smtClean="0"/>
              <a:t>All headphones we have tested significantly alter the headphone resonances of our subjects. None meet the requirements of Theile and Moller.</a:t>
            </a:r>
          </a:p>
          <a:p>
            <a:pPr>
              <a:lnSpc>
                <a:spcPct val="80000"/>
              </a:lnSpc>
            </a:pPr>
            <a:r>
              <a:rPr lang="en-US" altLang="en-US" sz="2000" dirty="0" smtClean="0"/>
              <a:t>Close fitting on-ear headphones and insert phones are potentially smoother in response, and can be stunning when equalized. Open circumaural phones never reach this quality, equalized or not.</a:t>
            </a:r>
          </a:p>
          <a:p>
            <a:pPr>
              <a:lnSpc>
                <a:spcPct val="80000"/>
              </a:lnSpc>
            </a:pPr>
            <a:r>
              <a:rPr lang="en-US" altLang="en-US" sz="2000" dirty="0" smtClean="0"/>
              <a:t>Correctly equalized binaural recordings and individually equalized headphones can be a powerful tool for hall, opera and classroom acoustics.</a:t>
            </a:r>
            <a:endParaRPr lang="en-US" altLang="en-US" sz="2000" dirty="0"/>
          </a:p>
          <a:p>
            <a:pPr marL="0" indent="0">
              <a:lnSpc>
                <a:spcPct val="80000"/>
              </a:lnSpc>
              <a:buNone/>
            </a:pPr>
            <a:endParaRPr lang="en-US" altLang="en-US" sz="1800" dirty="0"/>
          </a:p>
        </p:txBody>
      </p:sp>
    </p:spTree>
    <p:extLst>
      <p:ext uri="{BB962C8B-B14F-4D97-AF65-F5344CB8AC3E}">
        <p14:creationId xmlns:p14="http://schemas.microsoft.com/office/powerpoint/2010/main" val="3736713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effectLst>
                  <a:outerShdw blurRad="38100" dist="38100" dir="2700000" algn="tl">
                    <a:srgbClr val="000000">
                      <a:alpha val="43137"/>
                    </a:srgbClr>
                  </a:outerShdw>
                </a:effectLst>
              </a:rPr>
              <a:t>But Schroeder played the whole orchestra through two loudspeakers!</a:t>
            </a:r>
            <a:endParaRPr lang="en-US" dirty="0"/>
          </a:p>
        </p:txBody>
      </p:sp>
      <p:sp>
        <p:nvSpPr>
          <p:cNvPr id="4" name="TextBox 3"/>
          <p:cNvSpPr txBox="1"/>
          <p:nvPr/>
        </p:nvSpPr>
        <p:spPr>
          <a:xfrm>
            <a:off x="401529" y="1690689"/>
            <a:ext cx="3208806" cy="4462760"/>
          </a:xfrm>
          <a:prstGeom prst="rect">
            <a:avLst/>
          </a:prstGeom>
          <a:noFill/>
        </p:spPr>
        <p:txBody>
          <a:bodyPr wrap="square" rtlCol="0">
            <a:spAutoFit/>
          </a:bodyPr>
          <a:lstStyle/>
          <a:p>
            <a:endParaRPr lang="en-US" sz="2000" dirty="0"/>
          </a:p>
          <a:p>
            <a:r>
              <a:rPr lang="en-US" sz="2400" dirty="0"/>
              <a:t>Proximity was already lost.</a:t>
            </a:r>
          </a:p>
          <a:p>
            <a:endParaRPr lang="en-US" sz="2400" dirty="0"/>
          </a:p>
          <a:p>
            <a:r>
              <a:rPr lang="en-US" sz="2400" dirty="0">
                <a:solidFill>
                  <a:srgbClr val="FF0000"/>
                </a:solidFill>
              </a:rPr>
              <a:t>To reproduce Proximity you need one loudspeaker per source! </a:t>
            </a:r>
          </a:p>
          <a:p>
            <a:endParaRPr lang="en-US" sz="2400" dirty="0">
              <a:solidFill>
                <a:srgbClr val="FF0000"/>
              </a:solidFill>
            </a:endParaRPr>
          </a:p>
          <a:p>
            <a:r>
              <a:rPr lang="en-US" sz="2400" dirty="0">
                <a:solidFill>
                  <a:srgbClr val="FF0000"/>
                </a:solidFill>
              </a:rPr>
              <a:t>(As found by Edison, DG, Dick Campbell, </a:t>
            </a:r>
            <a:r>
              <a:rPr lang="en-US" sz="2400" dirty="0" err="1">
                <a:solidFill>
                  <a:srgbClr val="FF0000"/>
                </a:solidFill>
              </a:rPr>
              <a:t>Kimio</a:t>
            </a:r>
            <a:r>
              <a:rPr lang="en-US" sz="2400" dirty="0">
                <a:solidFill>
                  <a:srgbClr val="FF0000"/>
                </a:solidFill>
              </a:rPr>
              <a:t> </a:t>
            </a:r>
            <a:r>
              <a:rPr lang="en-US" sz="2400" dirty="0" smtClean="0">
                <a:solidFill>
                  <a:srgbClr val="FF0000"/>
                </a:solidFill>
              </a:rPr>
              <a:t>Hamasaki, </a:t>
            </a:r>
            <a:r>
              <a:rPr lang="en-US" sz="2400" dirty="0" err="1" smtClean="0">
                <a:solidFill>
                  <a:srgbClr val="FF0000"/>
                </a:solidFill>
              </a:rPr>
              <a:t>Tapio</a:t>
            </a:r>
            <a:r>
              <a:rPr lang="en-US" sz="2400" dirty="0" smtClean="0">
                <a:solidFill>
                  <a:srgbClr val="FF0000"/>
                </a:solidFill>
              </a:rPr>
              <a:t> </a:t>
            </a:r>
            <a:r>
              <a:rPr lang="en-US" sz="2400" dirty="0" err="1" smtClean="0">
                <a:solidFill>
                  <a:srgbClr val="FF0000"/>
                </a:solidFill>
              </a:rPr>
              <a:t>Lokki</a:t>
            </a:r>
            <a:r>
              <a:rPr lang="en-US" sz="2400" dirty="0" smtClean="0">
                <a:solidFill>
                  <a:srgbClr val="FF0000"/>
                </a:solidFill>
              </a:rPr>
              <a:t> and the author) </a:t>
            </a:r>
            <a:endParaRPr lang="en-US" sz="2400" dirty="0">
              <a:solidFill>
                <a:srgbClr val="FF0000"/>
              </a:solidFill>
            </a:endParaRPr>
          </a:p>
        </p:txBody>
      </p:sp>
      <p:pic>
        <p:nvPicPr>
          <p:cNvPr id="5"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552" t="1980" r="3205" b="6973"/>
          <a:stretch/>
        </p:blipFill>
        <p:spPr>
          <a:xfrm>
            <a:off x="3746558" y="2121869"/>
            <a:ext cx="5009253" cy="3600400"/>
          </a:xfrm>
        </p:spPr>
      </p:pic>
    </p:spTree>
    <p:extLst>
      <p:ext uri="{BB962C8B-B14F-4D97-AF65-F5344CB8AC3E}">
        <p14:creationId xmlns:p14="http://schemas.microsoft.com/office/powerpoint/2010/main" val="3299037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100" dirty="0"/>
              <a:t>To reproduce “Proximity” the rule is simple: you need one linear phase speaker for each voice</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984" y="1755413"/>
            <a:ext cx="3329663" cy="3679887"/>
          </a:xfrm>
          <a:prstGeom prst="rect">
            <a:avLst/>
          </a:prstGeom>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79562" y="1755414"/>
            <a:ext cx="2932423" cy="4033368"/>
          </a:xfrm>
        </p:spPr>
      </p:pic>
      <p:sp>
        <p:nvSpPr>
          <p:cNvPr id="7" name="TextBox 6"/>
          <p:cNvSpPr txBox="1"/>
          <p:nvPr/>
        </p:nvSpPr>
        <p:spPr>
          <a:xfrm>
            <a:off x="6641648" y="1985442"/>
            <a:ext cx="2483162" cy="3570208"/>
          </a:xfrm>
          <a:prstGeom prst="rect">
            <a:avLst/>
          </a:prstGeom>
          <a:noFill/>
        </p:spPr>
        <p:txBody>
          <a:bodyPr wrap="square" rtlCol="0">
            <a:spAutoFit/>
          </a:bodyPr>
          <a:lstStyle/>
          <a:p>
            <a:r>
              <a:rPr lang="en-US" sz="2000" dirty="0"/>
              <a:t>Edison, through meticulous A/B tests, succeeded with his “diamond disk” phonograph.</a:t>
            </a:r>
          </a:p>
          <a:p>
            <a:endParaRPr lang="en-US" dirty="0"/>
          </a:p>
          <a:p>
            <a:r>
              <a:rPr lang="en-US" dirty="0"/>
              <a:t>I heard one of these phonographs, and found it completely convincing</a:t>
            </a:r>
            <a:r>
              <a:rPr lang="en-US" dirty="0" smtClean="0"/>
              <a:t>. The soprano was right there in front of me.</a:t>
            </a:r>
            <a:endParaRPr lang="en-US" dirty="0"/>
          </a:p>
          <a:p>
            <a:endParaRPr lang="en-US" dirty="0"/>
          </a:p>
        </p:txBody>
      </p:sp>
      <p:sp>
        <p:nvSpPr>
          <p:cNvPr id="8" name="TextBox 7"/>
          <p:cNvSpPr txBox="1"/>
          <p:nvPr/>
        </p:nvSpPr>
        <p:spPr>
          <a:xfrm>
            <a:off x="1739724" y="5850403"/>
            <a:ext cx="6143505" cy="707886"/>
          </a:xfrm>
          <a:prstGeom prst="rect">
            <a:avLst/>
          </a:prstGeom>
          <a:noFill/>
        </p:spPr>
        <p:txBody>
          <a:bodyPr wrap="square" rtlCol="0">
            <a:spAutoFit/>
          </a:bodyPr>
          <a:lstStyle/>
          <a:p>
            <a:pPr algn="ctr"/>
            <a:r>
              <a:rPr lang="en-US" sz="2000" dirty="0" smtClean="0"/>
              <a:t>Research with electronic orchestras by Hamasaki</a:t>
            </a:r>
            <a:r>
              <a:rPr lang="en-US" sz="2000" dirty="0"/>
              <a:t>, </a:t>
            </a:r>
            <a:r>
              <a:rPr lang="en-US" sz="2000" dirty="0" smtClean="0"/>
              <a:t>Woszczyk, and Campbell found the same thing.</a:t>
            </a:r>
            <a:endParaRPr lang="en-US" sz="2000" dirty="0"/>
          </a:p>
        </p:txBody>
      </p:sp>
    </p:spTree>
    <p:extLst>
      <p:ext uri="{BB962C8B-B14F-4D97-AF65-F5344CB8AC3E}">
        <p14:creationId xmlns:p14="http://schemas.microsoft.com/office/powerpoint/2010/main" val="1472471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effectLst>
                  <a:outerShdw blurRad="38100" dist="38100" dir="2700000" algn="tl">
                    <a:srgbClr val="000000">
                      <a:alpha val="43137"/>
                    </a:srgbClr>
                  </a:outerShdw>
                </a:effectLst>
              </a:rPr>
              <a:t>We need to combine </a:t>
            </a:r>
            <a:r>
              <a:rPr lang="en-US" sz="2800" dirty="0" err="1">
                <a:effectLst>
                  <a:outerShdw blurRad="38100" dist="38100" dir="2700000" algn="tl">
                    <a:srgbClr val="000000">
                      <a:alpha val="43137"/>
                    </a:srgbClr>
                  </a:outerShdw>
                </a:effectLst>
              </a:rPr>
              <a:t>Lokki’s</a:t>
            </a:r>
            <a:r>
              <a:rPr lang="en-US" sz="2800" dirty="0">
                <a:effectLst>
                  <a:outerShdw blurRad="38100" dist="38100" dir="2700000" algn="tl">
                    <a:srgbClr val="000000">
                      <a:alpha val="43137"/>
                    </a:srgbClr>
                  </a:outerShdw>
                </a:effectLst>
              </a:rPr>
              <a:t> electronic orchestra with a practical binaural recording and playback technique.</a:t>
            </a:r>
            <a:endParaRPr lang="en-US" sz="2800"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825625"/>
            <a:ext cx="4320480" cy="28972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326" y="1690689"/>
            <a:ext cx="2606754" cy="3595162"/>
          </a:xfrm>
          <a:prstGeom prst="rect">
            <a:avLst/>
          </a:prstGeom>
        </p:spPr>
      </p:pic>
      <p:sp>
        <p:nvSpPr>
          <p:cNvPr id="6" name="TextBox 5"/>
          <p:cNvSpPr txBox="1"/>
          <p:nvPr/>
        </p:nvSpPr>
        <p:spPr>
          <a:xfrm>
            <a:off x="755576" y="4849761"/>
            <a:ext cx="4360447" cy="1200329"/>
          </a:xfrm>
          <a:prstGeom prst="rect">
            <a:avLst/>
          </a:prstGeom>
          <a:noFill/>
        </p:spPr>
        <p:txBody>
          <a:bodyPr wrap="square" rtlCol="0">
            <a:spAutoFit/>
          </a:bodyPr>
          <a:lstStyle/>
          <a:p>
            <a:pPr algn="ctr"/>
            <a:r>
              <a:rPr lang="en-US" sz="2400" dirty="0" err="1" smtClean="0">
                <a:effectLst>
                  <a:outerShdw blurRad="38100" dist="38100" dir="2700000" algn="tl">
                    <a:srgbClr val="000000">
                      <a:alpha val="43137"/>
                    </a:srgbClr>
                  </a:outerShdw>
                </a:effectLst>
              </a:rPr>
              <a:t>Lokki’s</a:t>
            </a:r>
            <a:r>
              <a:rPr lang="en-US" sz="2400" dirty="0" smtClean="0">
                <a:effectLst>
                  <a:outerShdw blurRad="38100" dist="38100" dir="2700000" algn="tl">
                    <a:srgbClr val="000000">
                      <a:alpha val="43137"/>
                    </a:srgbClr>
                  </a:outerShdw>
                </a:effectLst>
              </a:rPr>
              <a:t> electronic orchestra set up on a bare stage. (Bare stages can be misleading.)</a:t>
            </a:r>
            <a:endParaRPr lang="en-US" sz="2400" dirty="0">
              <a:effectLst>
                <a:outerShdw blurRad="38100" dist="38100" dir="2700000" algn="tl">
                  <a:srgbClr val="000000">
                    <a:alpha val="43137"/>
                  </a:srgbClr>
                </a:outerShdw>
              </a:effectLst>
            </a:endParaRPr>
          </a:p>
        </p:txBody>
      </p:sp>
      <p:sp>
        <p:nvSpPr>
          <p:cNvPr id="7" name="TextBox 6"/>
          <p:cNvSpPr txBox="1"/>
          <p:nvPr/>
        </p:nvSpPr>
        <p:spPr>
          <a:xfrm>
            <a:off x="5021978" y="5340174"/>
            <a:ext cx="3462024"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Recording the eardrum pressure the hard way!</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001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effectLst>
                  <a:outerShdw blurRad="38100" dist="38100" dir="2700000" algn="tl">
                    <a:srgbClr val="000000">
                      <a:alpha val="43137"/>
                    </a:srgbClr>
                  </a:outerShdw>
                </a:effectLst>
              </a:rPr>
              <a:t>The best way </a:t>
            </a:r>
            <a:r>
              <a:rPr lang="en-US" sz="2800" dirty="0" smtClean="0">
                <a:effectLst>
                  <a:outerShdw blurRad="38100" dist="38100" dir="2700000" algn="tl">
                    <a:srgbClr val="000000">
                      <a:alpha val="43137"/>
                    </a:srgbClr>
                  </a:outerShdw>
                </a:effectLst>
              </a:rPr>
              <a:t>is to record from your eardrums with soft probes, and then equalize the headphones with the same probes! </a:t>
            </a:r>
            <a:endParaRPr lang="en-US" sz="2800" dirty="0"/>
          </a:p>
        </p:txBody>
      </p:sp>
      <p:pic>
        <p:nvPicPr>
          <p:cNvPr id="4" name="Content Placeholder 3" descr="IMG_3479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132956"/>
            <a:ext cx="263652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lasses_on_rt_e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82"/>
          <a:stretch/>
        </p:blipFill>
        <p:spPr bwMode="auto">
          <a:xfrm>
            <a:off x="3265170" y="2149789"/>
            <a:ext cx="2830585" cy="263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eadphone_on_d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82" r="18035"/>
          <a:stretch/>
        </p:blipFill>
        <p:spPr bwMode="auto">
          <a:xfrm>
            <a:off x="6095755" y="2132955"/>
            <a:ext cx="2370024" cy="263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28650" y="4954747"/>
            <a:ext cx="8157404" cy="923330"/>
          </a:xfrm>
          <a:prstGeom prst="rect">
            <a:avLst/>
          </a:prstGeom>
          <a:noFill/>
        </p:spPr>
        <p:txBody>
          <a:bodyPr wrap="square" rtlCol="0">
            <a:spAutoFit/>
          </a:bodyPr>
          <a:lstStyle/>
          <a:p>
            <a:r>
              <a:rPr lang="en-US" dirty="0"/>
              <a:t>The author’s probes from   </a:t>
            </a:r>
            <a:r>
              <a:rPr lang="en-US" dirty="0" smtClean="0"/>
              <a:t>Recording at the eardrum with     probe </a:t>
            </a:r>
            <a:r>
              <a:rPr lang="en-US" dirty="0"/>
              <a:t>on eardrum </a:t>
            </a:r>
            <a:r>
              <a:rPr lang="en-US" dirty="0" smtClean="0"/>
              <a:t>for     1976 </a:t>
            </a:r>
            <a:r>
              <a:rPr lang="en-US" dirty="0"/>
              <a:t>to the current day       </a:t>
            </a:r>
            <a:r>
              <a:rPr lang="en-US" dirty="0" smtClean="0"/>
              <a:t>a soft-tip probe microphone        headphone equalization</a:t>
            </a:r>
            <a:endParaRPr lang="en-US" dirty="0"/>
          </a:p>
          <a:p>
            <a:endParaRPr lang="en-US" dirty="0"/>
          </a:p>
        </p:txBody>
      </p:sp>
      <p:sp>
        <p:nvSpPr>
          <p:cNvPr id="8" name="TextBox 7"/>
          <p:cNvSpPr txBox="1"/>
          <p:nvPr/>
        </p:nvSpPr>
        <p:spPr>
          <a:xfrm>
            <a:off x="852804" y="5740480"/>
            <a:ext cx="7709096" cy="584775"/>
          </a:xfrm>
          <a:prstGeom prst="rect">
            <a:avLst/>
          </a:prstGeom>
          <a:noFill/>
        </p:spPr>
        <p:txBody>
          <a:bodyPr wrap="square" rtlCol="0">
            <a:spAutoFit/>
          </a:bodyPr>
          <a:lstStyle/>
          <a:p>
            <a:pPr algn="ctr"/>
            <a:r>
              <a:rPr lang="en-US" sz="3200" dirty="0" smtClean="0">
                <a:solidFill>
                  <a:srgbClr val="FF0000"/>
                </a:solidFill>
              </a:rPr>
              <a:t>But there are easier ways to do it!</a:t>
            </a:r>
            <a:endParaRPr lang="en-US" sz="3200" dirty="0">
              <a:solidFill>
                <a:srgbClr val="FF0000"/>
              </a:solidFill>
            </a:endParaRPr>
          </a:p>
        </p:txBody>
      </p:sp>
    </p:spTree>
    <p:extLst>
      <p:ext uri="{BB962C8B-B14F-4D97-AF65-F5344CB8AC3E}">
        <p14:creationId xmlns:p14="http://schemas.microsoft.com/office/powerpoint/2010/main" val="652501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861"/>
            <a:ext cx="7886700" cy="1325563"/>
          </a:xfrm>
        </p:spPr>
        <p:txBody>
          <a:bodyPr>
            <a:noAutofit/>
          </a:bodyPr>
          <a:lstStyle/>
          <a:p>
            <a:pPr algn="ctr"/>
            <a:r>
              <a:rPr lang="en-US" sz="2800" dirty="0">
                <a:effectLst>
                  <a:outerShdw blurRad="38100" dist="38100" dir="2700000" algn="tl">
                    <a:srgbClr val="000000">
                      <a:alpha val="43137"/>
                    </a:srgbClr>
                  </a:outerShdw>
                </a:effectLst>
              </a:rPr>
              <a:t>We can record with a frontal </a:t>
            </a:r>
            <a:r>
              <a:rPr lang="en-US" sz="2800" dirty="0" smtClean="0">
                <a:effectLst>
                  <a:outerShdw blurRad="38100" dist="38100" dir="2700000" algn="tl">
                    <a:srgbClr val="000000">
                      <a:alpha val="43137"/>
                    </a:srgbClr>
                  </a:outerShdw>
                </a:effectLst>
              </a:rPr>
              <a:t>equalized </a:t>
            </a:r>
            <a:r>
              <a:rPr lang="en-US" sz="2800" dirty="0">
                <a:effectLst>
                  <a:outerShdw blurRad="38100" dist="38100" dir="2700000" algn="tl">
                    <a:srgbClr val="000000">
                      <a:alpha val="43137"/>
                    </a:srgbClr>
                  </a:outerShdw>
                </a:effectLst>
              </a:rPr>
              <a:t>dummy head </a:t>
            </a:r>
            <a:r>
              <a:rPr lang="en-US" sz="2800" dirty="0" smtClean="0">
                <a:effectLst>
                  <a:outerShdw blurRad="38100" dist="38100" dir="2700000" algn="tl">
                    <a:srgbClr val="000000">
                      <a:alpha val="43137"/>
                    </a:srgbClr>
                  </a:outerShdw>
                </a:effectLst>
              </a:rPr>
              <a:t>listen with individually equalize headphones. </a:t>
            </a:r>
            <a:endParaRPr lang="en-US" sz="2800" dirty="0"/>
          </a:p>
        </p:txBody>
      </p:sp>
      <p:pic>
        <p:nvPicPr>
          <p:cNvPr id="4"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46631" t="33505" r="20920" b="22556"/>
          <a:stretch/>
        </p:blipFill>
        <p:spPr>
          <a:xfrm>
            <a:off x="1288871" y="1820471"/>
            <a:ext cx="4845133" cy="4373745"/>
          </a:xfrm>
          <a:prstGeom prst="rect">
            <a:avLst/>
          </a:prstGeom>
        </p:spPr>
      </p:pic>
      <p:sp>
        <p:nvSpPr>
          <p:cNvPr id="5" name="TextBox 4"/>
          <p:cNvSpPr txBox="1"/>
          <p:nvPr/>
        </p:nvSpPr>
        <p:spPr>
          <a:xfrm>
            <a:off x="6262777" y="2208362"/>
            <a:ext cx="2622431" cy="2677656"/>
          </a:xfrm>
          <a:prstGeom prst="rect">
            <a:avLst/>
          </a:prstGeom>
          <a:noFill/>
        </p:spPr>
        <p:txBody>
          <a:bodyPr wrap="square" rtlCol="0">
            <a:spAutoFit/>
          </a:bodyPr>
          <a:lstStyle/>
          <a:p>
            <a:r>
              <a:rPr lang="en-US" sz="2800" dirty="0" smtClean="0"/>
              <a:t>Adding a </a:t>
            </a:r>
            <a:r>
              <a:rPr lang="en-US" sz="2800" dirty="0" err="1" smtClean="0"/>
              <a:t>Soundfield</a:t>
            </a:r>
            <a:r>
              <a:rPr lang="en-US" sz="2800" dirty="0" smtClean="0"/>
              <a:t> microphone tells you where each reflection comes from.</a:t>
            </a:r>
            <a:endParaRPr lang="en-US" sz="2800" dirty="0"/>
          </a:p>
        </p:txBody>
      </p:sp>
    </p:spTree>
    <p:extLst>
      <p:ext uri="{BB962C8B-B14F-4D97-AF65-F5344CB8AC3E}">
        <p14:creationId xmlns:p14="http://schemas.microsoft.com/office/powerpoint/2010/main" val="3561703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smtClean="0"/>
              <a:t>Individual equalization is critical because the ear canal resonances are very different for each person!</a:t>
            </a:r>
            <a:endParaRPr lang="en-US" b="1" dirty="0"/>
          </a:p>
        </p:txBody>
      </p:sp>
      <p:sp>
        <p:nvSpPr>
          <p:cNvPr id="4" name="Subtitle 2"/>
          <p:cNvSpPr>
            <a:spLocks noGrp="1"/>
          </p:cNvSpPr>
          <p:nvPr>
            <p:ph idx="1"/>
          </p:nvPr>
        </p:nvSpPr>
        <p:spPr>
          <a:xfrm>
            <a:off x="628650" y="1980901"/>
            <a:ext cx="7886700" cy="4351338"/>
          </a:xfrm>
        </p:spPr>
        <p:txBody>
          <a:bodyPr>
            <a:normAutofit fontScale="92500" lnSpcReduction="20000"/>
          </a:bodyPr>
          <a:lstStyle/>
          <a:p>
            <a:r>
              <a:rPr lang="en-US" sz="4400" dirty="0" smtClean="0"/>
              <a:t> </a:t>
            </a:r>
            <a:r>
              <a:rPr lang="en-US" sz="4200" dirty="0" smtClean="0"/>
              <a:t>We will demonstrate the timbre perceived by ten listeners from a pair of Sennheiser 600 headphones as compared to pink noise from a from a frontal loudspeaker.</a:t>
            </a:r>
          </a:p>
          <a:p>
            <a:endParaRPr lang="en-US" dirty="0"/>
          </a:p>
          <a:p>
            <a:r>
              <a:rPr lang="en-US" sz="4000" dirty="0">
                <a:solidFill>
                  <a:srgbClr val="FF0000"/>
                </a:solidFill>
              </a:rPr>
              <a:t>O</a:t>
            </a:r>
            <a:r>
              <a:rPr lang="en-US" sz="4000" dirty="0" smtClean="0">
                <a:solidFill>
                  <a:srgbClr val="FF0000"/>
                </a:solidFill>
              </a:rPr>
              <a:t>ne second of pink noise will be followed by 5 seconds of the spectrum perceived for each listener from the headphone. </a:t>
            </a:r>
            <a:endParaRPr lang="en-US" dirty="0"/>
          </a:p>
        </p:txBody>
      </p:sp>
    </p:spTree>
    <p:extLst>
      <p:ext uri="{BB962C8B-B14F-4D97-AF65-F5344CB8AC3E}">
        <p14:creationId xmlns:p14="http://schemas.microsoft.com/office/powerpoint/2010/main" val="1187684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792</TotalTime>
  <Words>2635</Words>
  <Application>Microsoft Office PowerPoint</Application>
  <PresentationFormat>On-screen Show (4:3)</PresentationFormat>
  <Paragraphs>235</Paragraphs>
  <Slides>39</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Tahoma</vt:lpstr>
      <vt:lpstr>Wingdings</vt:lpstr>
      <vt:lpstr>Office Theme</vt:lpstr>
      <vt:lpstr>Accurate reproduction of non-individual binaural recordings without head tracking through individual headphone equalization</vt:lpstr>
      <vt:lpstr>Proximity – perhaps the most important predictor of sound quality in halls</vt:lpstr>
      <vt:lpstr>Binaural reproduction of concert halls is not new. Manfred Schroeder attempted it in 1974</vt:lpstr>
      <vt:lpstr>But Schroeder played the whole orchestra through two loudspeakers!</vt:lpstr>
      <vt:lpstr>To reproduce “Proximity” the rule is simple: you need one linear phase speaker for each voice.</vt:lpstr>
      <vt:lpstr>We need to combine Lokki’s electronic orchestra with a practical binaural recording and playback technique.</vt:lpstr>
      <vt:lpstr>The best way is to record from your eardrums with soft probes, and then equalize the headphones with the same probes! </vt:lpstr>
      <vt:lpstr>We can record with a frontal equalized dummy head listen with individually equalize headphones. </vt:lpstr>
      <vt:lpstr>Individual equalization is critical because the ear canal resonances are very different for each person!</vt:lpstr>
      <vt:lpstr>Sennheiser 600 Timbres</vt:lpstr>
      <vt:lpstr>Anthony</vt:lpstr>
      <vt:lpstr>Ben</vt:lpstr>
      <vt:lpstr>Cameron</vt:lpstr>
      <vt:lpstr>David</vt:lpstr>
      <vt:lpstr>Jonas</vt:lpstr>
      <vt:lpstr>Misha</vt:lpstr>
      <vt:lpstr>Paul</vt:lpstr>
      <vt:lpstr>Torben</vt:lpstr>
      <vt:lpstr>Wesley</vt:lpstr>
      <vt:lpstr>A comment on the last demonstration</vt:lpstr>
      <vt:lpstr>Theile – Spikofski</vt:lpstr>
      <vt:lpstr>But the method did not work for me! </vt:lpstr>
      <vt:lpstr>Theile’s method</vt:lpstr>
      <vt:lpstr>The author’s ear horn</vt:lpstr>
      <vt:lpstr>Hammershoi and Moller</vt:lpstr>
      <vt:lpstr>A Convenient Untruth</vt:lpstr>
      <vt:lpstr>A simple model of human elevation detection</vt:lpstr>
      <vt:lpstr>A simple model of human hearing-2</vt:lpstr>
      <vt:lpstr>An example</vt:lpstr>
      <vt:lpstr>Headphone listening</vt:lpstr>
      <vt:lpstr>Consequences of adaptation for sound engineers.</vt:lpstr>
      <vt:lpstr>Headphone calibration through equal loudness contours</vt:lpstr>
      <vt:lpstr>Equal Loudness </vt:lpstr>
      <vt:lpstr>Equal Loudness 2</vt:lpstr>
      <vt:lpstr>Loudness matching experiments</vt:lpstr>
      <vt:lpstr>Results for ~10 individuals</vt:lpstr>
      <vt:lpstr>Similar data from RPI</vt:lpstr>
      <vt:lpstr>Comments on these results.</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Accurate reproduction of non-individual binaural recordings without head tracking through individual headphone equalization</dc:title>
  <dc:creator>david</dc:creator>
  <cp:lastModifiedBy>david</cp:lastModifiedBy>
  <cp:revision>30</cp:revision>
  <dcterms:created xsi:type="dcterms:W3CDTF">2016-09-28T23:04:58Z</dcterms:created>
  <dcterms:modified xsi:type="dcterms:W3CDTF">2017-01-20T22:19:15Z</dcterms:modified>
</cp:coreProperties>
</file>