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5" r:id="rId3"/>
    <p:sldId id="276" r:id="rId4"/>
    <p:sldId id="288" r:id="rId5"/>
    <p:sldId id="281" r:id="rId6"/>
    <p:sldId id="285" r:id="rId7"/>
    <p:sldId id="286" r:id="rId8"/>
    <p:sldId id="287" r:id="rId9"/>
    <p:sldId id="277" r:id="rId10"/>
    <p:sldId id="284" r:id="rId11"/>
    <p:sldId id="257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1" r:id="rId21"/>
    <p:sldId id="272" r:id="rId22"/>
    <p:sldId id="273" r:id="rId23"/>
    <p:sldId id="282" r:id="rId24"/>
    <p:sldId id="274" r:id="rId25"/>
    <p:sldId id="278" r:id="rId26"/>
    <p:sldId id="279" r:id="rId27"/>
    <p:sldId id="283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50" d="100"/>
          <a:sy n="50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7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FB3B9-EA60-4882-ACE0-266DF3FFE5D4}" type="datetimeFigureOut">
              <a:rPr lang="en-US" smtClean="0"/>
              <a:pPr/>
              <a:t>11/11/2011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27121-7AE7-4823-9909-80A7233B29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D0DC4-9D11-46D3-BC33-0737BCA0642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0D0-D037-401B-96EA-9CB5B5E30408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9186-3282-4950-AF52-7B5C64BA8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0D0-D037-401B-96EA-9CB5B5E30408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9186-3282-4950-AF52-7B5C64BA8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0D0-D037-401B-96EA-9CB5B5E30408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9186-3282-4950-AF52-7B5C64BA8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0D0-D037-401B-96EA-9CB5B5E30408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9186-3282-4950-AF52-7B5C64BA8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0D0-D037-401B-96EA-9CB5B5E30408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9186-3282-4950-AF52-7B5C64BA8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0D0-D037-401B-96EA-9CB5B5E30408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9186-3282-4950-AF52-7B5C64BA8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0D0-D037-401B-96EA-9CB5B5E30408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9186-3282-4950-AF52-7B5C64BA8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0D0-D037-401B-96EA-9CB5B5E30408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9186-3282-4950-AF52-7B5C64BA8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0D0-D037-401B-96EA-9CB5B5E30408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9186-3282-4950-AF52-7B5C64BA8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0D0-D037-401B-96EA-9CB5B5E30408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9186-3282-4950-AF52-7B5C64BA8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FB0D0-D037-401B-96EA-9CB5B5E30408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9186-3282-4950-AF52-7B5C64BA8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FB0D0-D037-401B-96EA-9CB5B5E30408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C9186-3282-4950-AF52-7B5C64BA8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griesinger.com/" TargetMode="External"/><Relationship Id="rId2" Type="http://schemas.openxmlformats.org/officeDocument/2006/relationships/hyperlink" Target="mailto:dgriesinger@verizon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drive\ASA\asa_11\intro1_convolved_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file:///C:\ddrive\ASA\asa_11\C1_C3_mix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C:\ddrive\ASA\asa_11\c1_filtered_compressed.mp3" TargetMode="External"/><Relationship Id="rId1" Type="http://schemas.openxmlformats.org/officeDocument/2006/relationships/audio" Target="file:///C:\ddrive\ASA\asa_11\c1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file:///C:\ddrive\ASA\asa_11\C1_C3_room_mix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C:\ddrive\ASA\asa_11\C_sharp3_filtered_compressed_room.mp3" TargetMode="External"/><Relationship Id="rId1" Type="http://schemas.openxmlformats.org/officeDocument/2006/relationships/audio" Target="file:///C:\ddrive\ASA\asa_11\C1_filtered_compressed_room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drive\ASA\asa_11\row_k_excerpt.mp3" TargetMode="External"/><Relationship Id="rId1" Type="http://schemas.openxmlformats.org/officeDocument/2006/relationships/audio" Target="file:///C:\ddrive\ASA\asa_11\row_f_excerpt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Pitch</a:t>
            </a:r>
            <a:r>
              <a:rPr lang="en-US" sz="3600" dirty="0"/>
              <a:t>, </a:t>
            </a:r>
            <a:r>
              <a:rPr lang="en-US" sz="3600" dirty="0" smtClean="0"/>
              <a:t>Timbre, Source Separation</a:t>
            </a:r>
            <a:r>
              <a:rPr lang="en-US" sz="3600" dirty="0"/>
              <a:t>, and the </a:t>
            </a:r>
            <a:r>
              <a:rPr lang="en-US" sz="3600" dirty="0" smtClean="0"/>
              <a:t>Myths </a:t>
            </a:r>
            <a:r>
              <a:rPr lang="en-US" sz="3600" dirty="0"/>
              <a:t>of </a:t>
            </a:r>
            <a:r>
              <a:rPr lang="en-US" sz="3600" dirty="0" smtClean="0"/>
              <a:t>Sound Localization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David Griesinger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David Griesinger Acoustics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dgriesinger@verizon.net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www.davidgriesinger.com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Perception of reverberation and envelopment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goal of the ear/brain is to extract meaningful sound objects from a confusing acoustic field.</a:t>
            </a:r>
          </a:p>
          <a:p>
            <a:pPr lvl="1"/>
            <a:r>
              <a:rPr lang="en-US" dirty="0" smtClean="0"/>
              <a:t>To the brain reverberation is a from of noise.</a:t>
            </a:r>
          </a:p>
          <a:p>
            <a:pPr lvl="1"/>
            <a:r>
              <a:rPr lang="en-US" dirty="0" smtClean="0"/>
              <a:t>Where possible the brain stem separates direct sound from reverberation, forming two distinct sound streams: foreground and background.</a:t>
            </a:r>
          </a:p>
          <a:p>
            <a:r>
              <a:rPr lang="en-US" dirty="0" smtClean="0"/>
              <a:t>Perceiving reverberation and envelopment is only possible when the direct sound can be separately perceived!!!</a:t>
            </a:r>
          </a:p>
          <a:p>
            <a:pPr lvl="1"/>
            <a:r>
              <a:rPr lang="en-US" dirty="0" smtClean="0"/>
              <a:t>Clarity of the front image is a vital part of this process. </a:t>
            </a:r>
          </a:p>
          <a:p>
            <a:pPr lvl="1"/>
            <a:r>
              <a:rPr lang="en-US" dirty="0" smtClean="0"/>
              <a:t>When the front image is muddy reverberation becomes a part of the front image and cannot be localized.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These facts are unappreciated in current concert hall design.</a:t>
            </a:r>
          </a:p>
          <a:p>
            <a:pPr lvl="1"/>
            <a:r>
              <a:rPr lang="en-US" dirty="0" smtClean="0"/>
              <a:t>Almost invariably a recording has a clearer front image than a typical concert seat, where “well blended” sound is </a:t>
            </a:r>
            <a:r>
              <a:rPr lang="en-US" smtClean="0"/>
              <a:t>all you can hear.</a:t>
            </a:r>
            <a:endParaRPr lang="en-US" dirty="0" smtClean="0"/>
          </a:p>
          <a:p>
            <a:pPr lvl="1"/>
            <a:r>
              <a:rPr lang="en-US" dirty="0" smtClean="0"/>
              <a:t>It need not be so. With good acoustic design a concert seat can have better clarity and envelopment than any recording reproduced over loudspeakers.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Localizing separated sounds in natural hearing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It is well known that we localize sounds through: </a:t>
            </a:r>
          </a:p>
          <a:p>
            <a:pPr lvl="1"/>
            <a:r>
              <a:rPr lang="en-US" dirty="0" smtClean="0"/>
              <a:t>the Interaural Level Difference (ILD) </a:t>
            </a:r>
          </a:p>
          <a:p>
            <a:pPr lvl="1"/>
            <a:r>
              <a:rPr lang="en-US" dirty="0" smtClean="0"/>
              <a:t>and the Interaural Time Difference (ITD)</a:t>
            </a:r>
          </a:p>
          <a:p>
            <a:pPr lvl="1"/>
            <a:r>
              <a:rPr lang="en-US" dirty="0" smtClean="0"/>
              <a:t>Experiments with sine tones show that ITD is not useful above 2kHz due to frequency limits on nerve firings.</a:t>
            </a:r>
          </a:p>
          <a:p>
            <a:pPr lvl="1"/>
            <a:r>
              <a:rPr lang="en-US" dirty="0" smtClean="0"/>
              <a:t>And that ILD loses accuracy below 1kHz as head shadowing decreases.</a:t>
            </a:r>
          </a:p>
          <a:p>
            <a:r>
              <a:rPr lang="en-US" dirty="0" smtClean="0"/>
              <a:t>But high harmonics in the 1kHz to 4kHz range of low frequency fundamentals contain nearly all the information of speech</a:t>
            </a:r>
          </a:p>
          <a:p>
            <a:pPr lvl="1"/>
            <a:r>
              <a:rPr lang="en-US" dirty="0" smtClean="0"/>
              <a:t>And also provide timbre cues that identify musical instruments.</a:t>
            </a:r>
          </a:p>
          <a:p>
            <a:pPr lvl="1"/>
            <a:r>
              <a:rPr lang="en-US" dirty="0" smtClean="0"/>
              <a:t>When these harmonics are present we find that we can localize tones accurately with ILD</a:t>
            </a:r>
          </a:p>
          <a:p>
            <a:pPr lvl="1"/>
            <a:endParaRPr lang="en-US" dirty="0"/>
          </a:p>
          <a:p>
            <a:r>
              <a:rPr lang="en-US" dirty="0" smtClean="0"/>
              <a:t>To understand our ability to localize speech and music we need to use signals that include harmonics</a:t>
            </a:r>
          </a:p>
          <a:p>
            <a:pPr lvl="1"/>
            <a:r>
              <a:rPr lang="en-US" dirty="0" smtClean="0"/>
              <a:t>When harmonics are present our ability to localize can  be extremely acute, +-2 degrees or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ILD differences in human hearing</a:t>
            </a:r>
            <a:endParaRPr lang="en-US" dirty="0"/>
          </a:p>
        </p:txBody>
      </p:sp>
      <p:pic>
        <p:nvPicPr>
          <p:cNvPr id="4" name="Picture 3" descr="MIT_hrtf_elevation_0_5_degree_azimuth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19200"/>
            <a:ext cx="5737860" cy="3634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9530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 Kemar HRTF for 0 degrees elevation and 5 degrees azimuth.</a:t>
            </a:r>
          </a:p>
          <a:p>
            <a:endParaRPr lang="en-US" dirty="0" smtClean="0"/>
          </a:p>
          <a:p>
            <a:r>
              <a:rPr lang="en-US" dirty="0" smtClean="0"/>
              <a:t>Head shadowing is &gt;2dB above 800Hz. If we assume a 1dB threshold for level differences we should be able to localize a frontal source with an uncertainty of only 2 degrees. And we can…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1676400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the  2 to 3dB of level difference between the two ears is nearly constant in the vocal formant range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Individual </a:t>
            </a:r>
            <a:r>
              <a:rPr lang="en-US" dirty="0"/>
              <a:t>I</a:t>
            </a:r>
            <a:r>
              <a:rPr lang="en-US" dirty="0" smtClean="0"/>
              <a:t>nstruments vs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Ability to localize individual instruments with an uncertainty of 3 degrees or better is possible in good acoustics.</a:t>
            </a:r>
          </a:p>
          <a:p>
            <a:pPr lvl="1"/>
            <a:r>
              <a:rPr lang="en-US" dirty="0" smtClean="0"/>
              <a:t>The ability disappears abruptly when there are too many early reflections, and multiple instruments fall together in a fuzzy ball.</a:t>
            </a:r>
          </a:p>
          <a:p>
            <a:pPr lvl="1"/>
            <a:r>
              <a:rPr lang="en-US" dirty="0" smtClean="0"/>
              <a:t>With eyes open the visual localization dominates, and we are typically not aware that auditory localization is lost.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When multiple instruments are playing the same notes (a section) the uncertainty increases dramatically.</a:t>
            </a:r>
          </a:p>
          <a:p>
            <a:pPr lvl="1"/>
            <a:r>
              <a:rPr lang="en-US" dirty="0" smtClean="0"/>
              <a:t>The section tends to be both visually and sonically wide.</a:t>
            </a:r>
          </a:p>
          <a:p>
            <a:r>
              <a:rPr lang="en-US" dirty="0" smtClean="0"/>
              <a:t>But in a performance of a Haydn Symphony by the Boston Symphony Orchestra under Ton </a:t>
            </a:r>
            <a:r>
              <a:rPr lang="en-US" dirty="0" err="1" smtClean="0"/>
              <a:t>Koopman</a:t>
            </a:r>
            <a:r>
              <a:rPr lang="en-US" dirty="0" smtClean="0"/>
              <a:t>, the string sections played without vibrato.</a:t>
            </a:r>
          </a:p>
          <a:p>
            <a:pPr lvl="1"/>
            <a:r>
              <a:rPr lang="en-US" dirty="0" smtClean="0"/>
              <a:t>The visual image was wide – but the auditory image was of a single instrument, and was sharply localized at the center of the section.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Summary of Natural Hearing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When early reflections are not too strong we are able to localize multiple sound sources with high precision – approximately two degrees.</a:t>
            </a:r>
          </a:p>
          <a:p>
            <a:pPr lvl="1"/>
            <a:r>
              <a:rPr lang="en-US" dirty="0" smtClean="0"/>
              <a:t>If multiple people are talking simultaneously we are able to choose to listen to any of them.</a:t>
            </a:r>
          </a:p>
          <a:p>
            <a:pPr lvl="1"/>
            <a:r>
              <a:rPr lang="en-US" dirty="0" smtClean="0"/>
              <a:t>If multiple instruments are playing we are able to follow the lines of several at the same time.</a:t>
            </a:r>
          </a:p>
          <a:p>
            <a:pPr lvl="2"/>
            <a:r>
              <a:rPr lang="en-US" dirty="0" smtClean="0"/>
              <a:t>These abilities disappear abruptly when the early reflections exceed a certain level with respect to the direct sound.</a:t>
            </a:r>
          </a:p>
          <a:p>
            <a:r>
              <a:rPr lang="en-US" dirty="0" smtClean="0"/>
              <a:t>The information responsible for these abilities lies primarily in harmonics above 1000Hz from lower frequency tones.</a:t>
            </a:r>
          </a:p>
          <a:p>
            <a:r>
              <a:rPr lang="en-US" dirty="0" smtClean="0"/>
              <a:t>Localization for natural hearing is independent of frequency!!!</a:t>
            </a:r>
          </a:p>
          <a:p>
            <a:pPr lvl="1"/>
            <a:r>
              <a:rPr lang="en-US" dirty="0" smtClean="0"/>
              <a:t>Acuity, the sharpness of localization, can vary, but the perceived position does not vary.</a:t>
            </a:r>
          </a:p>
          <a:p>
            <a:endParaRPr lang="en-US" dirty="0" smtClean="0"/>
          </a:p>
          <a:p>
            <a:r>
              <a:rPr lang="en-US" dirty="0" smtClean="0"/>
              <a:t>In the author’s experience a binaural recording from a great concert seat can have sharper localization over the entire width of the orchestra than the best recording reproduced over stereo loudspeakers.</a:t>
            </a:r>
          </a:p>
          <a:p>
            <a:pPr lvl="1"/>
            <a:r>
              <a:rPr lang="en-US" dirty="0" smtClean="0"/>
              <a:t>But in a poor seat localization is considerably worse.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Stereo recordings manipulate the position of image sources between two loudspeakers by varying time or level. </a:t>
            </a:r>
          </a:p>
        </p:txBody>
      </p:sp>
      <p:pic>
        <p:nvPicPr>
          <p:cNvPr id="4" name="Picture 3" descr="pan_law_22de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000"/>
            <a:ext cx="4572000" cy="3342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2133600"/>
            <a:ext cx="29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the common sine/cosine pan law a level difference of 7.7dB  to the left </a:t>
            </a:r>
            <a:r>
              <a:rPr lang="en-US" i="1" dirty="0" smtClean="0"/>
              <a:t>should</a:t>
            </a:r>
            <a:r>
              <a:rPr lang="en-US" dirty="0" smtClean="0"/>
              <a:t> produce a source image half-way between the center and the left loudspeaker, or 15 degrees to the left.</a:t>
            </a:r>
          </a:p>
          <a:p>
            <a:endParaRPr lang="en-US" dirty="0" smtClean="0"/>
          </a:p>
          <a:p>
            <a:r>
              <a:rPr lang="en-US" dirty="0" smtClean="0"/>
              <a:t>If we listen with headphones, the image is at least 30 degrees to the left. And the position is independent of frequency.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With broadband signals the perceived position is closer to the left loudspeaker</a:t>
            </a:r>
            <a:endParaRPr lang="en-US" sz="3600" dirty="0"/>
          </a:p>
        </p:txBody>
      </p:sp>
      <p:pic>
        <p:nvPicPr>
          <p:cNvPr id="4" name="Picture 3" descr="actual position 22de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133600"/>
            <a:ext cx="5076191" cy="36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Sound diffracts around the head and interferes with sound from the opposite speaker</a:t>
            </a:r>
            <a:endParaRPr lang="en-US" sz="3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029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 from the left speaker diffracts around the head and appears at the right ear. </a:t>
            </a:r>
          </a:p>
          <a:p>
            <a:endParaRPr lang="en-US" dirty="0" smtClean="0"/>
          </a:p>
          <a:p>
            <a:r>
              <a:rPr lang="en-US" dirty="0" smtClean="0"/>
              <a:t>The diffracted signal interferes with the signal from the right loudspeaker – and at s~1600Hz the sound pressure at the right ear can be nearly zero.</a:t>
            </a:r>
            <a:endParaRPr lang="en-US" dirty="0"/>
          </a:p>
        </p:txBody>
      </p:sp>
      <p:pic>
        <p:nvPicPr>
          <p:cNvPr id="8" name="Picture 7" descr="diffraction mode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2914286" cy="30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Sound panned to the middle between left and center is</a:t>
            </a:r>
            <a:r>
              <a:rPr lang="en-US" sz="2800" baseline="0" dirty="0" smtClean="0"/>
              <a:t> perceived beyond the loudspeaker axis at high frequencies.</a:t>
            </a:r>
            <a:endParaRPr lang="en-US" sz="2800" dirty="0"/>
          </a:p>
        </p:txBody>
      </p:sp>
      <p:pic>
        <p:nvPicPr>
          <p:cNvPr id="4" name="Picture 3" descr="pan law frequency dependenc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5190853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638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diagram shows the perceived position of a sound source panned half-way between center and left with the speakers at +-45 degrees.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1910477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frequencies we principally use for sound localization in a complex field the perceived position of the source is very different from the sine/cosine pan-law.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Delay Panning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Techniques such as ORTF combine amplitude and delay panning</a:t>
            </a:r>
          </a:p>
          <a:p>
            <a:pPr lvl="1"/>
            <a:r>
              <a:rPr lang="en-US" sz="2000" dirty="0" smtClean="0"/>
              <a:t>But delay panning is even more frequency dependent.</a:t>
            </a:r>
          </a:p>
          <a:p>
            <a:pPr lvl="1"/>
            <a:r>
              <a:rPr lang="en-US" sz="2000" dirty="0" smtClean="0"/>
              <a:t>And if a listener is not in the sweet spot Delay panning does not work.</a:t>
            </a:r>
          </a:p>
        </p:txBody>
      </p:sp>
      <p:pic>
        <p:nvPicPr>
          <p:cNvPr id="4" name="Picture 3" descr="delay pann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514600"/>
            <a:ext cx="4541520" cy="3406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2776478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graph shows the approximate position of third octave noise bands from 250Hz to 2000Hz, given a 200 microsecond delay.</a:t>
            </a:r>
          </a:p>
          <a:p>
            <a:endParaRPr lang="en-US" dirty="0" smtClean="0"/>
          </a:p>
          <a:p>
            <a:r>
              <a:rPr lang="en-US" dirty="0" smtClean="0"/>
              <a:t>This delay corresponds to a 15 degree source angle to two microphones separated by 25cm.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9830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panning angle is about 15 degrees at 250Hz – but it is nearly 90 degrees at 2000Hz.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Sound Localization in Natural Hearing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133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sensitivity of human hearing is weighted to the frequencies of vocal formants.</a:t>
            </a:r>
          </a:p>
          <a:p>
            <a:pPr lvl="1"/>
            <a:r>
              <a:rPr lang="en-US" sz="2000" dirty="0" smtClean="0"/>
              <a:t>These frequencies carry most of the information in speech</a:t>
            </a:r>
          </a:p>
          <a:p>
            <a:pPr lvl="1"/>
            <a:r>
              <a:rPr lang="en-US" sz="2000" dirty="0" smtClean="0"/>
              <a:t>And they also carry most of our ability to localize sounds</a:t>
            </a:r>
          </a:p>
          <a:p>
            <a:pPr lvl="2"/>
            <a:r>
              <a:rPr lang="en-US" sz="1600" dirty="0" smtClean="0"/>
              <a:t>Vertical localization is almost entirely above 1000Hz</a:t>
            </a:r>
          </a:p>
          <a:p>
            <a:pPr lvl="2"/>
            <a:r>
              <a:rPr lang="en-US" sz="1600" dirty="0" smtClean="0"/>
              <a:t>So elevated speakers for “3d” audio need not be large and heavy!</a:t>
            </a:r>
          </a:p>
        </p:txBody>
      </p:sp>
      <p:pic>
        <p:nvPicPr>
          <p:cNvPr id="4" name="Picture 3" descr="outer and middle ea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380" y="3124200"/>
            <a:ext cx="4173039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3482876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function from sound outside the head through the outer and middle ear.</a:t>
            </a:r>
          </a:p>
          <a:p>
            <a:endParaRPr lang="en-US" dirty="0" smtClean="0"/>
          </a:p>
          <a:p>
            <a:r>
              <a:rPr lang="en-US" dirty="0" smtClean="0"/>
              <a:t>Notice that the pesky low frequencies are largely filtered away, and there is almost 8dB of boost at 3kHz.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Stereo</a:t>
            </a:r>
            <a:r>
              <a:rPr lang="en-US" baseline="0" dirty="0" smtClean="0"/>
              <a:t> localization is an illusion</a:t>
            </a:r>
            <a:r>
              <a:rPr lang="en-US" dirty="0" smtClean="0"/>
              <a:t> based on fuzzy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only stable locations are left, center, and right </a:t>
            </a:r>
          </a:p>
          <a:p>
            <a:pPr lvl="1"/>
            <a:r>
              <a:rPr lang="en-US" sz="2000" dirty="0" smtClean="0"/>
              <a:t>And center is stable only in the sweet spot.</a:t>
            </a:r>
          </a:p>
          <a:p>
            <a:endParaRPr lang="en-US" sz="2400" dirty="0" smtClean="0"/>
          </a:p>
          <a:p>
            <a:r>
              <a:rPr lang="en-US" sz="2400" dirty="0" smtClean="0"/>
              <a:t>Confronted with an image between center and left, or center and right, the brain must guess the location based on an average of conflicting cues.</a:t>
            </a:r>
          </a:p>
          <a:p>
            <a:pPr lvl="1"/>
            <a:r>
              <a:rPr lang="en-US" sz="2000" dirty="0" smtClean="0"/>
              <a:t>The result can be beyond the speaker axis.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Our perception of sharp images between center and left or right is an illusion generated by our brain’s desire for certainty, and it’s willingness to guess.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Headphone</a:t>
            </a:r>
            <a:r>
              <a:rPr lang="en-US" sz="3200" baseline="0" dirty="0" smtClean="0"/>
              <a:t> reproduction of panned images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Headphones reliably spread a panned image +-90 degrees</a:t>
            </a:r>
          </a:p>
          <a:p>
            <a:pPr lvl="1"/>
            <a:r>
              <a:rPr lang="en-US" sz="2000" dirty="0" smtClean="0"/>
              <a:t>The frontal accuracy is about +-2.5 degrees</a:t>
            </a:r>
          </a:p>
          <a:p>
            <a:pPr lvl="1"/>
            <a:r>
              <a:rPr lang="en-US" sz="2000" dirty="0" smtClean="0"/>
              <a:t>And the perceived position is independent of frequency – if the headphones perfectly match the listener’s ears</a:t>
            </a:r>
          </a:p>
          <a:p>
            <a:pPr lvl="2"/>
            <a:r>
              <a:rPr lang="en-US" sz="1600" dirty="0" smtClean="0"/>
              <a:t>It is useful to adjust a 1/3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octave equalizer with 1/3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octave noise bands to obtain a stable central image.</a:t>
            </a:r>
          </a:p>
          <a:p>
            <a:r>
              <a:rPr lang="en-US" sz="2400" dirty="0" smtClean="0"/>
              <a:t>Thus it is possible to hear precisely localized images from pan-pots when listening through headphones</a:t>
            </a:r>
          </a:p>
          <a:p>
            <a:pPr lvl="1"/>
            <a:r>
              <a:rPr lang="en-US" sz="2000" dirty="0" smtClean="0"/>
              <a:t>But not with speakers.</a:t>
            </a:r>
          </a:p>
          <a:p>
            <a:r>
              <a:rPr lang="en-US" sz="2400" dirty="0" smtClean="0"/>
              <a:t>I must emphasize that headphone reproduction </a:t>
            </a:r>
            <a:r>
              <a:rPr lang="en-US" sz="2400" i="1" dirty="0" smtClean="0"/>
              <a:t>requires </a:t>
            </a:r>
            <a:r>
              <a:rPr lang="en-US" sz="2400" dirty="0" smtClean="0"/>
              <a:t>accurate equalization of the headphones – ideally individually </a:t>
            </a:r>
            <a:r>
              <a:rPr lang="en-US" sz="2400" smtClean="0"/>
              <a:t>different for the left and right ear!</a:t>
            </a: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Coincident Microphones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Coincident microphones produce a signal similar to a pan-pot.</a:t>
            </a:r>
          </a:p>
          <a:p>
            <a:pPr lvl="1"/>
            <a:r>
              <a:rPr lang="en-US" dirty="0" smtClean="0"/>
              <a:t>But the range of the pan is limited.</a:t>
            </a:r>
          </a:p>
          <a:p>
            <a:r>
              <a:rPr lang="en-US" dirty="0" smtClean="0"/>
              <a:t>The most selective pattern is figure of eights at 90 degrees (Blumlein) </a:t>
            </a:r>
          </a:p>
          <a:p>
            <a:pPr lvl="1"/>
            <a:r>
              <a:rPr lang="en-US" dirty="0" smtClean="0"/>
              <a:t>A source 45 degrees to the left will be reproduced only from the left loudspeaker.</a:t>
            </a:r>
          </a:p>
          <a:p>
            <a:pPr lvl="1"/>
            <a:r>
              <a:rPr lang="en-US" dirty="0" smtClean="0"/>
              <a:t>A 3.3 degree angle from the front produces a 1dB level difference in the outputs.</a:t>
            </a:r>
          </a:p>
          <a:p>
            <a:pPr lvl="2"/>
            <a:r>
              <a:rPr lang="en-US" dirty="0" smtClean="0"/>
              <a:t>Not as good as natural hearing, but not too bad when listening through headphones.</a:t>
            </a:r>
          </a:p>
          <a:p>
            <a:r>
              <a:rPr lang="en-US" dirty="0" smtClean="0"/>
              <a:t>To produce a “full left” or “full right” signal the peak sensitivity of one microphone must lie on the null of the other microphone.</a:t>
            </a:r>
          </a:p>
          <a:p>
            <a:pPr lvl="1"/>
            <a:r>
              <a:rPr lang="en-US" dirty="0" smtClean="0"/>
              <a:t>Cardioid microphones can only do this if they are back-to-back (180 degrees apart) </a:t>
            </a:r>
          </a:p>
          <a:p>
            <a:pPr lvl="1"/>
            <a:r>
              <a:rPr lang="en-US" dirty="0" smtClean="0"/>
              <a:t>To pick up a decorrelated reverberant field the microphones must be at least supercardioid. Cardioid microphones pick up a largely monaural reverberant field at low frequencies in the standard ORTF configuration.</a:t>
            </a:r>
          </a:p>
          <a:p>
            <a:pPr lvl="2"/>
            <a:r>
              <a:rPr lang="en-US" dirty="0" smtClean="0"/>
              <a:t>If properly equalized hypercardioid or supercardioid microphones sound much better.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Soundfield and Binaural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7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When you use headphones to compare a binaural recording to a Soundfield recording with any pattern:</a:t>
            </a:r>
          </a:p>
          <a:p>
            <a:pPr lvl="1"/>
            <a:r>
              <a:rPr lang="en-US" dirty="0" smtClean="0"/>
              <a:t>The soundfield has a narrower front image – (it is not as sharp)</a:t>
            </a:r>
          </a:p>
          <a:p>
            <a:pPr lvl="1"/>
            <a:r>
              <a:rPr lang="en-US" dirty="0" smtClean="0"/>
              <a:t>more reflected energy – (there is no head shadowing)</a:t>
            </a:r>
          </a:p>
          <a:p>
            <a:pPr lvl="1"/>
            <a:r>
              <a:rPr lang="en-US" dirty="0" smtClean="0"/>
              <a:t>And less envelopment – (the direct sound is less distinct)</a:t>
            </a:r>
          </a:p>
          <a:p>
            <a:r>
              <a:rPr lang="en-US" dirty="0" smtClean="0"/>
              <a:t>Comparing a binaural recording on headphones to a Soundfield recording on speakers is not a reasonable thing to do!</a:t>
            </a:r>
          </a:p>
          <a:p>
            <a:endParaRPr lang="en-US" dirty="0"/>
          </a:p>
        </p:txBody>
      </p:sp>
      <p:pic>
        <p:nvPicPr>
          <p:cNvPr id="4" name="Picture 3" descr="IMG_1403.jpg"/>
          <p:cNvPicPr>
            <a:picLocks noChangeAspect="1"/>
          </p:cNvPicPr>
          <p:nvPr/>
        </p:nvPicPr>
        <p:blipFill>
          <a:blip r:embed="rId2" cstate="print"/>
          <a:srcRect l="44617" t="67358" r="42545" b="18378"/>
          <a:stretch>
            <a:fillRect/>
          </a:stretch>
        </p:blipFill>
        <p:spPr>
          <a:xfrm>
            <a:off x="2133600" y="3479800"/>
            <a:ext cx="35052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Ambisonics and WFS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Ambisonics has a problem with head shadowing.</a:t>
            </a:r>
          </a:p>
          <a:p>
            <a:pPr lvl="1"/>
            <a:r>
              <a:rPr lang="en-US" dirty="0" smtClean="0"/>
              <a:t>The lateral velocity vector is created by subtracting the left loudspeaker sound from the right loudspeaker sound.</a:t>
            </a:r>
          </a:p>
          <a:p>
            <a:pPr lvl="1"/>
            <a:r>
              <a:rPr lang="en-US" dirty="0" smtClean="0"/>
              <a:t>But if the head is in the way the signals do not subtract – and the lateral sound is perceived stronger than it should be – and often as excess pressure.</a:t>
            </a:r>
          </a:p>
          <a:p>
            <a:pPr lvl="1"/>
            <a:r>
              <a:rPr lang="en-US" dirty="0" smtClean="0"/>
              <a:t>Even in high order Ambisonics the frequency dependent panning problems still exist between loudspeakers.</a:t>
            </a:r>
          </a:p>
          <a:p>
            <a:r>
              <a:rPr lang="en-US" dirty="0" smtClean="0"/>
              <a:t>This results in a lower Direct to Reverberant ratio at frequencies above ~500Hz.</a:t>
            </a:r>
          </a:p>
          <a:p>
            <a:pPr lvl="1"/>
            <a:r>
              <a:rPr lang="en-US" dirty="0" smtClean="0"/>
              <a:t>Gerzon knew all about the problem, switching to crossed hypercardioid patterns above 500Hz.</a:t>
            </a:r>
          </a:p>
          <a:p>
            <a:pPr lvl="1"/>
            <a:r>
              <a:rPr lang="en-US" dirty="0" smtClean="0"/>
              <a:t>The resulting directional beams are about 100 degrees wide! And the front image has all the problems of stereo.</a:t>
            </a:r>
          </a:p>
          <a:p>
            <a:pPr lvl="2"/>
            <a:r>
              <a:rPr lang="en-US" dirty="0" smtClean="0"/>
              <a:t>If more speakers are used accuracy of localization is not increased, as the first order patterns are not selective enough to limit reproduction to only two speakers at the same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5.1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precise center location is perceived anywhere in the listening space, and not just at the sweet spot (sweet line).</a:t>
            </a:r>
          </a:p>
          <a:p>
            <a:endParaRPr lang="en-US" dirty="0" smtClean="0"/>
          </a:p>
          <a:p>
            <a:r>
              <a:rPr lang="en-US" dirty="0" smtClean="0"/>
              <a:t>Accuracy of localization in the front is greatly improved</a:t>
            </a:r>
          </a:p>
          <a:p>
            <a:pPr lvl="1"/>
            <a:r>
              <a:rPr lang="en-US" dirty="0" smtClean="0"/>
              <a:t>As long as only two speakers are active a time.</a:t>
            </a:r>
          </a:p>
          <a:p>
            <a:pPr lvl="1"/>
            <a:r>
              <a:rPr lang="en-US" dirty="0" smtClean="0"/>
              <a:t>This requires panning from center to left or center to right, and not simultaneously producing a phantom image from the left or right speakers.</a:t>
            </a:r>
          </a:p>
          <a:p>
            <a:pPr lvl="1"/>
            <a:r>
              <a:rPr lang="en-US" dirty="0" smtClean="0"/>
              <a:t>An image panned to the middle from center to left is perceived at 30 degrees at 3kHz.</a:t>
            </a:r>
          </a:p>
          <a:p>
            <a:pPr lvl="1"/>
            <a:r>
              <a:rPr lang="en-US" dirty="0" smtClean="0"/>
              <a:t>This is a factor of two improvement over two channel stereo.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 the localization accuracy of three front speakers is still far inferior to natural hearing.</a:t>
            </a:r>
          </a:p>
          <a:p>
            <a:pPr lvl="1"/>
            <a:r>
              <a:rPr lang="en-US" dirty="0" smtClean="0"/>
              <a:t>A five channel, five speaker front array is considerably better – again as long as only two channels are active for a given sound 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 side and rear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Perceiving a discrete image at the side between the front and rear speaker is difficult or impossible.</a:t>
            </a:r>
          </a:p>
          <a:p>
            <a:pPr lvl="1"/>
            <a:r>
              <a:rPr lang="en-US" dirty="0" smtClean="0"/>
              <a:t>Sharp localization is only possible if a single speaker is activated, either a front or a rear.</a:t>
            </a:r>
          </a:p>
          <a:p>
            <a:r>
              <a:rPr lang="en-US" dirty="0" smtClean="0"/>
              <a:t>Amplitude panning between the two rear speakers is possible, with all the disadvantages of two-channel stereo.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Vertical localization is achieved entirely through timbre cues above 1000Hz.</a:t>
            </a:r>
          </a:p>
          <a:p>
            <a:r>
              <a:rPr lang="en-US" dirty="0" smtClean="0"/>
              <a:t>Sounds in the horizontal plane lack frequencies in the range of 6000-10000Hz.</a:t>
            </a:r>
          </a:p>
          <a:p>
            <a:r>
              <a:rPr lang="en-US" dirty="0" smtClean="0"/>
              <a:t>Augmenting these frequencies with loudspeakers above and forward of the listener leads to a pleasing sense of natural reverberation.</a:t>
            </a:r>
          </a:p>
          <a:p>
            <a:pPr lvl="1"/>
            <a:r>
              <a:rPr lang="en-US" dirty="0" smtClean="0"/>
              <a:t>Two loudspeakers above the listener reproducing decorrelated reverberation sound much better than one.</a:t>
            </a:r>
          </a:p>
          <a:p>
            <a:pPr lvl="1"/>
            <a:r>
              <a:rPr lang="en-US" dirty="0" smtClean="0"/>
              <a:t>The best location is to the left and right 60 to 80 degrees above the listener.</a:t>
            </a:r>
          </a:p>
          <a:p>
            <a:pPr lvl="1"/>
            <a:r>
              <a:rPr lang="en-US" dirty="0" smtClean="0"/>
              <a:t>The signals reproduced can be derived from the reverberant component of a stereo or 5.1 recording.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Localization in natural hearing takes place mostly at frequencies above 1000Hz, and has a precision of ~ 2 degrees in the horizontal plane.</a:t>
            </a:r>
          </a:p>
          <a:p>
            <a:pPr lvl="1"/>
            <a:r>
              <a:rPr lang="en-US" dirty="0" smtClean="0"/>
              <a:t>With care this precision can be reproduced over headphones from a binaural or amplitude panned recording.</a:t>
            </a:r>
          </a:p>
          <a:p>
            <a:r>
              <a:rPr lang="en-US" dirty="0" smtClean="0"/>
              <a:t>Commonly used pressure-gradient microphone techniques are not capable of capturing sound direction with this precision.</a:t>
            </a:r>
          </a:p>
          <a:p>
            <a:pPr lvl="1"/>
            <a:r>
              <a:rPr lang="en-US" dirty="0" smtClean="0"/>
              <a:t>The vey best they an do is about four degrees, and techniques that use cardioid microphones give at best about 8 degrees.</a:t>
            </a:r>
          </a:p>
          <a:p>
            <a:r>
              <a:rPr lang="en-US" dirty="0" smtClean="0"/>
              <a:t>Two channel loudspeaker reproduction suffers from frequency dependence for frequencies above 1000Hz, spreading apparent localization of a panned image over ~30 degrees.</a:t>
            </a:r>
          </a:p>
          <a:p>
            <a:pPr lvl="1"/>
            <a:r>
              <a:rPr lang="en-US" dirty="0" smtClean="0"/>
              <a:t>The brain must make a best guess for the perceived position of a source – and the frequency spread </a:t>
            </a:r>
            <a:r>
              <a:rPr lang="en-US" smtClean="0"/>
              <a:t>is </a:t>
            </a:r>
            <a:r>
              <a:rPr lang="en-US" smtClean="0"/>
              <a:t>sometimes </a:t>
            </a:r>
            <a:r>
              <a:rPr lang="en-US" dirty="0" smtClean="0"/>
              <a:t>audible.</a:t>
            </a:r>
          </a:p>
          <a:p>
            <a:r>
              <a:rPr lang="en-US" dirty="0" smtClean="0"/>
              <a:t>Multichannel reproduction in 5.1 improves the accuracy about a factor of two.</a:t>
            </a:r>
          </a:p>
          <a:p>
            <a:pPr lvl="1"/>
            <a:r>
              <a:rPr lang="en-US" dirty="0" smtClean="0"/>
              <a:t>The more channels used the more natural the frontal image becomes, as long as only two adjacent loudspeakers are active for any one source.</a:t>
            </a:r>
          </a:p>
          <a:p>
            <a:r>
              <a:rPr lang="en-US" dirty="0" smtClean="0"/>
              <a:t>First order Ambisonics with four speakers has all the problems of stereo and then some. With multiple speakers localization accuracy is slightly improved.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Separation of simultaneous sounds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smtClean="0"/>
              <a:t>The author’s current work concentrates on the brain processes that enable our ears to separate simultaneous sounds into independent neural streams.</a:t>
            </a:r>
          </a:p>
          <a:p>
            <a:pPr lvl="1"/>
            <a:r>
              <a:rPr lang="en-US" sz="2100" dirty="0" smtClean="0"/>
              <a:t>At formant frequencies separation requires that sounds have a definite pitch, and multiple harmonics above 1000Hz.</a:t>
            </a:r>
          </a:p>
          <a:p>
            <a:pPr lvl="1"/>
            <a:r>
              <a:rPr lang="en-US" sz="2100" dirty="0" smtClean="0"/>
              <a:t>The phases of the harmonics must not be altered by acoustics in the first 100ms.</a:t>
            </a:r>
          </a:p>
          <a:p>
            <a:endParaRPr lang="en-US" sz="2300" dirty="0" smtClean="0"/>
          </a:p>
          <a:p>
            <a:r>
              <a:rPr lang="en-US" sz="2300" dirty="0" smtClean="0"/>
              <a:t>If sounds can be separated by pitch they can be individually localized even in the presence of noise or other pitched sounds.</a:t>
            </a:r>
          </a:p>
          <a:p>
            <a:pPr rtl="0" eaLnBrk="1" latinLnBrk="0" hangingPunct="1"/>
            <a:r>
              <a:rPr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if the signal is speech or music with definite pitches we can easily localize and understand two simultaneous speakers or musicians.</a:t>
            </a:r>
          </a:p>
          <a:p>
            <a:pPr rtl="0" eaLnBrk="1" latinLnBrk="0" hangingPunct="1"/>
            <a:endParaRPr lang="en-US" sz="3200" dirty="0" smtClean="0"/>
          </a:p>
          <a:p>
            <a:pPr rtl="0" eaLnBrk="1" latinLnBrk="0" hangingPunct="1"/>
            <a:r>
              <a:rPr lang="en-US" sz="23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Houtsma</a:t>
            </a:r>
            <a:r>
              <a:rPr lang="en-US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found that two simultaneous monotone speech signals in the same location can be separately understood if the pitch difference is only half a semitone, or 3%.</a:t>
            </a:r>
          </a:p>
          <a:p>
            <a:pPr lvl="1"/>
            <a:r>
              <a:rPr lang="en-US" sz="2300" dirty="0" smtClean="0"/>
              <a:t>The author has examples of pitch separation of one semitone on his web-site</a:t>
            </a:r>
          </a:p>
          <a:p>
            <a:pPr lvl="1"/>
            <a:endParaRPr lang="en-US" sz="2300" dirty="0" smtClean="0"/>
          </a:p>
          <a:p>
            <a:r>
              <a:rPr lang="en-US" sz="2700" dirty="0" smtClean="0"/>
              <a:t>Source separation, perceived distance, clarity of localization, and clarity of sound are ALL related to the same physics of information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Clarity, Distance, and Audience Attention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detect “near” versus “far” instantly on perceiving a sound</a:t>
            </a:r>
          </a:p>
          <a:p>
            <a:pPr lvl="1"/>
            <a:r>
              <a:rPr lang="en-US" dirty="0" smtClean="0"/>
              <a:t>“Near” sounds demand attention and sometimes immediate attention.</a:t>
            </a:r>
          </a:p>
          <a:p>
            <a:pPr lvl="2"/>
            <a:r>
              <a:rPr lang="en-US" dirty="0" smtClean="0"/>
              <a:t>“Far” sounds can usually be ignored</a:t>
            </a:r>
          </a:p>
          <a:p>
            <a:r>
              <a:rPr lang="en-US" dirty="0" smtClean="0"/>
              <a:t>Cinema and Drama directors demand that dialog be perceived as “Near”</a:t>
            </a:r>
          </a:p>
          <a:p>
            <a:pPr lvl="1"/>
            <a:r>
              <a:rPr lang="en-US" dirty="0" smtClean="0"/>
              <a:t>Drama theaters are small and acoustically dry</a:t>
            </a:r>
          </a:p>
          <a:p>
            <a:r>
              <a:rPr lang="en-US" dirty="0" smtClean="0"/>
              <a:t>Movie theaters are dry and use highly directional loudspeakers with linear phase response at vocal formant frequencies.</a:t>
            </a:r>
          </a:p>
          <a:p>
            <a:r>
              <a:rPr lang="en-US" dirty="0" smtClean="0"/>
              <a:t>High sonic clarity and low sonic distance requires that harmonics in the vocal formant range are reproduced with their original phase relationships</a:t>
            </a:r>
          </a:p>
          <a:p>
            <a:pPr lvl="1"/>
            <a:r>
              <a:rPr lang="en-US" dirty="0" smtClean="0"/>
              <a:t>Unmodified by loudspeaker characteristics or reflections.</a:t>
            </a:r>
          </a:p>
          <a:p>
            <a:r>
              <a:rPr lang="en-US" dirty="0" smtClean="0"/>
              <a:t>This aspect of sound reproduction is not commonly </a:t>
            </a:r>
            <a:r>
              <a:rPr lang="en-US" dirty="0" err="1" smtClean="0"/>
              <a:t>recognised</a:t>
            </a:r>
            <a:r>
              <a:rPr lang="en-US" dirty="0" smtClean="0"/>
              <a:t>, either in live performance or in sound playback.</a:t>
            </a:r>
          </a:p>
          <a:p>
            <a:pPr lvl="1"/>
            <a:r>
              <a:rPr lang="en-US" dirty="0" smtClean="0"/>
              <a:t>Tests of microphone techniques where the microphones are beyond the room critical distance are of limited value!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Example of Clarity for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impulse response has a C50 of infinity</a:t>
            </a:r>
          </a:p>
          <a:p>
            <a:pPr lvl="1"/>
            <a:r>
              <a:rPr lang="en-US" sz="2400" dirty="0" smtClean="0"/>
              <a:t>STI</a:t>
            </a:r>
            <a:r>
              <a:rPr lang="en-US" sz="2400" baseline="0" dirty="0" smtClean="0"/>
              <a:t> is 0.96, RASTI is 0.93, and it is flat in frequency.</a:t>
            </a:r>
          </a:p>
        </p:txBody>
      </p:sp>
      <p:pic>
        <p:nvPicPr>
          <p:cNvPr id="4" name="Picture 3" descr="impuls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981200"/>
            <a:ext cx="2819400" cy="2420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1981200"/>
            <a:ext cx="48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spite of high C50 and excellent STI, when this impulse is convolved with speech there is a severe loss in clarity. The sound is muddy and distant.</a:t>
            </a:r>
          </a:p>
          <a:p>
            <a:endParaRPr lang="en-US" dirty="0" smtClean="0"/>
          </a:p>
          <a:p>
            <a:r>
              <a:rPr lang="en-US" dirty="0" smtClean="0"/>
              <a:t>The sound is unclear because this IR randomizes the phase of harmonics above 1000Hz!!!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intro1_excerpt_clear_convolv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50" y="4343400"/>
            <a:ext cx="8191500" cy="2385060"/>
          </a:xfrm>
          <a:prstGeom prst="rect">
            <a:avLst/>
          </a:prstGeom>
        </p:spPr>
      </p:pic>
      <p:pic>
        <p:nvPicPr>
          <p:cNvPr id="9" name="intro1_convolved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257800" y="2971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The information carried in the phases</a:t>
            </a:r>
            <a:r>
              <a:rPr lang="en-US" baseline="0" dirty="0" smtClean="0"/>
              <a:t> of upper harmonics can be easily demonstrated:</a:t>
            </a:r>
          </a:p>
        </p:txBody>
      </p:sp>
      <p:pic>
        <p:nvPicPr>
          <p:cNvPr id="6" name="Picture 5" descr="spectrum_c(2)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2362200"/>
            <a:ext cx="4084320" cy="2720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2209800"/>
            <a:ext cx="205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 monotone  Speech with pitch C</a:t>
            </a:r>
          </a:p>
          <a:p>
            <a:endParaRPr lang="en-US" dirty="0" smtClean="0"/>
          </a:p>
          <a:p>
            <a:r>
              <a:rPr lang="en-US" dirty="0" smtClean="0"/>
              <a:t>Speech after removing frequencies below 1000Hz, and compression for constant level.</a:t>
            </a:r>
          </a:p>
          <a:p>
            <a:endParaRPr lang="en-US" dirty="0" smtClean="0"/>
          </a:p>
          <a:p>
            <a:r>
              <a:rPr lang="en-US" dirty="0" smtClean="0"/>
              <a:t>C and C# together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105400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Spectrum of the compressed speech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867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not difficult to separate the two voices – but it may take a bit of practice!</a:t>
            </a:r>
            <a:endParaRPr lang="en-US" dirty="0"/>
          </a:p>
        </p:txBody>
      </p:sp>
      <p:pic>
        <p:nvPicPr>
          <p:cNvPr id="14" name="c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33400" y="2362200"/>
            <a:ext cx="533400" cy="533400"/>
          </a:xfrm>
          <a:prstGeom prst="rect">
            <a:avLst/>
          </a:prstGeom>
        </p:spPr>
      </p:pic>
      <p:pic>
        <p:nvPicPr>
          <p:cNvPr id="15" name="c1_filtered_compresse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33400" y="3352800"/>
            <a:ext cx="533400" cy="533400"/>
          </a:xfrm>
          <a:prstGeom prst="rect">
            <a:avLst/>
          </a:prstGeom>
        </p:spPr>
      </p:pic>
      <p:pic>
        <p:nvPicPr>
          <p:cNvPr id="16" name="C1_C3_mix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533400" y="49530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1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7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in a room?</a:t>
            </a:r>
            <a:endParaRPr lang="en-US" dirty="0"/>
          </a:p>
        </p:txBody>
      </p:sp>
      <p:pic>
        <p:nvPicPr>
          <p:cNvPr id="4" name="Picture 3" descr="impulse_pi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371600"/>
            <a:ext cx="3429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524000"/>
            <a:ext cx="327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binaural impulse response of a small concert hall, measured in row 5 with an </a:t>
            </a:r>
            <a:r>
              <a:rPr lang="en-US" dirty="0" err="1" smtClean="0"/>
              <a:t>omnidirectional</a:t>
            </a:r>
            <a:r>
              <a:rPr lang="en-US" dirty="0" smtClean="0"/>
              <a:t>  source on stage. The direct level has been boosted 6dB to emulate the directivity of a human speaker.</a:t>
            </a:r>
          </a:p>
          <a:p>
            <a:endParaRPr lang="en-US" dirty="0" smtClean="0"/>
          </a:p>
          <a:p>
            <a:r>
              <a:rPr lang="en-US" dirty="0" smtClean="0"/>
              <a:t>RT ~ 1s</a:t>
            </a:r>
          </a:p>
          <a:p>
            <a:endParaRPr lang="en-US" dirty="0" smtClean="0"/>
          </a:p>
          <a:p>
            <a:r>
              <a:rPr lang="en-US" dirty="0" smtClean="0"/>
              <a:t>Looks pretty good, doesn’t it, with plenty of direct sound. </a:t>
            </a:r>
          </a:p>
          <a:p>
            <a:endParaRPr lang="en-US" dirty="0" smtClean="0"/>
          </a:p>
          <a:p>
            <a:r>
              <a:rPr lang="en-US" dirty="0" smtClean="0"/>
              <a:t>But the value of LOC is -1dB, which foretells problems…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2057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Sound in the hall is difficult to understand and remember when there is just one speaker. Impossible to understand when two speakers talk at the same time.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2328208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  in  the room</a:t>
            </a:r>
          </a:p>
          <a:p>
            <a:endParaRPr lang="en-US" sz="2400" dirty="0" smtClean="0"/>
          </a:p>
          <a:p>
            <a:r>
              <a:rPr lang="en-US" sz="2400" dirty="0" smtClean="0"/>
              <a:t>C# in the room</a:t>
            </a:r>
          </a:p>
          <a:p>
            <a:endParaRPr lang="en-US" sz="2400" dirty="0" smtClean="0"/>
          </a:p>
          <a:p>
            <a:r>
              <a:rPr lang="en-US" sz="2400" dirty="0" smtClean="0"/>
              <a:t>C and C# in the room together</a:t>
            </a:r>
          </a:p>
        </p:txBody>
      </p:sp>
      <p:pic>
        <p:nvPicPr>
          <p:cNvPr id="11" name="C1_filtered_compressed_ro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371600" y="2286000"/>
            <a:ext cx="609600" cy="609600"/>
          </a:xfrm>
          <a:prstGeom prst="rect">
            <a:avLst/>
          </a:prstGeom>
        </p:spPr>
      </p:pic>
      <p:pic>
        <p:nvPicPr>
          <p:cNvPr id="12" name="C_sharp3_filtered_compressed_ro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371600" y="2971800"/>
            <a:ext cx="609600" cy="609600"/>
          </a:xfrm>
          <a:prstGeom prst="rect">
            <a:avLst/>
          </a:prstGeom>
        </p:spPr>
      </p:pic>
      <p:pic>
        <p:nvPicPr>
          <p:cNvPr id="13" name="C1_C3_room_mix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1447800" y="3886200"/>
            <a:ext cx="533400" cy="5334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4419600"/>
            <a:ext cx="8229600" cy="38100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5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these effects depend on the coherence of upper harmonics. When sound is reproduced over multiple loudspeakers this quality usually suffers.</a:t>
            </a:r>
            <a:br>
              <a:rPr lang="en-US" sz="5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5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difficulty applies both to Ambisonics and WFS, especially because spatial aliasing is significant at formant frequencies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Sound separation: Localizing</a:t>
            </a:r>
            <a:r>
              <a:rPr lang="en-US" sz="3200" baseline="0" dirty="0" smtClean="0"/>
              <a:t> a String Quartet</a:t>
            </a:r>
            <a:endParaRPr lang="en-US" sz="3200" dirty="0"/>
          </a:p>
        </p:txBody>
      </p:sp>
      <p:pic>
        <p:nvPicPr>
          <p:cNvPr id="4" name="Picture 4" descr="IMG_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3716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1143001"/>
            <a:ext cx="274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author’s seat in row F behind the lady in red the string quartet was +-10 degrees in width.</a:t>
            </a:r>
          </a:p>
          <a:p>
            <a:endParaRPr lang="en-US" dirty="0"/>
          </a:p>
          <a:p>
            <a:r>
              <a:rPr lang="en-US" dirty="0" smtClean="0"/>
              <a:t>But in the presence of substantial reverberation it was possible to distinctly localize all four players with eyes closed, even when they played together.</a:t>
            </a:r>
          </a:p>
          <a:p>
            <a:endParaRPr lang="en-US" dirty="0" smtClean="0"/>
          </a:p>
          <a:p>
            <a:r>
              <a:rPr lang="en-US" dirty="0" smtClean="0"/>
              <a:t>This implies a localization acuity of better than three degrees.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421868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just slightly more reverberation it was not possible to localize the musicians at all.</a:t>
            </a:r>
            <a:endParaRPr lang="en-US" dirty="0"/>
          </a:p>
        </p:txBody>
      </p:sp>
      <p:pic>
        <p:nvPicPr>
          <p:cNvPr id="9" name="row_f_excerp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V="1">
            <a:off x="7620000" y="4953000"/>
            <a:ext cx="685800" cy="685800"/>
          </a:xfrm>
          <a:prstGeom prst="rect">
            <a:avLst/>
          </a:prstGeom>
        </p:spPr>
      </p:pic>
      <p:pic>
        <p:nvPicPr>
          <p:cNvPr id="10" name="row_k_excerp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962400" y="5867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8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2897</Words>
  <Application>Microsoft Office PowerPoint</Application>
  <PresentationFormat>On-screen Show (4:3)</PresentationFormat>
  <Paragraphs>220</Paragraphs>
  <Slides>28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Pitch, Timbre, Source Separation, and the Myths of Sound Localization</vt:lpstr>
      <vt:lpstr>Sound Localization in Natural Hearing</vt:lpstr>
      <vt:lpstr>Separation of simultaneous sounds</vt:lpstr>
      <vt:lpstr>Clarity, Distance, and Audience Attention</vt:lpstr>
      <vt:lpstr>Example of Clarity for Speech</vt:lpstr>
      <vt:lpstr>Demonstration</vt:lpstr>
      <vt:lpstr>What happens in a room?</vt:lpstr>
      <vt:lpstr>Sound in the hall is difficult to understand and remember when there is just one speaker. Impossible to understand when two speakers talk at the same time.</vt:lpstr>
      <vt:lpstr>Sound separation: Localizing a String Quartet</vt:lpstr>
      <vt:lpstr>Perception of reverberation and envelopment</vt:lpstr>
      <vt:lpstr>Localizing separated sounds in natural hearing</vt:lpstr>
      <vt:lpstr>ILD differences in human hearing</vt:lpstr>
      <vt:lpstr>Individual Instruments vs Sections</vt:lpstr>
      <vt:lpstr>Summary of Natural Hearing </vt:lpstr>
      <vt:lpstr>Stereo Reproduction</vt:lpstr>
      <vt:lpstr>With broadband signals the perceived position is closer to the left loudspeaker</vt:lpstr>
      <vt:lpstr>Sound diffracts around the head and interferes with sound from the opposite speaker</vt:lpstr>
      <vt:lpstr>Sound panned to the middle between left and center is perceived beyond the loudspeaker axis at high frequencies.</vt:lpstr>
      <vt:lpstr>Delay Panning</vt:lpstr>
      <vt:lpstr>Stereo localization is an illusion based on fuzzy data</vt:lpstr>
      <vt:lpstr>Headphone reproduction of panned images</vt:lpstr>
      <vt:lpstr>Coincident Microphones</vt:lpstr>
      <vt:lpstr>Compare Soundfield and Binaural</vt:lpstr>
      <vt:lpstr>Ambisonics and WFS</vt:lpstr>
      <vt:lpstr>5.1 Front</vt:lpstr>
      <vt:lpstr>5.1 side and rear</vt:lpstr>
      <vt:lpstr>Vertical Localization</vt:lpstr>
      <vt:lpstr>Conclusions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Pitch, Timbre, Source Separation, and the Myths of Sound Localization</dc:title>
  <dc:creator>Sony Customer</dc:creator>
  <cp:lastModifiedBy>Sony Customer</cp:lastModifiedBy>
  <cp:revision>24</cp:revision>
  <dcterms:created xsi:type="dcterms:W3CDTF">2011-11-03T21:35:13Z</dcterms:created>
  <dcterms:modified xsi:type="dcterms:W3CDTF">2011-11-11T09:01:51Z</dcterms:modified>
</cp:coreProperties>
</file>