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89" r:id="rId3"/>
    <p:sldId id="329" r:id="rId4"/>
    <p:sldId id="314" r:id="rId5"/>
    <p:sldId id="317" r:id="rId6"/>
    <p:sldId id="290" r:id="rId7"/>
    <p:sldId id="291" r:id="rId8"/>
    <p:sldId id="293" r:id="rId9"/>
    <p:sldId id="306" r:id="rId10"/>
    <p:sldId id="294" r:id="rId11"/>
    <p:sldId id="328" r:id="rId12"/>
    <p:sldId id="298" r:id="rId13"/>
    <p:sldId id="330" r:id="rId14"/>
    <p:sldId id="295" r:id="rId15"/>
    <p:sldId id="297" r:id="rId16"/>
    <p:sldId id="300" r:id="rId17"/>
    <p:sldId id="308" r:id="rId18"/>
    <p:sldId id="310" r:id="rId19"/>
    <p:sldId id="311" r:id="rId20"/>
    <p:sldId id="285" r:id="rId21"/>
    <p:sldId id="327" r:id="rId22"/>
    <p:sldId id="28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67" autoAdjust="0"/>
    <p:restoredTop sz="86410" autoAdjust="0"/>
  </p:normalViewPr>
  <p:slideViewPr>
    <p:cSldViewPr>
      <p:cViewPr varScale="1">
        <p:scale>
          <a:sx n="63" d="100"/>
          <a:sy n="63" d="100"/>
        </p:scale>
        <p:origin x="-634" y="-72"/>
      </p:cViewPr>
      <p:guideLst>
        <p:guide orient="horz" pos="2160"/>
        <p:guide pos="2880"/>
      </p:guideLst>
    </p:cSldViewPr>
  </p:slideViewPr>
  <p:outlineViewPr>
    <p:cViewPr>
      <p:scale>
        <a:sx n="33" d="100"/>
        <a:sy n="33" d="100"/>
      </p:scale>
      <p:origin x="0" y="2399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C0A371-87E5-4992-88A6-4FD0EBBDC554}" type="datetimeFigureOut">
              <a:rPr lang="en-US" smtClean="0"/>
              <a:pPr/>
              <a:t>11/1/2011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7D0DC4-9D11-46D3-BC33-0737BCA0642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7D0DC4-9D11-46D3-BC33-0737BCA06420}"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4C0954-AF35-48C1-9CA3-13E006918ED7}" type="datetimeFigureOut">
              <a:rPr lang="en-US" smtClean="0"/>
              <a:pPr/>
              <a:t>11/1/2011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2DB3CF-3117-441D-B38E-BC60A5673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C0954-AF35-48C1-9CA3-13E006918ED7}" type="datetimeFigureOut">
              <a:rPr lang="en-US" smtClean="0"/>
              <a:pPr/>
              <a:t>11/1/2011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2DB3CF-3117-441D-B38E-BC60A5673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ddrive\ASA\asa_11\ten_small_reversed.mp3" TargetMode="External"/><Relationship Id="rId1" Type="http://schemas.openxmlformats.org/officeDocument/2006/relationships/audio" Target="file:///C:\ddrive\ASA\asa_11\ten_small.mp3" TargetMode="External"/><Relationship Id="rId5" Type="http://schemas.openxmlformats.org/officeDocument/2006/relationships/image" Target="../media/image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audio" Target="file:///C:\ddrive\ASA\asa_11\C1_C3_mix.mp3" TargetMode="External"/><Relationship Id="rId7" Type="http://schemas.openxmlformats.org/officeDocument/2006/relationships/image" Target="../media/image17.png"/><Relationship Id="rId2" Type="http://schemas.openxmlformats.org/officeDocument/2006/relationships/audio" Target="file:///C:\ddrive\ASA\asa_11\c1_filtered_compressed.mp3" TargetMode="External"/><Relationship Id="rId1" Type="http://schemas.openxmlformats.org/officeDocument/2006/relationships/audio" Target="file:///C:\ddrive\ASA\asa_11\c1.mp3" TargetMode="Externa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file:///C:\ddrive\ASA\asa_11\C1_C3_room_mix.mp3" TargetMode="External"/><Relationship Id="rId7" Type="http://schemas.openxmlformats.org/officeDocument/2006/relationships/image" Target="../media/image22.png"/><Relationship Id="rId2" Type="http://schemas.openxmlformats.org/officeDocument/2006/relationships/audio" Target="file:///C:\ddrive\ASA\asa_11\C_sharp3_filtered_compressed_room.mp3" TargetMode="External"/><Relationship Id="rId1" Type="http://schemas.openxmlformats.org/officeDocument/2006/relationships/audio" Target="file:///C:\ddrive\ASA\asa_11\C1_filtered_compressed_room.mp3" TargetMode="Externa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C:\ddrive\ASA\asa_11\intro1_convolved_2.mp3"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ddrive\ASA\asa_11\row_k_excerpt.mp3" TargetMode="External"/><Relationship Id="rId1" Type="http://schemas.openxmlformats.org/officeDocument/2006/relationships/audio" Target="file:///C:\ddrive\ASA\asa_11\row_f_excerpt.mp3" TargetMode="Externa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The audibility of direct sound as a key to measuring the clarity of speech and music</a:t>
            </a:r>
            <a:r>
              <a:rPr lang="en-US" sz="2200" b="1" dirty="0" smtClean="0"/>
              <a:t/>
            </a:r>
            <a:br>
              <a:rPr lang="en-US" sz="2200" b="1" dirty="0" smtClean="0"/>
            </a:b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sz="2400" dirty="0" smtClean="0">
                <a:solidFill>
                  <a:schemeClr val="tx1">
                    <a:lumMod val="85000"/>
                    <a:lumOff val="15000"/>
                  </a:schemeClr>
                </a:solidFill>
              </a:rPr>
              <a:t>David  Griesinger</a:t>
            </a:r>
          </a:p>
          <a:p>
            <a:endParaRPr lang="en-US" sz="2400" dirty="0" smtClean="0">
              <a:solidFill>
                <a:schemeClr val="tx1">
                  <a:lumMod val="85000"/>
                  <a:lumOff val="15000"/>
                </a:schemeClr>
              </a:solidFill>
            </a:endParaRPr>
          </a:p>
          <a:p>
            <a:r>
              <a:rPr lang="en-US" sz="2000" dirty="0" smtClean="0">
                <a:solidFill>
                  <a:schemeClr val="tx1">
                    <a:lumMod val="85000"/>
                    <a:lumOff val="15000"/>
                  </a:schemeClr>
                </a:solidFill>
              </a:rPr>
              <a:t>David Griesinger Acoustics, Cambridge, Massachusetts, USA</a:t>
            </a:r>
          </a:p>
          <a:p>
            <a:r>
              <a:rPr lang="en-US" sz="2000" dirty="0" smtClean="0">
                <a:solidFill>
                  <a:schemeClr val="tx1">
                    <a:lumMod val="85000"/>
                    <a:lumOff val="15000"/>
                  </a:schemeClr>
                </a:solidFill>
              </a:rPr>
              <a:t>www.davidgriesinger.com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The Model</a:t>
            </a:r>
            <a:endParaRPr lang="en-US" dirty="0"/>
          </a:p>
        </p:txBody>
      </p:sp>
      <p:pic>
        <p:nvPicPr>
          <p:cNvPr id="4" name="Picture 3" descr="big_pic3.bmp"/>
          <p:cNvPicPr>
            <a:picLocks noChangeAspect="1"/>
          </p:cNvPicPr>
          <p:nvPr/>
        </p:nvPicPr>
        <p:blipFill>
          <a:blip r:embed="rId2" cstate="print"/>
          <a:stretch>
            <a:fillRect/>
          </a:stretch>
        </p:blipFill>
        <p:spPr>
          <a:xfrm>
            <a:off x="0" y="990600"/>
            <a:ext cx="9144000" cy="3657600"/>
          </a:xfrm>
          <a:prstGeom prst="rect">
            <a:avLst/>
          </a:prstGeom>
        </p:spPr>
      </p:pic>
      <p:sp>
        <p:nvSpPr>
          <p:cNvPr id="5" name="TextBox 4"/>
          <p:cNvSpPr txBox="1"/>
          <p:nvPr/>
        </p:nvSpPr>
        <p:spPr>
          <a:xfrm>
            <a:off x="685800" y="4953000"/>
            <a:ext cx="7543800" cy="1569660"/>
          </a:xfrm>
          <a:prstGeom prst="rect">
            <a:avLst/>
          </a:prstGeom>
          <a:noFill/>
        </p:spPr>
        <p:txBody>
          <a:bodyPr wrap="square" rtlCol="0">
            <a:spAutoFit/>
          </a:bodyPr>
          <a:lstStyle/>
          <a:p>
            <a:r>
              <a:rPr lang="en-US" sz="2400" dirty="0" smtClean="0"/>
              <a:t>An explanation of this model is in the preprint and on my web-page. </a:t>
            </a:r>
          </a:p>
          <a:p>
            <a:r>
              <a:rPr lang="en-US" sz="2400" dirty="0" smtClean="0"/>
              <a:t>We do not need to understand it to develop a useful measure for Clarity.</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lvl="0"/>
            <a:r>
              <a:rPr lang="en-US" sz="3200" dirty="0" smtClean="0"/>
              <a:t>As an example, here are two impulse responses from Boston Symphony Hall.</a:t>
            </a:r>
            <a:endParaRPr lang="en-US" sz="3200" dirty="0"/>
          </a:p>
        </p:txBody>
      </p:sp>
      <p:pic>
        <p:nvPicPr>
          <p:cNvPr id="6" name="Picture 5" descr="rw_r_ir_left.bmp"/>
          <p:cNvPicPr>
            <a:picLocks noChangeAspect="1"/>
          </p:cNvPicPr>
          <p:nvPr/>
        </p:nvPicPr>
        <p:blipFill>
          <a:blip r:embed="rId2" cstate="print"/>
          <a:stretch>
            <a:fillRect/>
          </a:stretch>
        </p:blipFill>
        <p:spPr>
          <a:xfrm>
            <a:off x="487680" y="1371600"/>
            <a:ext cx="4008120" cy="3006090"/>
          </a:xfrm>
          <a:prstGeom prst="rect">
            <a:avLst/>
          </a:prstGeom>
        </p:spPr>
      </p:pic>
      <p:pic>
        <p:nvPicPr>
          <p:cNvPr id="7" name="Picture 6" descr="rw_dd_ir_left.bmp"/>
          <p:cNvPicPr>
            <a:picLocks noChangeAspect="1"/>
          </p:cNvPicPr>
          <p:nvPr/>
        </p:nvPicPr>
        <p:blipFill>
          <a:blip r:embed="rId3" cstate="print"/>
          <a:stretch>
            <a:fillRect/>
          </a:stretch>
        </p:blipFill>
        <p:spPr>
          <a:xfrm>
            <a:off x="4495800" y="1371600"/>
            <a:ext cx="4058920" cy="3044190"/>
          </a:xfrm>
          <a:prstGeom prst="rect">
            <a:avLst/>
          </a:prstGeom>
        </p:spPr>
      </p:pic>
      <p:sp>
        <p:nvSpPr>
          <p:cNvPr id="9" name="TextBox 8"/>
          <p:cNvSpPr txBox="1"/>
          <p:nvPr/>
        </p:nvSpPr>
        <p:spPr>
          <a:xfrm>
            <a:off x="381000" y="4572000"/>
            <a:ext cx="4419600" cy="646331"/>
          </a:xfrm>
          <a:prstGeom prst="rect">
            <a:avLst/>
          </a:prstGeom>
          <a:noFill/>
        </p:spPr>
        <p:txBody>
          <a:bodyPr wrap="square" rtlCol="0">
            <a:spAutoFit/>
          </a:bodyPr>
          <a:lstStyle/>
          <a:p>
            <a:r>
              <a:rPr lang="en-US" dirty="0" smtClean="0"/>
              <a:t>Binaural impulse response BSH row R seat 11 C80 = 0.85dB   IACC80 = .68    LOC =  9.1dB</a:t>
            </a:r>
            <a:endParaRPr lang="en-US" dirty="0"/>
          </a:p>
        </p:txBody>
      </p:sp>
      <p:sp>
        <p:nvSpPr>
          <p:cNvPr id="10" name="TextBox 9"/>
          <p:cNvSpPr txBox="1"/>
          <p:nvPr/>
        </p:nvSpPr>
        <p:spPr>
          <a:xfrm>
            <a:off x="4800600" y="4572000"/>
            <a:ext cx="3886200" cy="646331"/>
          </a:xfrm>
          <a:prstGeom prst="rect">
            <a:avLst/>
          </a:prstGeom>
          <a:noFill/>
        </p:spPr>
        <p:txBody>
          <a:bodyPr wrap="square" rtlCol="0">
            <a:spAutoFit/>
          </a:bodyPr>
          <a:lstStyle/>
          <a:p>
            <a:r>
              <a:rPr lang="en-US" dirty="0" smtClean="0"/>
              <a:t>Same, Row DD, seat 11      C80=-0.21 IACC80 = 0.2   LOC = -1.2</a:t>
            </a:r>
            <a:endParaRPr lang="en-US" dirty="0"/>
          </a:p>
        </p:txBody>
      </p:sp>
      <p:sp>
        <p:nvSpPr>
          <p:cNvPr id="12" name="TextBox 11"/>
          <p:cNvSpPr txBox="1"/>
          <p:nvPr/>
        </p:nvSpPr>
        <p:spPr>
          <a:xfrm>
            <a:off x="685800" y="5410200"/>
            <a:ext cx="7772400" cy="1200329"/>
          </a:xfrm>
          <a:prstGeom prst="rect">
            <a:avLst/>
          </a:prstGeom>
          <a:noFill/>
        </p:spPr>
        <p:txBody>
          <a:bodyPr wrap="square" rtlCol="0">
            <a:spAutoFit/>
          </a:bodyPr>
          <a:lstStyle/>
          <a:p>
            <a:r>
              <a:rPr lang="en-US" sz="2400" b="1" dirty="0" smtClean="0"/>
              <a:t>C80 is nearly the same for both seats – but clarity is excellent in row R, and nearly absent in row DD. LOC clearly identifies the better seat.</a:t>
            </a:r>
            <a:endParaRPr lang="en-US"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3600" dirty="0" smtClean="0"/>
              <a:t>These two impulse responses lead to a</a:t>
            </a:r>
            <a:r>
              <a:rPr lang="en-US" sz="3600" baseline="0" dirty="0" smtClean="0"/>
              <a:t> simple diagram:</a:t>
            </a:r>
            <a:endParaRPr lang="en-US" sz="3600" dirty="0"/>
          </a:p>
        </p:txBody>
      </p:sp>
      <p:pic>
        <p:nvPicPr>
          <p:cNvPr id="7" name="Picture 6" descr="LOC_rw_r_omni_corrected_p2.bmp"/>
          <p:cNvPicPr>
            <a:picLocks noChangeAspect="1"/>
          </p:cNvPicPr>
          <p:nvPr/>
        </p:nvPicPr>
        <p:blipFill>
          <a:blip r:embed="rId2" cstate="print"/>
          <a:stretch>
            <a:fillRect/>
          </a:stretch>
        </p:blipFill>
        <p:spPr>
          <a:xfrm>
            <a:off x="274320" y="1143000"/>
            <a:ext cx="4267200" cy="3200400"/>
          </a:xfrm>
          <a:prstGeom prst="rect">
            <a:avLst/>
          </a:prstGeom>
        </p:spPr>
      </p:pic>
      <p:pic>
        <p:nvPicPr>
          <p:cNvPr id="8" name="Picture 7" descr="LOC_rw_dd_omni_corrected_m4.bmp"/>
          <p:cNvPicPr>
            <a:picLocks noChangeAspect="1"/>
          </p:cNvPicPr>
          <p:nvPr/>
        </p:nvPicPr>
        <p:blipFill>
          <a:blip r:embed="rId3" cstate="print"/>
          <a:stretch>
            <a:fillRect/>
          </a:stretch>
        </p:blipFill>
        <p:spPr>
          <a:xfrm>
            <a:off x="4480560" y="1143000"/>
            <a:ext cx="4282440" cy="3211830"/>
          </a:xfrm>
          <a:prstGeom prst="rect">
            <a:avLst/>
          </a:prstGeom>
        </p:spPr>
      </p:pic>
      <p:sp>
        <p:nvSpPr>
          <p:cNvPr id="9" name="TextBox 8"/>
          <p:cNvSpPr txBox="1"/>
          <p:nvPr/>
        </p:nvSpPr>
        <p:spPr>
          <a:xfrm>
            <a:off x="381000" y="4572000"/>
            <a:ext cx="4038600" cy="923330"/>
          </a:xfrm>
          <a:prstGeom prst="rect">
            <a:avLst/>
          </a:prstGeom>
          <a:noFill/>
        </p:spPr>
        <p:txBody>
          <a:bodyPr wrap="square" rtlCol="0">
            <a:spAutoFit/>
          </a:bodyPr>
          <a:lstStyle/>
          <a:p>
            <a:r>
              <a:rPr lang="en-US" dirty="0" smtClean="0"/>
              <a:t>Boston Symphony Hall row R seat 11 from the podium. The left channel of a binaural impulse response. LOC = 9.1dB</a:t>
            </a:r>
            <a:endParaRPr lang="en-US" dirty="0"/>
          </a:p>
        </p:txBody>
      </p:sp>
      <p:sp>
        <p:nvSpPr>
          <p:cNvPr id="10" name="TextBox 9"/>
          <p:cNvSpPr txBox="1"/>
          <p:nvPr/>
        </p:nvSpPr>
        <p:spPr>
          <a:xfrm>
            <a:off x="4572000" y="4572000"/>
            <a:ext cx="4191000" cy="923330"/>
          </a:xfrm>
          <a:prstGeom prst="rect">
            <a:avLst/>
          </a:prstGeom>
          <a:noFill/>
        </p:spPr>
        <p:txBody>
          <a:bodyPr wrap="square" rtlCol="0">
            <a:spAutoFit/>
          </a:bodyPr>
          <a:lstStyle/>
          <a:p>
            <a:r>
              <a:rPr lang="en-US" dirty="0" smtClean="0"/>
              <a:t>Same, row DD, seat 11. The final sound level is almost the same, but in this seat it is mostly reflections. LOC  = -1.1dB</a:t>
            </a:r>
            <a:endParaRPr lang="en-US" dirty="0"/>
          </a:p>
        </p:txBody>
      </p:sp>
      <p:sp>
        <p:nvSpPr>
          <p:cNvPr id="11" name="TextBox 10"/>
          <p:cNvSpPr txBox="1"/>
          <p:nvPr/>
        </p:nvSpPr>
        <p:spPr>
          <a:xfrm>
            <a:off x="457200" y="5562600"/>
            <a:ext cx="8229600" cy="1015663"/>
          </a:xfrm>
          <a:prstGeom prst="rect">
            <a:avLst/>
          </a:prstGeom>
          <a:noFill/>
        </p:spPr>
        <p:txBody>
          <a:bodyPr wrap="square" rtlCol="0">
            <a:spAutoFit/>
          </a:bodyPr>
          <a:lstStyle/>
          <a:p>
            <a:r>
              <a:rPr lang="en-US" sz="2000" b="1" dirty="0" smtClean="0"/>
              <a:t>Note the window defined by the black box. We propose that if the area under the direct sound is greater than the area under the red line, the sound will be CLEAR. The ratio of these areas is LOC (in dB).</a:t>
            </a:r>
            <a:endParaRPr lang="en-US" sz="20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457200" y="-152400"/>
            <a:ext cx="8229600" cy="1143000"/>
          </a:xfrm>
        </p:spPr>
        <p:txBody>
          <a:bodyPr/>
          <a:lstStyle/>
          <a:p>
            <a:pPr eaLnBrk="1" hangingPunct="1"/>
            <a:r>
              <a:rPr lang="en-US" sz="3200" dirty="0" smtClean="0"/>
              <a:t>And the following equations:</a:t>
            </a:r>
          </a:p>
        </p:txBody>
      </p:sp>
      <p:sp>
        <p:nvSpPr>
          <p:cNvPr id="1030" name="Rectangle 5"/>
          <p:cNvSpPr>
            <a:spLocks noChangeArrowheads="1"/>
          </p:cNvSpPr>
          <p:nvPr/>
        </p:nvSpPr>
        <p:spPr bwMode="auto">
          <a:xfrm>
            <a:off x="0" y="2809875"/>
            <a:ext cx="9144000" cy="0"/>
          </a:xfrm>
          <a:prstGeom prst="rect">
            <a:avLst/>
          </a:prstGeom>
          <a:noFill/>
          <a:ln w="9525">
            <a:noFill/>
            <a:miter lim="800000"/>
            <a:headEnd/>
            <a:tailEnd/>
          </a:ln>
        </p:spPr>
        <p:txBody>
          <a:bodyPr wrap="none" anchor="ctr">
            <a:spAutoFit/>
          </a:bodyPr>
          <a:lstStyle/>
          <a:p>
            <a:endParaRPr lang="en-US"/>
          </a:p>
        </p:txBody>
      </p:sp>
      <p:sp>
        <p:nvSpPr>
          <p:cNvPr id="1031" name="Rectangle 6"/>
          <p:cNvSpPr>
            <a:spLocks noGrp="1" noChangeArrowheads="1"/>
          </p:cNvSpPr>
          <p:nvPr>
            <p:ph type="body" idx="1"/>
          </p:nvPr>
        </p:nvSpPr>
        <p:spPr>
          <a:xfrm>
            <a:off x="457200" y="762000"/>
            <a:ext cx="8229600" cy="5943600"/>
          </a:xfrm>
        </p:spPr>
        <p:txBody>
          <a:bodyPr/>
          <a:lstStyle/>
          <a:p>
            <a:pPr eaLnBrk="1" hangingPunct="1">
              <a:lnSpc>
                <a:spcPct val="80000"/>
              </a:lnSpc>
            </a:pPr>
            <a:r>
              <a:rPr lang="en-US" sz="1800" dirty="0" smtClean="0"/>
              <a:t>We can use this simple model to derive an equation that gives us a decibel value for the ease of perceiving the direction of direct sound.  The input </a:t>
            </a:r>
            <a:r>
              <a:rPr lang="en-US" sz="1800" i="1" dirty="0" smtClean="0"/>
              <a:t>p(t)</a:t>
            </a:r>
            <a:r>
              <a:rPr lang="en-US" sz="1800" dirty="0" smtClean="0"/>
              <a:t> is the sound pressure of the source-side channel of a binaural impulse  response. (700-4000Hz)</a:t>
            </a:r>
          </a:p>
          <a:p>
            <a:pPr lvl="1" eaLnBrk="1" hangingPunct="1">
              <a:lnSpc>
                <a:spcPct val="80000"/>
              </a:lnSpc>
            </a:pPr>
            <a:r>
              <a:rPr lang="en-US" sz="1400" dirty="0" smtClean="0"/>
              <a:t>We propose the threshold for localization is 0dB, and clear localization and engagement occur at a localizability value of +3dB.</a:t>
            </a:r>
          </a:p>
          <a:p>
            <a:pPr lvl="1" eaLnBrk="1" hangingPunct="1">
              <a:lnSpc>
                <a:spcPct val="80000"/>
              </a:lnSpc>
            </a:pPr>
            <a:endParaRPr lang="en-US" sz="1400" dirty="0" smtClean="0"/>
          </a:p>
          <a:p>
            <a:pPr eaLnBrk="1" hangingPunct="1">
              <a:lnSpc>
                <a:spcPct val="80000"/>
              </a:lnSpc>
            </a:pPr>
            <a:r>
              <a:rPr lang="en-US" sz="1800" dirty="0" smtClean="0"/>
              <a:t>Where </a:t>
            </a:r>
            <a:r>
              <a:rPr lang="en-US" sz="1800" i="1" dirty="0" smtClean="0"/>
              <a:t>D</a:t>
            </a:r>
            <a:r>
              <a:rPr lang="en-US" sz="1800" dirty="0" smtClean="0"/>
              <a:t> is the window width (~ 0.1s), and </a:t>
            </a:r>
            <a:r>
              <a:rPr lang="en-US" sz="1800" i="1" dirty="0" smtClean="0"/>
              <a:t>S</a:t>
            </a:r>
            <a:r>
              <a:rPr lang="en-US" sz="1800" dirty="0" smtClean="0"/>
              <a:t> is a scale factor: </a:t>
            </a:r>
          </a:p>
          <a:p>
            <a:pPr eaLnBrk="1" hangingPunct="1">
              <a:lnSpc>
                <a:spcPct val="80000"/>
              </a:lnSpc>
            </a:pPr>
            <a:endParaRPr lang="en-US" sz="1800" i="1" dirty="0" smtClean="0"/>
          </a:p>
          <a:p>
            <a:pPr eaLnBrk="1" hangingPunct="1">
              <a:lnSpc>
                <a:spcPct val="80000"/>
              </a:lnSpc>
              <a:buFontTx/>
              <a:buNone/>
            </a:pPr>
            <a:r>
              <a:rPr lang="en-US" sz="1800" i="1" dirty="0" smtClean="0"/>
              <a:t> </a:t>
            </a:r>
          </a:p>
          <a:p>
            <a:pPr eaLnBrk="1" hangingPunct="1">
              <a:lnSpc>
                <a:spcPct val="80000"/>
              </a:lnSpc>
            </a:pPr>
            <a:endParaRPr lang="en-US" sz="1800" dirty="0" smtClean="0"/>
          </a:p>
          <a:p>
            <a:pPr eaLnBrk="1" hangingPunct="1">
              <a:lnSpc>
                <a:spcPct val="80000"/>
              </a:lnSpc>
            </a:pPr>
            <a:endParaRPr lang="en-US" sz="1800" dirty="0" smtClean="0"/>
          </a:p>
          <a:p>
            <a:pPr eaLnBrk="1" hangingPunct="1">
              <a:lnSpc>
                <a:spcPct val="80000"/>
              </a:lnSpc>
            </a:pPr>
            <a:endParaRPr lang="en-US" sz="1800" dirty="0" smtClean="0"/>
          </a:p>
          <a:p>
            <a:pPr eaLnBrk="1" hangingPunct="1">
              <a:lnSpc>
                <a:spcPct val="80000"/>
              </a:lnSpc>
            </a:pPr>
            <a:r>
              <a:rPr lang="en-US" sz="1800" dirty="0" smtClean="0"/>
              <a:t>Localizability (LOC) in dB = </a:t>
            </a:r>
          </a:p>
          <a:p>
            <a:pPr eaLnBrk="1" hangingPunct="1">
              <a:lnSpc>
                <a:spcPct val="80000"/>
              </a:lnSpc>
            </a:pPr>
            <a:endParaRPr lang="en-US" sz="1800" dirty="0" smtClean="0"/>
          </a:p>
          <a:p>
            <a:pPr eaLnBrk="1" hangingPunct="1">
              <a:lnSpc>
                <a:spcPct val="80000"/>
              </a:lnSpc>
            </a:pPr>
            <a:endParaRPr lang="en-US" sz="1800" dirty="0" smtClean="0"/>
          </a:p>
          <a:p>
            <a:pPr eaLnBrk="1" hangingPunct="1">
              <a:lnSpc>
                <a:spcPct val="80000"/>
              </a:lnSpc>
            </a:pPr>
            <a:endParaRPr lang="en-US" sz="1800" dirty="0" smtClean="0"/>
          </a:p>
          <a:p>
            <a:pPr eaLnBrk="1" hangingPunct="1">
              <a:lnSpc>
                <a:spcPct val="80000"/>
              </a:lnSpc>
            </a:pPr>
            <a:r>
              <a:rPr lang="en-US" sz="1800" dirty="0" smtClean="0"/>
              <a:t>The scale factor </a:t>
            </a:r>
            <a:r>
              <a:rPr lang="en-US" sz="1800" i="1" dirty="0" smtClean="0"/>
              <a:t>S</a:t>
            </a:r>
            <a:r>
              <a:rPr lang="en-US" sz="1800" dirty="0" smtClean="0"/>
              <a:t> and the window width </a:t>
            </a:r>
            <a:r>
              <a:rPr lang="en-US" sz="1800" i="1" dirty="0" smtClean="0"/>
              <a:t>D</a:t>
            </a:r>
            <a:r>
              <a:rPr lang="en-US" sz="1800" dirty="0" smtClean="0"/>
              <a:t> interact to set the slope of the threshold as a function of added time delay.  The values I have chosen (100ms and -20dB) fit my personal data. The extra factor of +1.5dB is added to match my personal thresholds.</a:t>
            </a:r>
          </a:p>
          <a:p>
            <a:pPr eaLnBrk="1" hangingPunct="1">
              <a:lnSpc>
                <a:spcPct val="80000"/>
              </a:lnSpc>
            </a:pPr>
            <a:r>
              <a:rPr lang="en-US" sz="1800" dirty="0" smtClean="0">
                <a:solidFill>
                  <a:srgbClr val="C00000"/>
                </a:solidFill>
              </a:rPr>
              <a:t>Further description of this equation is beyond the scope of this talk. An explanation and Matlab code are on the author’s web-page..</a:t>
            </a:r>
          </a:p>
        </p:txBody>
      </p:sp>
      <p:sp>
        <p:nvSpPr>
          <p:cNvPr id="1032" name="Rectangle 8"/>
          <p:cNvSpPr>
            <a:spLocks noChangeArrowheads="1"/>
          </p:cNvSpPr>
          <p:nvPr/>
        </p:nvSpPr>
        <p:spPr bwMode="auto">
          <a:xfrm>
            <a:off x="0" y="2809875"/>
            <a:ext cx="9144000" cy="0"/>
          </a:xfrm>
          <a:prstGeom prst="rect">
            <a:avLst/>
          </a:prstGeom>
          <a:noFill/>
          <a:ln w="9525">
            <a:noFill/>
            <a:miter lim="800000"/>
            <a:headEnd/>
            <a:tailEnd/>
          </a:ln>
        </p:spPr>
        <p:txBody>
          <a:bodyPr wrap="none" anchor="ctr">
            <a:spAutoFit/>
          </a:bodyPr>
          <a:lstStyle/>
          <a:p>
            <a:endParaRPr lang="en-US"/>
          </a:p>
        </p:txBody>
      </p:sp>
      <p:sp>
        <p:nvSpPr>
          <p:cNvPr id="1033"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034"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026" name="Object 11"/>
          <p:cNvGraphicFramePr>
            <a:graphicFrameLocks noChangeAspect="1"/>
          </p:cNvGraphicFramePr>
          <p:nvPr/>
        </p:nvGraphicFramePr>
        <p:xfrm>
          <a:off x="1284288" y="2819400"/>
          <a:ext cx="2108200" cy="628650"/>
        </p:xfrm>
        <a:graphic>
          <a:graphicData uri="http://schemas.openxmlformats.org/presentationml/2006/ole">
            <p:oleObj spid="_x0000_s110594" name="Equation" r:id="rId3" imgW="1612800" imgH="482400" progId="Equation.3">
              <p:embed/>
            </p:oleObj>
          </a:graphicData>
        </a:graphic>
      </p:graphicFrame>
      <p:sp>
        <p:nvSpPr>
          <p:cNvPr id="1035" name="Rectangle 14"/>
          <p:cNvSpPr>
            <a:spLocks noChangeArrowheads="1"/>
          </p:cNvSpPr>
          <p:nvPr/>
        </p:nvSpPr>
        <p:spPr bwMode="auto">
          <a:xfrm>
            <a:off x="76200" y="3276600"/>
            <a:ext cx="9144000" cy="0"/>
          </a:xfrm>
          <a:prstGeom prst="rect">
            <a:avLst/>
          </a:prstGeom>
          <a:noFill/>
          <a:ln w="9525">
            <a:noFill/>
            <a:miter lim="800000"/>
            <a:headEnd/>
            <a:tailEnd/>
          </a:ln>
        </p:spPr>
        <p:txBody>
          <a:bodyPr wrap="none" anchor="ctr">
            <a:spAutoFit/>
          </a:bodyPr>
          <a:lstStyle/>
          <a:p>
            <a:endParaRPr lang="en-US"/>
          </a:p>
        </p:txBody>
      </p:sp>
      <p:graphicFrame>
        <p:nvGraphicFramePr>
          <p:cNvPr id="1027" name="Object 13"/>
          <p:cNvGraphicFramePr>
            <a:graphicFrameLocks noChangeAspect="1"/>
          </p:cNvGraphicFramePr>
          <p:nvPr/>
        </p:nvGraphicFramePr>
        <p:xfrm>
          <a:off x="1146175" y="4343400"/>
          <a:ext cx="6256338" cy="466725"/>
        </p:xfrm>
        <a:graphic>
          <a:graphicData uri="http://schemas.openxmlformats.org/presentationml/2006/ole">
            <p:oleObj spid="_x0000_s110595" name="Equation" r:id="rId4" imgW="4495680" imgH="330120" progId="Equation.3">
              <p:embed/>
            </p:oleObj>
          </a:graphicData>
        </a:graphic>
      </p:graphicFrame>
      <p:sp>
        <p:nvSpPr>
          <p:cNvPr id="1036" name="Text Box 15"/>
          <p:cNvSpPr txBox="1">
            <a:spLocks noChangeArrowheads="1"/>
          </p:cNvSpPr>
          <p:nvPr/>
        </p:nvSpPr>
        <p:spPr bwMode="auto">
          <a:xfrm>
            <a:off x="4419600" y="2667000"/>
            <a:ext cx="4191000" cy="1354138"/>
          </a:xfrm>
          <a:prstGeom prst="rect">
            <a:avLst/>
          </a:prstGeom>
          <a:noFill/>
          <a:ln w="9525">
            <a:noFill/>
            <a:miter lim="800000"/>
            <a:headEnd/>
            <a:tailEnd/>
          </a:ln>
        </p:spPr>
        <p:txBody>
          <a:bodyPr>
            <a:spAutoFit/>
          </a:bodyPr>
          <a:lstStyle/>
          <a:p>
            <a:pPr>
              <a:spcBef>
                <a:spcPct val="50000"/>
              </a:spcBef>
            </a:pPr>
            <a:r>
              <a:rPr lang="en-US" sz="1600" i="1"/>
              <a:t>S</a:t>
            </a:r>
            <a:r>
              <a:rPr lang="en-US" sz="1600"/>
              <a:t> is the zero nerve firing line. It is 20dB below the maximum loudness. </a:t>
            </a:r>
            <a:r>
              <a:rPr lang="en-US" sz="1600" i="1"/>
              <a:t>POS </a:t>
            </a:r>
            <a:r>
              <a:rPr lang="en-US" sz="1600"/>
              <a:t>in the equation below</a:t>
            </a:r>
            <a:r>
              <a:rPr lang="en-US" sz="1600" i="1"/>
              <a:t> </a:t>
            </a:r>
            <a:r>
              <a:rPr lang="en-US" sz="1600"/>
              <a:t>means ignore the negative values for the sum of S and the cumulative log pressure.</a:t>
            </a:r>
            <a:r>
              <a:rPr lang="en-US"/>
              <a:t> </a:t>
            </a:r>
          </a:p>
        </p:txBody>
      </p:sp>
      <p:graphicFrame>
        <p:nvGraphicFramePr>
          <p:cNvPr id="1028" name="Object 16"/>
          <p:cNvGraphicFramePr>
            <a:graphicFrameLocks noChangeAspect="1"/>
          </p:cNvGraphicFramePr>
          <p:nvPr/>
        </p:nvGraphicFramePr>
        <p:xfrm>
          <a:off x="4514850" y="3321050"/>
          <a:ext cx="114300" cy="215900"/>
        </p:xfrm>
        <a:graphic>
          <a:graphicData uri="http://schemas.openxmlformats.org/presentationml/2006/ole">
            <p:oleObj spid="_x0000_s110596" name="Equation" r:id="rId5" imgW="114120" imgH="21564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LOC was </a:t>
            </a:r>
            <a:r>
              <a:rPr lang="en-US" sz="3600" i="1" dirty="0" smtClean="0"/>
              <a:t>not</a:t>
            </a:r>
            <a:r>
              <a:rPr lang="en-US" sz="3600" dirty="0" smtClean="0"/>
              <a:t> derived from a hearing model, but from </a:t>
            </a:r>
            <a:r>
              <a:rPr lang="en-US" sz="3600" baseline="0" dirty="0" smtClean="0"/>
              <a:t>a few well-known facts.</a:t>
            </a:r>
            <a:endParaRPr lang="en-US" sz="3600" dirty="0"/>
          </a:p>
        </p:txBody>
      </p:sp>
      <p:sp>
        <p:nvSpPr>
          <p:cNvPr id="3" name="Content Placeholder 2"/>
          <p:cNvSpPr>
            <a:spLocks noGrp="1"/>
          </p:cNvSpPr>
          <p:nvPr>
            <p:ph idx="1"/>
          </p:nvPr>
        </p:nvSpPr>
        <p:spPr/>
        <p:txBody>
          <a:bodyPr>
            <a:normAutofit/>
          </a:bodyPr>
          <a:lstStyle/>
          <a:p>
            <a:r>
              <a:rPr lang="en-US" sz="2000" dirty="0" smtClean="0"/>
              <a:t>Humans can detect pitch to about one</a:t>
            </a:r>
            <a:r>
              <a:rPr lang="en-US" sz="2000" baseline="0" dirty="0" smtClean="0"/>
              <a:t> part in a thousand – (~3 cents).</a:t>
            </a:r>
          </a:p>
          <a:p>
            <a:endParaRPr lang="en-US" sz="2000" baseline="0" dirty="0" smtClean="0"/>
          </a:p>
          <a:p>
            <a:r>
              <a:rPr lang="en-US" sz="2000" baseline="0" dirty="0" smtClean="0"/>
              <a:t>It takes a structure – either physical or neurological – of ~100ms length to measure a 1000Hz signal to that precision. And determination of loudness also requires</a:t>
            </a:r>
            <a:r>
              <a:rPr lang="en-US" sz="2000" dirty="0" smtClean="0"/>
              <a:t> an integration time of about 100ms.</a:t>
            </a:r>
            <a:endParaRPr lang="en-US" sz="2000" baseline="0" dirty="0" smtClean="0"/>
          </a:p>
          <a:p>
            <a:endParaRPr lang="en-US" sz="2000" baseline="0" dirty="0" smtClean="0"/>
          </a:p>
          <a:p>
            <a:r>
              <a:rPr lang="en-US" sz="2000" baseline="0" dirty="0" smtClean="0"/>
              <a:t>Our ears are sensitive to the integrated </a:t>
            </a:r>
            <a:r>
              <a:rPr lang="en-US" sz="2000" i="1" baseline="0" dirty="0" smtClean="0"/>
              <a:t>logarithm</a:t>
            </a:r>
            <a:r>
              <a:rPr lang="en-US" sz="2000" dirty="0" smtClean="0"/>
              <a:t> of sound pressure, </a:t>
            </a:r>
            <a:r>
              <a:rPr lang="en-US" sz="2000" baseline="0" dirty="0" smtClean="0"/>
              <a:t>NOT to the integral of sound energy. </a:t>
            </a:r>
          </a:p>
          <a:p>
            <a:endParaRPr lang="en-US" sz="2000" baseline="0" dirty="0" smtClean="0"/>
          </a:p>
          <a:p>
            <a:r>
              <a:rPr lang="en-US" sz="2000" baseline="0" dirty="0" smtClean="0"/>
              <a:t>Our ears are acutely attuned to the onsets of sounds, and not to the way sound decays.</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Note Onsets</a:t>
            </a:r>
            <a:endParaRPr lang="en-US" sz="3600" dirty="0"/>
          </a:p>
        </p:txBody>
      </p:sp>
      <p:sp>
        <p:nvSpPr>
          <p:cNvPr id="3" name="Content Placeholder 2"/>
          <p:cNvSpPr>
            <a:spLocks noGrp="1"/>
          </p:cNvSpPr>
          <p:nvPr>
            <p:ph idx="1"/>
          </p:nvPr>
        </p:nvSpPr>
        <p:spPr/>
        <p:txBody>
          <a:bodyPr/>
          <a:lstStyle/>
          <a:p>
            <a:r>
              <a:rPr lang="en-US" dirty="0" smtClean="0"/>
              <a:t>The ear is attuned to sound onsets, not sound decays:</a:t>
            </a:r>
          </a:p>
          <a:p>
            <a:pPr lvl="1"/>
            <a:r>
              <a:rPr lang="en-US" dirty="0" smtClean="0"/>
              <a:t>Consider reverberation forward and reversed:</a:t>
            </a:r>
          </a:p>
        </p:txBody>
      </p:sp>
      <p:sp>
        <p:nvSpPr>
          <p:cNvPr id="6" name="TextBox 5"/>
          <p:cNvSpPr txBox="1"/>
          <p:nvPr/>
        </p:nvSpPr>
        <p:spPr>
          <a:xfrm>
            <a:off x="1905000" y="4419600"/>
            <a:ext cx="4876800" cy="369332"/>
          </a:xfrm>
          <a:prstGeom prst="rect">
            <a:avLst/>
          </a:prstGeom>
          <a:noFill/>
        </p:spPr>
        <p:txBody>
          <a:bodyPr wrap="square" rtlCol="0">
            <a:spAutoFit/>
          </a:bodyPr>
          <a:lstStyle/>
          <a:p>
            <a:r>
              <a:rPr lang="en-US" dirty="0" smtClean="0"/>
              <a:t>Forward                                              Reversed </a:t>
            </a:r>
            <a:endParaRPr lang="en-US" dirty="0"/>
          </a:p>
        </p:txBody>
      </p:sp>
      <p:pic>
        <p:nvPicPr>
          <p:cNvPr id="7" name="ten_small.mp3">
            <a:hlinkClick r:id="" action="ppaction://media"/>
          </p:cNvPr>
          <p:cNvPicPr>
            <a:picLocks noRot="1" noChangeAspect="1"/>
          </p:cNvPicPr>
          <p:nvPr>
            <a:audioFile r:link="rId1"/>
          </p:nvPr>
        </p:nvPicPr>
        <p:blipFill>
          <a:blip r:embed="rId4" cstate="print"/>
          <a:stretch>
            <a:fillRect/>
          </a:stretch>
        </p:blipFill>
        <p:spPr>
          <a:xfrm>
            <a:off x="2133600" y="3505200"/>
            <a:ext cx="685800" cy="685800"/>
          </a:xfrm>
          <a:prstGeom prst="rect">
            <a:avLst/>
          </a:prstGeom>
        </p:spPr>
      </p:pic>
      <p:pic>
        <p:nvPicPr>
          <p:cNvPr id="8" name="ten_small_reversed.mp3">
            <a:hlinkClick r:id="" action="ppaction://media"/>
          </p:cNvPr>
          <p:cNvPicPr>
            <a:picLocks noRot="1" noChangeAspect="1"/>
          </p:cNvPicPr>
          <p:nvPr>
            <a:audioFile r:link="rId2"/>
          </p:nvPr>
        </p:nvPicPr>
        <p:blipFill>
          <a:blip r:embed="rId5" cstate="print"/>
          <a:stretch>
            <a:fillRect/>
          </a:stretch>
        </p:blipFill>
        <p:spPr>
          <a:xfrm>
            <a:off x="5334000" y="3505200"/>
            <a:ext cx="609600" cy="6096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530"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4530" fill="hold"/>
                                        <p:tgtEl>
                                          <p:spTgt spid="8"/>
                                        </p:tgtEl>
                                      </p:cBhvr>
                                    </p:cmd>
                                  </p:childTnLst>
                                </p:cTn>
                              </p:par>
                            </p:childTnLst>
                          </p:cTn>
                        </p:par>
                      </p:childTnLst>
                    </p:cTn>
                  </p:par>
                </p:childTnLst>
              </p:cTn>
              <p:nextCondLst>
                <p:cond evt="onClick" delay="0">
                  <p:tgtEl>
                    <p:spTgt spid="8"/>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These</a:t>
            </a:r>
            <a:r>
              <a:rPr lang="en-US" baseline="0" dirty="0" smtClean="0"/>
              <a:t> Facts Predict:</a:t>
            </a:r>
            <a:endParaRPr lang="en-US" dirty="0"/>
          </a:p>
        </p:txBody>
      </p:sp>
      <p:sp>
        <p:nvSpPr>
          <p:cNvPr id="3" name="Content Placeholder 2"/>
          <p:cNvSpPr>
            <a:spLocks noGrp="1"/>
          </p:cNvSpPr>
          <p:nvPr>
            <p:ph idx="1"/>
          </p:nvPr>
        </p:nvSpPr>
        <p:spPr/>
        <p:txBody>
          <a:bodyPr/>
          <a:lstStyle/>
          <a:p>
            <a:r>
              <a:rPr lang="en-US" dirty="0" smtClean="0"/>
              <a:t>We</a:t>
            </a:r>
            <a:r>
              <a:rPr lang="en-US" baseline="0" dirty="0" smtClean="0"/>
              <a:t> need a structure for integrating sound about 100ms long</a:t>
            </a:r>
          </a:p>
          <a:p>
            <a:r>
              <a:rPr lang="en-US" baseline="0" dirty="0" smtClean="0"/>
              <a:t>We need to analyze NOTES or SYLLABLES – short bursts</a:t>
            </a:r>
            <a:r>
              <a:rPr lang="en-US" dirty="0" smtClean="0"/>
              <a:t> of harmonic tones, not clicks or infinitely long noise that suddenly stops.</a:t>
            </a:r>
          </a:p>
          <a:p>
            <a:r>
              <a:rPr lang="en-US" dirty="0" smtClean="0"/>
              <a:t>We need to integrate the LOGARITHM of sound pressure – not pressure squared.</a:t>
            </a:r>
          </a:p>
          <a:p>
            <a:r>
              <a:rPr lang="en-US" dirty="0" smtClean="0"/>
              <a:t>We need to look at note ONSETS, not decays.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Demonstration</a:t>
            </a:r>
            <a:endParaRPr lang="en-US" dirty="0"/>
          </a:p>
        </p:txBody>
      </p:sp>
      <p:sp>
        <p:nvSpPr>
          <p:cNvPr id="3" name="Content Placeholder 2"/>
          <p:cNvSpPr>
            <a:spLocks noGrp="1"/>
          </p:cNvSpPr>
          <p:nvPr>
            <p:ph idx="1"/>
          </p:nvPr>
        </p:nvSpPr>
        <p:spPr>
          <a:xfrm>
            <a:off x="457200" y="1143000"/>
            <a:ext cx="8229600" cy="4525963"/>
          </a:xfrm>
        </p:spPr>
        <p:txBody>
          <a:bodyPr/>
          <a:lstStyle/>
          <a:p>
            <a:r>
              <a:rPr lang="en-US" dirty="0" smtClean="0"/>
              <a:t>The information carried in the phases</a:t>
            </a:r>
            <a:r>
              <a:rPr lang="en-US" baseline="0" dirty="0" smtClean="0"/>
              <a:t> of upper harmonics can be easily demonstrated:</a:t>
            </a:r>
          </a:p>
        </p:txBody>
      </p:sp>
      <p:pic>
        <p:nvPicPr>
          <p:cNvPr id="6" name="Picture 5" descr="spectrum_c(2).bmp"/>
          <p:cNvPicPr>
            <a:picLocks noChangeAspect="1"/>
          </p:cNvPicPr>
          <p:nvPr/>
        </p:nvPicPr>
        <p:blipFill>
          <a:blip r:embed="rId5" cstate="print"/>
          <a:stretch>
            <a:fillRect/>
          </a:stretch>
        </p:blipFill>
        <p:spPr>
          <a:xfrm>
            <a:off x="3810000" y="2362200"/>
            <a:ext cx="4084320" cy="2720340"/>
          </a:xfrm>
          <a:prstGeom prst="rect">
            <a:avLst/>
          </a:prstGeom>
        </p:spPr>
      </p:pic>
      <p:sp>
        <p:nvSpPr>
          <p:cNvPr id="7" name="TextBox 6"/>
          <p:cNvSpPr txBox="1"/>
          <p:nvPr/>
        </p:nvSpPr>
        <p:spPr>
          <a:xfrm>
            <a:off x="1295400" y="2209800"/>
            <a:ext cx="2057400" cy="3139321"/>
          </a:xfrm>
          <a:prstGeom prst="rect">
            <a:avLst/>
          </a:prstGeom>
          <a:noFill/>
        </p:spPr>
        <p:txBody>
          <a:bodyPr wrap="square" rtlCol="0">
            <a:spAutoFit/>
          </a:bodyPr>
          <a:lstStyle/>
          <a:p>
            <a:r>
              <a:rPr lang="en-US" dirty="0" smtClean="0"/>
              <a:t>Dry monotone  Speech with pitch C</a:t>
            </a:r>
          </a:p>
          <a:p>
            <a:endParaRPr lang="en-US" dirty="0" smtClean="0"/>
          </a:p>
          <a:p>
            <a:r>
              <a:rPr lang="en-US" dirty="0" smtClean="0"/>
              <a:t>Speech after removing frequencies below 1000Hz, and compression for constant level.</a:t>
            </a:r>
          </a:p>
          <a:p>
            <a:endParaRPr lang="en-US" dirty="0" smtClean="0"/>
          </a:p>
          <a:p>
            <a:r>
              <a:rPr lang="en-US" dirty="0" smtClean="0"/>
              <a:t>C and C# together</a:t>
            </a:r>
            <a:endParaRPr lang="en-US" dirty="0"/>
          </a:p>
        </p:txBody>
      </p:sp>
      <p:sp>
        <p:nvSpPr>
          <p:cNvPr id="8" name="TextBox 7"/>
          <p:cNvSpPr txBox="1"/>
          <p:nvPr/>
        </p:nvSpPr>
        <p:spPr>
          <a:xfrm>
            <a:off x="3733800" y="5105400"/>
            <a:ext cx="3810000" cy="381000"/>
          </a:xfrm>
          <a:prstGeom prst="rect">
            <a:avLst/>
          </a:prstGeom>
          <a:noFill/>
        </p:spPr>
        <p:txBody>
          <a:bodyPr wrap="square" rtlCol="0">
            <a:spAutoFit/>
          </a:bodyPr>
          <a:lstStyle/>
          <a:p>
            <a:r>
              <a:rPr lang="en-US" dirty="0" smtClean="0"/>
              <a:t>Spectrum of the compressed speech</a:t>
            </a:r>
            <a:endParaRPr lang="en-US" dirty="0"/>
          </a:p>
        </p:txBody>
      </p:sp>
      <p:sp>
        <p:nvSpPr>
          <p:cNvPr id="9" name="TextBox 8"/>
          <p:cNvSpPr txBox="1"/>
          <p:nvPr/>
        </p:nvSpPr>
        <p:spPr>
          <a:xfrm>
            <a:off x="762000" y="5867400"/>
            <a:ext cx="7696200" cy="369332"/>
          </a:xfrm>
          <a:prstGeom prst="rect">
            <a:avLst/>
          </a:prstGeom>
          <a:noFill/>
        </p:spPr>
        <p:txBody>
          <a:bodyPr wrap="square" rtlCol="0">
            <a:spAutoFit/>
          </a:bodyPr>
          <a:lstStyle/>
          <a:p>
            <a:r>
              <a:rPr lang="en-US" dirty="0" smtClean="0"/>
              <a:t>It is not difficult to separate the two voices – but it may take a bit of practice!</a:t>
            </a:r>
            <a:endParaRPr lang="en-US" dirty="0"/>
          </a:p>
        </p:txBody>
      </p:sp>
      <p:pic>
        <p:nvPicPr>
          <p:cNvPr id="14" name="c1.mp3">
            <a:hlinkClick r:id="" action="ppaction://media"/>
          </p:cNvPr>
          <p:cNvPicPr>
            <a:picLocks noRot="1" noChangeAspect="1"/>
          </p:cNvPicPr>
          <p:nvPr>
            <a:audioFile r:link="rId1"/>
          </p:nvPr>
        </p:nvPicPr>
        <p:blipFill>
          <a:blip r:embed="rId6" cstate="print"/>
          <a:stretch>
            <a:fillRect/>
          </a:stretch>
        </p:blipFill>
        <p:spPr>
          <a:xfrm>
            <a:off x="533400" y="2362200"/>
            <a:ext cx="533400" cy="533400"/>
          </a:xfrm>
          <a:prstGeom prst="rect">
            <a:avLst/>
          </a:prstGeom>
        </p:spPr>
      </p:pic>
      <p:pic>
        <p:nvPicPr>
          <p:cNvPr id="15" name="c1_filtered_compressed.mp3">
            <a:hlinkClick r:id="" action="ppaction://media"/>
          </p:cNvPr>
          <p:cNvPicPr>
            <a:picLocks noRot="1" noChangeAspect="1"/>
          </p:cNvPicPr>
          <p:nvPr>
            <a:audioFile r:link="rId2"/>
          </p:nvPr>
        </p:nvPicPr>
        <p:blipFill>
          <a:blip r:embed="rId7" cstate="print"/>
          <a:stretch>
            <a:fillRect/>
          </a:stretch>
        </p:blipFill>
        <p:spPr>
          <a:xfrm>
            <a:off x="533400" y="3352800"/>
            <a:ext cx="533400" cy="533400"/>
          </a:xfrm>
          <a:prstGeom prst="rect">
            <a:avLst/>
          </a:prstGeom>
        </p:spPr>
      </p:pic>
      <p:pic>
        <p:nvPicPr>
          <p:cNvPr id="16" name="C1_C3_mix.mp3">
            <a:hlinkClick r:id="" action="ppaction://media"/>
          </p:cNvPr>
          <p:cNvPicPr>
            <a:picLocks noRot="1" noChangeAspect="1"/>
          </p:cNvPicPr>
          <p:nvPr>
            <a:audioFile r:link="rId3"/>
          </p:nvPr>
        </p:nvPicPr>
        <p:blipFill>
          <a:blip r:embed="rId8" cstate="print"/>
          <a:stretch>
            <a:fillRect/>
          </a:stretch>
        </p:blipFill>
        <p:spPr>
          <a:xfrm>
            <a:off x="533400" y="4953000"/>
            <a:ext cx="533400" cy="5334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0673" fill="hold"/>
                                        <p:tgtEl>
                                          <p:spTgt spid="14"/>
                                        </p:tgtEl>
                                      </p:cBhvr>
                                    </p:cmd>
                                  </p:childTnLst>
                                </p:cTn>
                              </p:par>
                            </p:childTnLst>
                          </p:cTn>
                        </p:par>
                      </p:childTnLst>
                    </p:cTn>
                  </p:par>
                </p:childTnLst>
              </p:cTn>
              <p:nextCondLst>
                <p:cond evt="onClick" delay="0">
                  <p:tgtEl>
                    <p:spTgt spid="1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4"/>
                </p:tgtEl>
              </p:cMediaNode>
            </p:audio>
            <p:seq concurrent="1" nextAc="seek">
              <p:cTn id="8" restart="whenNotActive" fill="hold" evtFilter="cancelBubble" nodeType="interactiveSeq">
                <p:stCondLst>
                  <p:cond evt="onClick" delay="0">
                    <p:tgtEl>
                      <p:spTgt spid="15"/>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23155" fill="hold"/>
                                        <p:tgtEl>
                                          <p:spTgt spid="15"/>
                                        </p:tgtEl>
                                      </p:cBhvr>
                                    </p:cmd>
                                  </p:childTnLst>
                                </p:cTn>
                              </p:par>
                            </p:childTnLst>
                          </p:cTn>
                        </p:par>
                      </p:childTnLst>
                    </p:cTn>
                  </p:par>
                </p:childTnLst>
              </p:cTn>
              <p:nextCondLst>
                <p:cond evt="onClick" delay="0">
                  <p:tgtEl>
                    <p:spTgt spid="15"/>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15"/>
                </p:tgtEl>
              </p:cMediaNode>
            </p:audio>
            <p:seq concurrent="1" nextAc="seek">
              <p:cTn id="14" restart="whenNotActive" fill="hold" evtFilter="cancelBubble" nodeType="interactiveSeq">
                <p:stCondLst>
                  <p:cond evt="onClick" delay="0">
                    <p:tgtEl>
                      <p:spTgt spid="16"/>
                    </p:tgtEl>
                  </p:cond>
                </p:stCondLst>
                <p:endSync evt="end" delay="0">
                  <p:rtn val="all"/>
                </p:endSync>
                <p:childTnLst>
                  <p:par>
                    <p:cTn id="15" fill="hold">
                      <p:stCondLst>
                        <p:cond delay="0"/>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21170" fill="hold"/>
                                        <p:tgtEl>
                                          <p:spTgt spid="16"/>
                                        </p:tgtEl>
                                      </p:cBhvr>
                                    </p:cmd>
                                  </p:childTnLst>
                                </p:cTn>
                              </p:par>
                            </p:childTnLst>
                          </p:cTn>
                        </p:par>
                      </p:childTnLst>
                    </p:cTn>
                  </p:par>
                </p:childTnLst>
              </p:cTn>
              <p:nextCondLst>
                <p:cond evt="onClick" delay="0">
                  <p:tgtEl>
                    <p:spTgt spid="16"/>
                  </p:tgtEl>
                </p:cond>
              </p:nextCondLst>
            </p:seq>
            <p:audio>
              <p:cMediaNode>
                <p:cTn id="19" fill="hold" display="0">
                  <p:stCondLst>
                    <p:cond delay="indefinite"/>
                  </p:stCondLst>
                  <p:endCondLst>
                    <p:cond evt="onNext" delay="0">
                      <p:tgtEl>
                        <p:sldTgt/>
                      </p:tgtEl>
                    </p:cond>
                    <p:cond evt="onPrev" delay="0">
                      <p:tgtEl>
                        <p:sldTgt/>
                      </p:tgtEl>
                    </p:cond>
                    <p:cond evt="onStopAudio" delay="0">
                      <p:tgtEl>
                        <p:sldTgt/>
                      </p:tgtEl>
                    </p:cond>
                  </p:endCondLst>
                </p:cTn>
                <p:tgtEl>
                  <p:spTgt spid="16"/>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in a room?</a:t>
            </a:r>
            <a:endParaRPr lang="en-US" dirty="0"/>
          </a:p>
        </p:txBody>
      </p:sp>
      <p:pic>
        <p:nvPicPr>
          <p:cNvPr id="4" name="Picture 3" descr="impulse_pic.bmp"/>
          <p:cNvPicPr>
            <a:picLocks noChangeAspect="1"/>
          </p:cNvPicPr>
          <p:nvPr/>
        </p:nvPicPr>
        <p:blipFill>
          <a:blip r:embed="rId3" cstate="print"/>
          <a:stretch>
            <a:fillRect/>
          </a:stretch>
        </p:blipFill>
        <p:spPr>
          <a:xfrm>
            <a:off x="1219200" y="1371600"/>
            <a:ext cx="3429000" cy="5029200"/>
          </a:xfrm>
          <a:prstGeom prst="rect">
            <a:avLst/>
          </a:prstGeom>
        </p:spPr>
      </p:pic>
      <p:sp>
        <p:nvSpPr>
          <p:cNvPr id="5" name="TextBox 4"/>
          <p:cNvSpPr txBox="1"/>
          <p:nvPr/>
        </p:nvSpPr>
        <p:spPr>
          <a:xfrm>
            <a:off x="4953000" y="1524000"/>
            <a:ext cx="3276600" cy="4247317"/>
          </a:xfrm>
          <a:prstGeom prst="rect">
            <a:avLst/>
          </a:prstGeom>
          <a:noFill/>
        </p:spPr>
        <p:txBody>
          <a:bodyPr wrap="square" rtlCol="0">
            <a:spAutoFit/>
          </a:bodyPr>
          <a:lstStyle/>
          <a:p>
            <a:r>
              <a:rPr lang="en-US" dirty="0" smtClean="0"/>
              <a:t>Measured binaural impulse response of a small concert hall, measured in row 5 with an </a:t>
            </a:r>
            <a:r>
              <a:rPr lang="en-US" dirty="0" err="1" smtClean="0"/>
              <a:t>omnidirectional</a:t>
            </a:r>
            <a:r>
              <a:rPr lang="en-US" dirty="0" smtClean="0"/>
              <a:t>  source on stage. The direct level has been boosted 6dB to emulate the directivity of a human speaker.</a:t>
            </a:r>
          </a:p>
          <a:p>
            <a:endParaRPr lang="en-US" dirty="0" smtClean="0"/>
          </a:p>
          <a:p>
            <a:r>
              <a:rPr lang="en-US" dirty="0" smtClean="0"/>
              <a:t>RT ~ 1s</a:t>
            </a:r>
          </a:p>
          <a:p>
            <a:endParaRPr lang="en-US" dirty="0" smtClean="0"/>
          </a:p>
          <a:p>
            <a:r>
              <a:rPr lang="en-US" dirty="0" smtClean="0"/>
              <a:t>Looks pretty good, doesn’t it, with plenty of direct sound. </a:t>
            </a:r>
          </a:p>
          <a:p>
            <a:endParaRPr lang="en-US" dirty="0" smtClean="0"/>
          </a:p>
          <a:p>
            <a:r>
              <a:rPr lang="en-US" dirty="0" smtClean="0"/>
              <a:t>But the value of LOC is -1dB, which foretells problems…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05800" cy="1143000"/>
          </a:xfrm>
        </p:spPr>
        <p:txBody>
          <a:bodyPr>
            <a:noAutofit/>
          </a:bodyPr>
          <a:lstStyle/>
          <a:p>
            <a:r>
              <a:rPr lang="en-US" sz="2800" dirty="0" smtClean="0"/>
              <a:t>Sound in the hall is difficult to understand and remember when there is just one speaker. Impossible to understand when two speakers talk at the same time.</a:t>
            </a:r>
            <a:endParaRPr lang="en-US" sz="2800" dirty="0"/>
          </a:p>
        </p:txBody>
      </p:sp>
      <p:sp>
        <p:nvSpPr>
          <p:cNvPr id="7" name="TextBox 6"/>
          <p:cNvSpPr txBox="1"/>
          <p:nvPr/>
        </p:nvSpPr>
        <p:spPr>
          <a:xfrm>
            <a:off x="2667000" y="2743200"/>
            <a:ext cx="5334000" cy="2677656"/>
          </a:xfrm>
          <a:prstGeom prst="rect">
            <a:avLst/>
          </a:prstGeom>
          <a:noFill/>
        </p:spPr>
        <p:txBody>
          <a:bodyPr wrap="square" rtlCol="0">
            <a:spAutoFit/>
          </a:bodyPr>
          <a:lstStyle/>
          <a:p>
            <a:r>
              <a:rPr lang="en-US" sz="2400" dirty="0" smtClean="0"/>
              <a:t>C  in  the room</a:t>
            </a:r>
          </a:p>
          <a:p>
            <a:endParaRPr lang="en-US" sz="2400" dirty="0" smtClean="0"/>
          </a:p>
          <a:p>
            <a:endParaRPr lang="en-US" sz="2400" dirty="0" smtClean="0"/>
          </a:p>
          <a:p>
            <a:r>
              <a:rPr lang="en-US" sz="2400" dirty="0" smtClean="0"/>
              <a:t>C# in the room</a:t>
            </a:r>
          </a:p>
          <a:p>
            <a:endParaRPr lang="en-US" sz="2400" dirty="0" smtClean="0"/>
          </a:p>
          <a:p>
            <a:endParaRPr lang="en-US" sz="2400" dirty="0" smtClean="0"/>
          </a:p>
          <a:p>
            <a:r>
              <a:rPr lang="en-US" sz="2400" dirty="0" smtClean="0"/>
              <a:t>C and C# in the room together</a:t>
            </a:r>
          </a:p>
        </p:txBody>
      </p:sp>
      <p:pic>
        <p:nvPicPr>
          <p:cNvPr id="11" name="C1_filtered_compressed_room.mp3">
            <a:hlinkClick r:id="" action="ppaction://media"/>
          </p:cNvPr>
          <p:cNvPicPr>
            <a:picLocks noRot="1" noChangeAspect="1"/>
          </p:cNvPicPr>
          <p:nvPr>
            <a:audioFile r:link="rId1"/>
          </p:nvPr>
        </p:nvPicPr>
        <p:blipFill>
          <a:blip r:embed="rId5" cstate="print"/>
          <a:stretch>
            <a:fillRect/>
          </a:stretch>
        </p:blipFill>
        <p:spPr>
          <a:xfrm>
            <a:off x="1447800" y="2590800"/>
            <a:ext cx="609600" cy="609600"/>
          </a:xfrm>
          <a:prstGeom prst="rect">
            <a:avLst/>
          </a:prstGeom>
        </p:spPr>
      </p:pic>
      <p:pic>
        <p:nvPicPr>
          <p:cNvPr id="12" name="C_sharp3_filtered_compressed_room.mp3">
            <a:hlinkClick r:id="" action="ppaction://media"/>
          </p:cNvPr>
          <p:cNvPicPr>
            <a:picLocks noRot="1" noChangeAspect="1"/>
          </p:cNvPicPr>
          <p:nvPr>
            <a:audioFile r:link="rId2"/>
          </p:nvPr>
        </p:nvPicPr>
        <p:blipFill>
          <a:blip r:embed="rId6" cstate="print"/>
          <a:stretch>
            <a:fillRect/>
          </a:stretch>
        </p:blipFill>
        <p:spPr>
          <a:xfrm>
            <a:off x="1447800" y="3810000"/>
            <a:ext cx="609600" cy="609600"/>
          </a:xfrm>
          <a:prstGeom prst="rect">
            <a:avLst/>
          </a:prstGeom>
        </p:spPr>
      </p:pic>
      <p:pic>
        <p:nvPicPr>
          <p:cNvPr id="13" name="C1_C3_room_mix.mp3">
            <a:hlinkClick r:id="" action="ppaction://media"/>
          </p:cNvPr>
          <p:cNvPicPr>
            <a:picLocks noRot="1" noChangeAspect="1"/>
          </p:cNvPicPr>
          <p:nvPr>
            <a:audioFile r:link="rId3"/>
          </p:nvPr>
        </p:nvPicPr>
        <p:blipFill>
          <a:blip r:embed="rId7" cstate="print"/>
          <a:stretch>
            <a:fillRect/>
          </a:stretch>
        </p:blipFill>
        <p:spPr>
          <a:xfrm>
            <a:off x="1447800" y="4953000"/>
            <a:ext cx="533400" cy="5334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2894" fill="hold"/>
                                        <p:tgtEl>
                                          <p:spTgt spid="11"/>
                                        </p:tgtEl>
                                      </p:cBhvr>
                                    </p:cmd>
                                  </p:childTnLst>
                                </p:cTn>
                              </p:par>
                            </p:childTnLst>
                          </p:cTn>
                        </p:par>
                      </p:childTnLst>
                    </p:cTn>
                  </p:par>
                </p:childTnLst>
              </p:cTn>
              <p:nextCondLst>
                <p:cond evt="onClick" delay="0">
                  <p:tgtEl>
                    <p:spTgt spid="11"/>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1"/>
                </p:tgtEl>
              </p:cMediaNode>
            </p:audio>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21170" fill="hold"/>
                                        <p:tgtEl>
                                          <p:spTgt spid="12"/>
                                        </p:tgtEl>
                                      </p:cBhvr>
                                    </p:cmd>
                                  </p:childTnLst>
                                </p:cTn>
                              </p:par>
                            </p:childTnLst>
                          </p:cTn>
                        </p:par>
                      </p:childTnLst>
                    </p:cTn>
                  </p:par>
                </p:childTnLst>
              </p:cTn>
              <p:nextCondLst>
                <p:cond evt="onClick" delay="0">
                  <p:tgtEl>
                    <p:spTgt spid="12"/>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12"/>
                </p:tgtEl>
              </p:cMediaNode>
            </p:audio>
            <p:seq concurrent="1" nextAc="seek">
              <p:cTn id="14" restart="whenNotActive" fill="hold" evtFilter="cancelBubble" nodeType="interactiveSeq">
                <p:stCondLst>
                  <p:cond evt="onClick" delay="0">
                    <p:tgtEl>
                      <p:spTgt spid="13"/>
                    </p:tgtEl>
                  </p:cond>
                </p:stCondLst>
                <p:endSync evt="end" delay="0">
                  <p:rtn val="all"/>
                </p:endSync>
                <p:childTnLst>
                  <p:par>
                    <p:cTn id="15" fill="hold">
                      <p:stCondLst>
                        <p:cond delay="0"/>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22267" fill="hold"/>
                                        <p:tgtEl>
                                          <p:spTgt spid="13"/>
                                        </p:tgtEl>
                                      </p:cBhvr>
                                    </p:cmd>
                                  </p:childTnLst>
                                </p:cTn>
                              </p:par>
                            </p:childTnLst>
                          </p:cTn>
                        </p:par>
                      </p:childTnLst>
                    </p:cTn>
                  </p:par>
                </p:childTnLst>
              </p:cTn>
              <p:nextCondLst>
                <p:cond evt="onClick" delay="0">
                  <p:tgtEl>
                    <p:spTgt spid="13"/>
                  </p:tgtEl>
                </p:cond>
              </p:nextCondLst>
            </p:seq>
            <p:audio>
              <p:cMediaNode>
                <p:cTn id="19" fill="hold" display="0">
                  <p:stCondLst>
                    <p:cond delay="indefinite"/>
                  </p:stCondLst>
                  <p:endCondLst>
                    <p:cond evt="onNext" delay="0">
                      <p:tgtEl>
                        <p:sldTgt/>
                      </p:tgtEl>
                    </p:cond>
                    <p:cond evt="onPrev" delay="0">
                      <p:tgtEl>
                        <p:sldTgt/>
                      </p:tgtEl>
                    </p:cond>
                    <p:cond evt="onStopAudio" delay="0">
                      <p:tgtEl>
                        <p:sldTgt/>
                      </p:tgtEl>
                    </p:cond>
                  </p:endCondLst>
                </p:cTn>
                <p:tgtEl>
                  <p:spTgt spid="1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Introduction: What is Clarity?</a:t>
            </a:r>
            <a:endParaRPr lang="en-US" dirty="0"/>
          </a:p>
        </p:txBody>
      </p:sp>
      <p:sp>
        <p:nvSpPr>
          <p:cNvPr id="3" name="Content Placeholder 2"/>
          <p:cNvSpPr>
            <a:spLocks noGrp="1"/>
          </p:cNvSpPr>
          <p:nvPr>
            <p:ph idx="1"/>
          </p:nvPr>
        </p:nvSpPr>
        <p:spPr>
          <a:xfrm>
            <a:off x="457200" y="1371600"/>
            <a:ext cx="8229600" cy="4800600"/>
          </a:xfrm>
        </p:spPr>
        <p:txBody>
          <a:bodyPr>
            <a:normAutofit fontScale="70000" lnSpcReduction="20000"/>
          </a:bodyPr>
          <a:lstStyle/>
          <a:p>
            <a:r>
              <a:rPr lang="en-US" dirty="0" smtClean="0"/>
              <a:t>Clarity and direct sound are key to this talk, but I propose:</a:t>
            </a:r>
          </a:p>
          <a:p>
            <a:pPr lvl="1"/>
            <a:r>
              <a:rPr lang="en-US" dirty="0" smtClean="0"/>
              <a:t>But we don’t know how to define clarity.</a:t>
            </a:r>
          </a:p>
          <a:p>
            <a:pPr lvl="1"/>
            <a:r>
              <a:rPr lang="en-US" dirty="0" smtClean="0"/>
              <a:t>And we don’t know how to measure it.</a:t>
            </a:r>
          </a:p>
          <a:p>
            <a:pPr lvl="2"/>
            <a:r>
              <a:rPr lang="en-US" dirty="0" smtClean="0"/>
              <a:t>If we wish to design the best halls, operas, stages, and classrooms, we must break out of this dilemma.</a:t>
            </a:r>
          </a:p>
          <a:p>
            <a:r>
              <a:rPr lang="en-US" dirty="0" smtClean="0"/>
              <a:t>We will propose a solution based on human abilities to separate simultaneous sound sources.</a:t>
            </a:r>
          </a:p>
          <a:p>
            <a:pPr lvl="1"/>
            <a:r>
              <a:rPr lang="en-US" dirty="0" smtClean="0"/>
              <a:t>This is one of several abilities that all depend on the same physical mechanisms.</a:t>
            </a:r>
          </a:p>
          <a:p>
            <a:pPr lvl="0"/>
            <a:r>
              <a:rPr lang="en-US" dirty="0" smtClean="0"/>
              <a:t>The conclusions</a:t>
            </a:r>
            <a:r>
              <a:rPr lang="en-US" baseline="0" dirty="0" smtClean="0"/>
              <a:t> we draw are surprising and can be uncomfortable:</a:t>
            </a:r>
          </a:p>
          <a:p>
            <a:pPr lvl="1"/>
            <a:r>
              <a:rPr lang="en-US" dirty="0" smtClean="0"/>
              <a:t>Too many early reflections from any direction can eliminate clarity.</a:t>
            </a:r>
          </a:p>
          <a:p>
            <a:pPr lvl="1"/>
            <a:r>
              <a:rPr lang="en-US" dirty="0" smtClean="0"/>
              <a:t>The earlier a reflection comes (&gt;10ms) the more damaging it is.</a:t>
            </a:r>
          </a:p>
          <a:p>
            <a:pPr lvl="1"/>
            <a:r>
              <a:rPr lang="en-US" dirty="0" smtClean="0"/>
              <a:t>Adding absorption to a stage area can greatly increase clarity for the audience.</a:t>
            </a:r>
          </a:p>
          <a:p>
            <a:pPr lvl="1"/>
            <a:r>
              <a:rPr lang="en-US" dirty="0" smtClean="0"/>
              <a:t>When clarity is poor absorbing or deflecting the strongest first-order reflection can make an enormous improvement.</a:t>
            </a:r>
          </a:p>
          <a:p>
            <a:pPr lvl="1"/>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The</a:t>
            </a:r>
            <a:r>
              <a:rPr lang="en-US" sz="3600" baseline="0" dirty="0" smtClean="0"/>
              <a:t> Cocktail Party Effect and Classrooms</a:t>
            </a:r>
            <a:endParaRPr lang="en-US" sz="3600" dirty="0"/>
          </a:p>
        </p:txBody>
      </p:sp>
      <p:sp>
        <p:nvSpPr>
          <p:cNvPr id="3" name="Content Placeholder 2"/>
          <p:cNvSpPr>
            <a:spLocks noGrp="1"/>
          </p:cNvSpPr>
          <p:nvPr>
            <p:ph idx="1"/>
          </p:nvPr>
        </p:nvSpPr>
        <p:spPr>
          <a:xfrm>
            <a:off x="457200" y="1600200"/>
            <a:ext cx="8229600" cy="4953000"/>
          </a:xfrm>
        </p:spPr>
        <p:txBody>
          <a:bodyPr>
            <a:normAutofit/>
          </a:bodyPr>
          <a:lstStyle/>
          <a:p>
            <a:r>
              <a:rPr lang="en-US" sz="2800" dirty="0" smtClean="0"/>
              <a:t>The ability to separate sounds by pitch is not just an advantage when there are multiple speakers.</a:t>
            </a:r>
          </a:p>
          <a:p>
            <a:pPr lvl="1"/>
            <a:r>
              <a:rPr lang="en-US" sz="2400" dirty="0" smtClean="0"/>
              <a:t>Pitch acuity also separates meaningful sounds from noise.</a:t>
            </a:r>
          </a:p>
          <a:p>
            <a:pPr lvl="1"/>
            <a:endParaRPr lang="en-US" sz="2400" dirty="0" smtClean="0"/>
          </a:p>
          <a:p>
            <a:pPr lvl="1"/>
            <a:r>
              <a:rPr lang="en-US" sz="2400" dirty="0" smtClean="0"/>
              <a:t>Recognizing vowels is easier when the direct sound is easily detected and analyzed.</a:t>
            </a:r>
          </a:p>
          <a:p>
            <a:pPr lvl="1"/>
            <a:endParaRPr lang="en-US" sz="2400" dirty="0" smtClean="0"/>
          </a:p>
          <a:p>
            <a:pPr lvl="1"/>
            <a:r>
              <a:rPr lang="en-US" sz="2400" dirty="0" smtClean="0"/>
              <a:t>When the brain must devote working memory to decoding speech, there is not enough memory left over to store the information.</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Localization and Envelopment</a:t>
            </a:r>
            <a:endParaRPr lang="en-US" sz="3600"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sz="2000" dirty="0" smtClean="0"/>
              <a:t>The ability to precisely localize sound</a:t>
            </a:r>
            <a:r>
              <a:rPr lang="en-US" sz="2000" baseline="0" dirty="0" smtClean="0"/>
              <a:t> sources changes the apparent direction of reflections and reverberation.</a:t>
            </a:r>
          </a:p>
          <a:p>
            <a:r>
              <a:rPr lang="en-US" sz="2000" baseline="0" dirty="0" smtClean="0"/>
              <a:t>Reverberation and reflections without precise localization of sources is perceived as in front of a listener.</a:t>
            </a:r>
          </a:p>
          <a:p>
            <a:pPr lvl="1"/>
            <a:r>
              <a:rPr lang="en-US" sz="2000" dirty="0" smtClean="0"/>
              <a:t>In nearly all halls</a:t>
            </a:r>
            <a:r>
              <a:rPr lang="en-US" sz="2000" baseline="0" dirty="0" smtClean="0"/>
              <a:t> it </a:t>
            </a:r>
            <a:r>
              <a:rPr lang="en-US" sz="2000" b="1" i="1" baseline="0" dirty="0" smtClean="0"/>
              <a:t>is</a:t>
            </a:r>
            <a:r>
              <a:rPr lang="en-US" sz="2000" baseline="0" dirty="0" smtClean="0"/>
              <a:t> in front.</a:t>
            </a:r>
          </a:p>
          <a:p>
            <a:endParaRPr lang="en-US" sz="2000" dirty="0" smtClean="0"/>
          </a:p>
          <a:p>
            <a:r>
              <a:rPr lang="en-US" sz="2000" dirty="0" smtClean="0"/>
              <a:t>When direct sound is added just above the threshold of audibility reverberation is perceived as louder and all around the listener.</a:t>
            </a:r>
          </a:p>
          <a:p>
            <a:r>
              <a:rPr lang="en-US" sz="2000" dirty="0" smtClean="0"/>
              <a:t>The effect is perceived at all frequencies, even if the direct sound is band-limited to the 1kHz or 2kHz octave bands.</a:t>
            </a:r>
          </a:p>
          <a:p>
            <a:endParaRPr lang="en-US" sz="2000" dirty="0" smtClean="0"/>
          </a:p>
          <a:p>
            <a:r>
              <a:rPr lang="en-US" sz="2000" dirty="0" smtClean="0"/>
              <a:t>When the pitch, timbre, location, and distance of a source can be perceived at the onset of a sound we perceive these properties as extending through the sound, even if later reverberation overwhelms the data in the direct sound.</a:t>
            </a:r>
          </a:p>
          <a:p>
            <a:r>
              <a:rPr lang="en-US" sz="2000" dirty="0" smtClean="0"/>
              <a:t>When – as in a recording – the reverberant level is low, we perceive the reverberation as continuous, even if the direct sound overwhelms it.</a:t>
            </a:r>
          </a:p>
          <a:p>
            <a:endParaRPr lang="en-US" sz="2000" dirty="0" smtClean="0"/>
          </a:p>
          <a:p>
            <a:endParaRPr lang="en-US" sz="2000" dirty="0" smtClean="0"/>
          </a:p>
          <a:p>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Conclusions</a:t>
            </a:r>
            <a:endParaRPr lang="en-US" dirty="0"/>
          </a:p>
        </p:txBody>
      </p:sp>
      <p:sp>
        <p:nvSpPr>
          <p:cNvPr id="3" name="Content Placeholder 2"/>
          <p:cNvSpPr>
            <a:spLocks noGrp="1"/>
          </p:cNvSpPr>
          <p:nvPr>
            <p:ph idx="1"/>
          </p:nvPr>
        </p:nvSpPr>
        <p:spPr>
          <a:xfrm>
            <a:off x="457200" y="1066800"/>
            <a:ext cx="8229600" cy="5638800"/>
          </a:xfrm>
        </p:spPr>
        <p:txBody>
          <a:bodyPr>
            <a:normAutofit fontScale="47500" lnSpcReduction="20000"/>
          </a:bodyPr>
          <a:lstStyle/>
          <a:p>
            <a:r>
              <a:rPr lang="en-US" dirty="0" smtClean="0"/>
              <a:t>We have proposed that amplitude modulations of the basilar membrane at vocal formant frequencies is responsible for</a:t>
            </a:r>
          </a:p>
          <a:p>
            <a:pPr lvl="1"/>
            <a:r>
              <a:rPr lang="en-US" dirty="0" smtClean="0"/>
              <a:t>Making speech easily heard and remembered,</a:t>
            </a:r>
          </a:p>
          <a:p>
            <a:pPr lvl="1"/>
            <a:r>
              <a:rPr lang="en-US" dirty="0" smtClean="0"/>
              <a:t>Making it possible to attend to several conversations at the same time,</a:t>
            </a:r>
          </a:p>
          <a:p>
            <a:pPr lvl="1"/>
            <a:r>
              <a:rPr lang="en-US" dirty="0" smtClean="0"/>
              <a:t>And making it possible to hear the individual voices in a music performance. </a:t>
            </a:r>
          </a:p>
          <a:p>
            <a:pPr lvl="1"/>
            <a:r>
              <a:rPr lang="en-US" dirty="0" smtClean="0"/>
              <a:t>A model based on these modulations predicts a great many of the seemingly magical properties of human hearing. </a:t>
            </a:r>
          </a:p>
          <a:p>
            <a:r>
              <a:rPr lang="en-US" dirty="0" smtClean="0"/>
              <a:t>Although some of the consequences of this research for hall, stage, and classroom design might seem controversial or disturbing, they can be and have been demonstrated in real rooms.</a:t>
            </a:r>
          </a:p>
          <a:p>
            <a:endParaRPr lang="en-US" dirty="0" smtClean="0"/>
          </a:p>
          <a:p>
            <a:r>
              <a:rPr lang="en-US" dirty="0" smtClean="0"/>
              <a:t>The power of this proposal lies in the simple physics behind these hearing mechanisms. The relationships between acoustics and the perception of timbre, direction and distance of multiple sound sources becomes a physics problem .</a:t>
            </a:r>
          </a:p>
          <a:p>
            <a:pPr lvl="1"/>
            <a:r>
              <a:rPr lang="en-US" dirty="0" smtClean="0"/>
              <a:t>How much do reflections and reverberation randomize the phase relationships and thus the information carried by upper harmonics.  </a:t>
            </a:r>
          </a:p>
          <a:p>
            <a:r>
              <a:rPr lang="en-US" dirty="0" smtClean="0"/>
              <a:t>A measure, </a:t>
            </a:r>
            <a:r>
              <a:rPr lang="en-US" b="1" i="1" dirty="0" smtClean="0"/>
              <a:t>LOC,</a:t>
            </a:r>
            <a:r>
              <a:rPr lang="en-US" dirty="0" smtClean="0"/>
              <a:t> is proposed that is based on known properties of speech and music. </a:t>
            </a:r>
          </a:p>
          <a:p>
            <a:pPr lvl="1"/>
            <a:r>
              <a:rPr lang="en-US" dirty="0" smtClean="0"/>
              <a:t>In our limited experience LOC predicts – and does not just correlate with – the ability to localize sound sources simultaneously in a reverberant field. It may be found to predict the ease of understanding and remembering speech in classrooms, the ease with which we can hear other instruments on stages, and the degree of envelopment we hear in the best concert halls. </a:t>
            </a:r>
          </a:p>
          <a:p>
            <a:r>
              <a:rPr lang="en-US" dirty="0" smtClean="0"/>
              <a:t>A computer model exists of the hearing apparatus shown in the model slide. </a:t>
            </a:r>
          </a:p>
          <a:p>
            <a:pPr lvl="1"/>
            <a:r>
              <a:rPr lang="en-US" dirty="0" smtClean="0"/>
              <a:t>The amount of computation involved is something millions of neurons can accomplish in a fraction of a second. The typical laptop finds it challenging. </a:t>
            </a:r>
          </a:p>
          <a:p>
            <a:pPr lvl="1"/>
            <a:r>
              <a:rPr lang="en-US" dirty="0" smtClean="0"/>
              <a:t>Preliminary results indicate that a measure such as LOC can be derived from live binaural recording of music performances.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C80 and C50 may be somewhat related to intelligibility</a:t>
            </a:r>
            <a:endParaRPr lang="en-US" dirty="0"/>
          </a:p>
        </p:txBody>
      </p:sp>
      <p:sp>
        <p:nvSpPr>
          <p:cNvPr id="3" name="Content Placeholder 2"/>
          <p:cNvSpPr>
            <a:spLocks noGrp="1"/>
          </p:cNvSpPr>
          <p:nvPr>
            <p:ph idx="1"/>
          </p:nvPr>
        </p:nvSpPr>
        <p:spPr/>
        <p:txBody>
          <a:bodyPr/>
          <a:lstStyle/>
          <a:p>
            <a:pPr lvl="1"/>
            <a:r>
              <a:rPr lang="en-US" dirty="0" smtClean="0"/>
              <a:t>But Clarity is NOT the same as intelligibility .</a:t>
            </a:r>
          </a:p>
          <a:p>
            <a:pPr lvl="1"/>
            <a:r>
              <a:rPr lang="en-US" dirty="0" smtClean="0"/>
              <a:t>When sound is unclear words may be recognizable, but it may not be possible to remember what was said.</a:t>
            </a:r>
          </a:p>
          <a:p>
            <a:pPr lvl="2"/>
            <a:r>
              <a:rPr lang="en-US" dirty="0" smtClean="0"/>
              <a:t>Working memory is limited. When grammar and context are needed for recognition, there is no time left to store the meaning. (</a:t>
            </a:r>
            <a:r>
              <a:rPr lang="en-US" dirty="0" err="1" smtClean="0"/>
              <a:t>SanSoucie</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 of Clarity for Speech</a:t>
            </a:r>
            <a:endParaRPr lang="en-US" dirty="0"/>
          </a:p>
        </p:txBody>
      </p:sp>
      <p:sp>
        <p:nvSpPr>
          <p:cNvPr id="3" name="Content Placeholder 2"/>
          <p:cNvSpPr>
            <a:spLocks noGrp="1"/>
          </p:cNvSpPr>
          <p:nvPr>
            <p:ph idx="1"/>
          </p:nvPr>
        </p:nvSpPr>
        <p:spPr>
          <a:xfrm>
            <a:off x="457200" y="960437"/>
            <a:ext cx="8229600" cy="4525963"/>
          </a:xfrm>
        </p:spPr>
        <p:txBody>
          <a:bodyPr>
            <a:normAutofit/>
          </a:bodyPr>
          <a:lstStyle/>
          <a:p>
            <a:r>
              <a:rPr lang="en-US" sz="2800" dirty="0" smtClean="0"/>
              <a:t>This impulse response has a C50 of infinity</a:t>
            </a:r>
          </a:p>
          <a:p>
            <a:pPr lvl="1"/>
            <a:r>
              <a:rPr lang="en-US" sz="2400" dirty="0" smtClean="0"/>
              <a:t>STI</a:t>
            </a:r>
            <a:r>
              <a:rPr lang="en-US" sz="2400" baseline="0" dirty="0" smtClean="0"/>
              <a:t> is 0.96, RASTI is 0.93, and it is flat in frequency.</a:t>
            </a:r>
          </a:p>
        </p:txBody>
      </p:sp>
      <p:pic>
        <p:nvPicPr>
          <p:cNvPr id="4" name="Picture 3" descr="impulse.bmp"/>
          <p:cNvPicPr>
            <a:picLocks noChangeAspect="1"/>
          </p:cNvPicPr>
          <p:nvPr/>
        </p:nvPicPr>
        <p:blipFill>
          <a:blip r:embed="rId3" cstate="print"/>
          <a:stretch>
            <a:fillRect/>
          </a:stretch>
        </p:blipFill>
        <p:spPr>
          <a:xfrm>
            <a:off x="533400" y="1981200"/>
            <a:ext cx="2819400" cy="2420815"/>
          </a:xfrm>
          <a:prstGeom prst="rect">
            <a:avLst/>
          </a:prstGeom>
        </p:spPr>
      </p:pic>
      <p:sp>
        <p:nvSpPr>
          <p:cNvPr id="6" name="TextBox 5"/>
          <p:cNvSpPr txBox="1"/>
          <p:nvPr/>
        </p:nvSpPr>
        <p:spPr>
          <a:xfrm>
            <a:off x="3581400" y="1981200"/>
            <a:ext cx="4800600" cy="3139321"/>
          </a:xfrm>
          <a:prstGeom prst="rect">
            <a:avLst/>
          </a:prstGeom>
          <a:noFill/>
        </p:spPr>
        <p:txBody>
          <a:bodyPr wrap="square" rtlCol="0">
            <a:spAutoFit/>
          </a:bodyPr>
          <a:lstStyle/>
          <a:p>
            <a:r>
              <a:rPr lang="en-US" dirty="0" smtClean="0"/>
              <a:t>In spite of high C50 and excellent STI, when this impulse is convolved with speech there is a severe loss in clarity. The sound is muddy and distant.</a:t>
            </a:r>
          </a:p>
          <a:p>
            <a:endParaRPr lang="en-US" dirty="0" smtClean="0"/>
          </a:p>
          <a:p>
            <a:r>
              <a:rPr lang="en-US" dirty="0" smtClean="0"/>
              <a:t>The sound is unclear because this IR randomizes the phase of harmonics above 1000Hz!!!</a:t>
            </a:r>
          </a:p>
          <a:p>
            <a:endParaRPr lang="en-US" dirty="0" smtClean="0"/>
          </a:p>
          <a:p>
            <a:endParaRPr lang="en-US" dirty="0" smtClean="0"/>
          </a:p>
          <a:p>
            <a:endParaRPr lang="en-US" dirty="0" smtClean="0"/>
          </a:p>
          <a:p>
            <a:endParaRPr lang="en-US" dirty="0"/>
          </a:p>
        </p:txBody>
      </p:sp>
      <p:pic>
        <p:nvPicPr>
          <p:cNvPr id="7" name="Picture 6" descr="intro1_excerpt_clear_convolved.bmp"/>
          <p:cNvPicPr>
            <a:picLocks noChangeAspect="1"/>
          </p:cNvPicPr>
          <p:nvPr/>
        </p:nvPicPr>
        <p:blipFill>
          <a:blip r:embed="rId4" cstate="print"/>
          <a:stretch>
            <a:fillRect/>
          </a:stretch>
        </p:blipFill>
        <p:spPr>
          <a:xfrm>
            <a:off x="476250" y="4343400"/>
            <a:ext cx="8191500" cy="2385060"/>
          </a:xfrm>
          <a:prstGeom prst="rect">
            <a:avLst/>
          </a:prstGeom>
        </p:spPr>
      </p:pic>
      <p:pic>
        <p:nvPicPr>
          <p:cNvPr id="9" name="intro1_convolved_2.mp3">
            <a:hlinkClick r:id="" action="ppaction://media"/>
          </p:cNvPr>
          <p:cNvPicPr>
            <a:picLocks noRot="1" noChangeAspect="1"/>
          </p:cNvPicPr>
          <p:nvPr>
            <a:audioFile r:link="rId1"/>
          </p:nvPr>
        </p:nvPicPr>
        <p:blipFill>
          <a:blip r:embed="rId5" cstate="print"/>
          <a:stretch>
            <a:fillRect/>
          </a:stretch>
        </p:blipFill>
        <p:spPr>
          <a:xfrm>
            <a:off x="5257800" y="2895600"/>
            <a:ext cx="609600" cy="6096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6598" fill="hold"/>
                                        <p:tgtEl>
                                          <p:spTgt spid="9"/>
                                        </p:tgtEl>
                                      </p:cBhvr>
                                    </p:cmd>
                                  </p:childTnLst>
                                </p:cTn>
                              </p:par>
                            </p:childTnLst>
                          </p:cTn>
                        </p:par>
                      </p:childTnLst>
                    </p:cTn>
                  </p:par>
                </p:childTnLst>
              </p:cTn>
              <p:nextCondLst>
                <p:cond evt="onClick" delay="0">
                  <p:tgtEl>
                    <p:spTgt spid="9"/>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200" dirty="0" smtClean="0"/>
              <a:t>So What is Clarity? And what is “direct sound”</a:t>
            </a:r>
            <a:endParaRPr lang="en-US" sz="3200" dirty="0"/>
          </a:p>
        </p:txBody>
      </p:sp>
      <p:sp>
        <p:nvSpPr>
          <p:cNvPr id="3" name="Content Placeholder 2"/>
          <p:cNvSpPr>
            <a:spLocks noGrp="1"/>
          </p:cNvSpPr>
          <p:nvPr>
            <p:ph idx="1"/>
          </p:nvPr>
        </p:nvSpPr>
        <p:spPr>
          <a:xfrm>
            <a:off x="457200" y="1219200"/>
            <a:ext cx="8229600" cy="5181600"/>
          </a:xfrm>
        </p:spPr>
        <p:txBody>
          <a:bodyPr>
            <a:normAutofit fontScale="70000" lnSpcReduction="20000"/>
          </a:bodyPr>
          <a:lstStyle/>
          <a:p>
            <a:r>
              <a:rPr lang="en-US" dirty="0" smtClean="0"/>
              <a:t>Why does the previous impulse response affect clarity so strongly?</a:t>
            </a:r>
          </a:p>
          <a:p>
            <a:pPr lvl="1"/>
            <a:r>
              <a:rPr lang="en-US" dirty="0" smtClean="0"/>
              <a:t>The speech in the previous example is not just difficult to understand.</a:t>
            </a:r>
          </a:p>
          <a:p>
            <a:pPr lvl="2"/>
            <a:r>
              <a:rPr lang="en-US" dirty="0" smtClean="0"/>
              <a:t>It sounds distant</a:t>
            </a:r>
          </a:p>
          <a:p>
            <a:pPr lvl="2"/>
            <a:r>
              <a:rPr lang="en-US" dirty="0" smtClean="0"/>
              <a:t>It is difficult or impossible to localize in a reverberant field</a:t>
            </a:r>
          </a:p>
          <a:p>
            <a:pPr lvl="2"/>
            <a:r>
              <a:rPr lang="en-US" dirty="0" smtClean="0"/>
              <a:t>And it is difficult or impossible to separate from another example of unclear speech spoken simultaneously.</a:t>
            </a:r>
          </a:p>
          <a:p>
            <a:pPr lvl="1"/>
            <a:r>
              <a:rPr lang="en-US" dirty="0" smtClean="0"/>
              <a:t>All these perceptions depend on the same ear/brain mechanism.</a:t>
            </a:r>
          </a:p>
          <a:p>
            <a:pPr lvl="2"/>
            <a:r>
              <a:rPr lang="en-US" dirty="0" smtClean="0"/>
              <a:t>And all are dependent on the presence of high-order harmonics of complex tones.</a:t>
            </a:r>
          </a:p>
          <a:p>
            <a:r>
              <a:rPr lang="en-US" dirty="0" smtClean="0"/>
              <a:t>We claim that clarity is perceived when harmonics in the vocal formant range retain their original phase relationships</a:t>
            </a:r>
          </a:p>
          <a:p>
            <a:pPr lvl="1"/>
            <a:r>
              <a:rPr lang="en-US" dirty="0" smtClean="0"/>
              <a:t>At least for sufficient time at the onset of a sound that the brain can decode them.</a:t>
            </a:r>
          </a:p>
          <a:p>
            <a:r>
              <a:rPr lang="en-US" dirty="0" smtClean="0"/>
              <a:t>The “direct sound” is the component of sound that retains the original harmonic phase relationships.</a:t>
            </a:r>
          </a:p>
          <a:p>
            <a:pPr lvl="1"/>
            <a:r>
              <a:rPr lang="en-US" dirty="0" smtClean="0"/>
              <a:t>Very prompt &lt;~5ms reflections do not alter phases!</a:t>
            </a:r>
          </a:p>
          <a:p>
            <a:pPr lvl="1"/>
            <a:r>
              <a:rPr lang="en-US" dirty="0" smtClean="0"/>
              <a:t>But a 10ms or more reflection can be damaging, and the sooner a reflection comes the more damaging it is.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lvl="0"/>
            <a:r>
              <a:rPr lang="en-US" sz="3600" dirty="0" smtClean="0"/>
              <a:t>A little history</a:t>
            </a:r>
            <a:endParaRPr lang="en-US" sz="3600" dirty="0"/>
          </a:p>
        </p:txBody>
      </p:sp>
      <p:sp>
        <p:nvSpPr>
          <p:cNvPr id="3" name="Content Placeholder 2"/>
          <p:cNvSpPr>
            <a:spLocks noGrp="1"/>
          </p:cNvSpPr>
          <p:nvPr>
            <p:ph idx="1"/>
          </p:nvPr>
        </p:nvSpPr>
        <p:spPr>
          <a:xfrm>
            <a:off x="457200" y="1219200"/>
            <a:ext cx="8229600" cy="5029200"/>
          </a:xfrm>
        </p:spPr>
        <p:txBody>
          <a:bodyPr>
            <a:normAutofit fontScale="77500" lnSpcReduction="20000"/>
          </a:bodyPr>
          <a:lstStyle/>
          <a:p>
            <a:r>
              <a:rPr lang="en-US" dirty="0" smtClean="0"/>
              <a:t>At RADIS in 2004 I presented a paper showing that our perception of near and far depends on the presence of</a:t>
            </a:r>
            <a:r>
              <a:rPr lang="en-US" baseline="0" dirty="0" smtClean="0"/>
              <a:t> harmonic tones!</a:t>
            </a:r>
          </a:p>
          <a:p>
            <a:pPr lvl="1"/>
            <a:r>
              <a:rPr lang="en-US" dirty="0" smtClean="0"/>
              <a:t>If loudness is controlled you cannot perceive near and far with noise-like sounds or whispered speech.</a:t>
            </a:r>
          </a:p>
          <a:p>
            <a:pPr lvl="1"/>
            <a:r>
              <a:rPr lang="en-US" dirty="0" smtClean="0"/>
              <a:t>But with speech or music in a hall or room the perception of near or far is nearly instantaneous. </a:t>
            </a:r>
          </a:p>
          <a:p>
            <a:pPr lvl="1"/>
            <a:endParaRPr lang="en-US" dirty="0" smtClean="0"/>
          </a:p>
          <a:p>
            <a:pPr lvl="1"/>
            <a:r>
              <a:rPr lang="en-US" dirty="0" smtClean="0"/>
              <a:t>I found that the perception of “near” depends critically on the phase coherence of harmonics in the vocal formant range.</a:t>
            </a:r>
          </a:p>
          <a:p>
            <a:pPr lvl="2"/>
            <a:r>
              <a:rPr lang="en-US" dirty="0" smtClean="0"/>
              <a:t>Coherent harmonics are produced by solo instruments. </a:t>
            </a:r>
          </a:p>
          <a:p>
            <a:pPr lvl="3"/>
            <a:r>
              <a:rPr lang="en-US" dirty="0" smtClean="0"/>
              <a:t>Once every fundamental period the harmonics are in phase.</a:t>
            </a:r>
          </a:p>
          <a:p>
            <a:pPr lvl="3"/>
            <a:r>
              <a:rPr lang="en-US" dirty="0" smtClean="0"/>
              <a:t>The ear easily detects the peak in sound pressure – and the perception of “near” results</a:t>
            </a:r>
          </a:p>
          <a:p>
            <a:pPr lvl="2"/>
            <a:r>
              <a:rPr lang="en-US" dirty="0" smtClean="0"/>
              <a:t>Reflections randomize the phases – and the ear perceives “far”.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Audience Engagement</a:t>
            </a:r>
            <a:endParaRPr lang="en-US" dirty="0"/>
          </a:p>
        </p:txBody>
      </p:sp>
      <p:sp>
        <p:nvSpPr>
          <p:cNvPr id="3" name="Content Placeholder 2"/>
          <p:cNvSpPr>
            <a:spLocks noGrp="1"/>
          </p:cNvSpPr>
          <p:nvPr>
            <p:ph idx="1"/>
          </p:nvPr>
        </p:nvSpPr>
        <p:spPr>
          <a:xfrm>
            <a:off x="457200" y="1371600"/>
            <a:ext cx="8229600" cy="5029200"/>
          </a:xfrm>
        </p:spPr>
        <p:txBody>
          <a:bodyPr>
            <a:normAutofit fontScale="70000" lnSpcReduction="20000"/>
          </a:bodyPr>
          <a:lstStyle/>
          <a:p>
            <a:r>
              <a:rPr lang="en-US" baseline="0" dirty="0" smtClean="0"/>
              <a:t>A few years later I connected the perception of “near” with the ability of a sound to demand, and hold, the attention of a listener.</a:t>
            </a:r>
          </a:p>
          <a:p>
            <a:pPr lvl="1"/>
            <a:r>
              <a:rPr lang="en-US" baseline="0" dirty="0" smtClean="0"/>
              <a:t>I presented papers on this subject at the ICA in Madrid, and the following conference in Seville.</a:t>
            </a:r>
          </a:p>
          <a:p>
            <a:pPr lvl="1"/>
            <a:r>
              <a:rPr lang="en-US" baseline="0" dirty="0" smtClean="0"/>
              <a:t>The only result I could detect was severe audience confusion. “Engagement” does not translate into</a:t>
            </a:r>
            <a:r>
              <a:rPr lang="en-US" dirty="0" smtClean="0"/>
              <a:t> other languages</a:t>
            </a:r>
            <a:r>
              <a:rPr lang="en-US" baseline="0" dirty="0" smtClean="0"/>
              <a:t>, and there is no standard measure for it.</a:t>
            </a:r>
          </a:p>
          <a:p>
            <a:pPr lvl="1"/>
            <a:r>
              <a:rPr lang="en-US" dirty="0" smtClean="0"/>
              <a:t>And no one seems to know what “harmonic coherence” might mean.</a:t>
            </a:r>
          </a:p>
          <a:p>
            <a:pPr lvl="1"/>
            <a:endParaRPr lang="en-US" dirty="0" smtClean="0"/>
          </a:p>
          <a:p>
            <a:r>
              <a:rPr lang="en-US" baseline="0" dirty="0" smtClean="0"/>
              <a:t>But to me </a:t>
            </a:r>
            <a:r>
              <a:rPr lang="en-US" dirty="0" smtClean="0"/>
              <a:t>the ability to </a:t>
            </a:r>
            <a:r>
              <a:rPr lang="en-US" baseline="0" dirty="0" smtClean="0"/>
              <a:t>precisely localize</a:t>
            </a:r>
            <a:r>
              <a:rPr lang="en-US" dirty="0" smtClean="0"/>
              <a:t> </a:t>
            </a:r>
            <a:r>
              <a:rPr lang="en-US" baseline="0" dirty="0" smtClean="0"/>
              <a:t>sound sources is  strongly correlated with engagement.</a:t>
            </a:r>
          </a:p>
          <a:p>
            <a:pPr lvl="1"/>
            <a:r>
              <a:rPr lang="en-US" baseline="0" dirty="0" smtClean="0"/>
              <a:t>So I studied the threshold localization</a:t>
            </a:r>
            <a:r>
              <a:rPr lang="en-US" dirty="0" smtClean="0"/>
              <a:t> of sound sources in a diffuse reverberant field.</a:t>
            </a:r>
          </a:p>
          <a:p>
            <a:pPr lvl="1"/>
            <a:r>
              <a:rPr lang="en-US" dirty="0" smtClean="0"/>
              <a:t>The data was fascinating, and begged for an objective measure.</a:t>
            </a:r>
          </a:p>
          <a:p>
            <a:pPr lvl="1"/>
            <a:r>
              <a:rPr lang="en-US" dirty="0" smtClean="0"/>
              <a:t>Using this data I developed the measure called LOC.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3600" dirty="0" smtClean="0"/>
              <a:t>Localizing three instruments playing simultaneously</a:t>
            </a:r>
            <a:endParaRPr lang="en-US" sz="3600" dirty="0"/>
          </a:p>
        </p:txBody>
      </p:sp>
      <p:sp>
        <p:nvSpPr>
          <p:cNvPr id="3" name="Content Placeholder 2"/>
          <p:cNvSpPr>
            <a:spLocks noGrp="1"/>
          </p:cNvSpPr>
          <p:nvPr>
            <p:ph idx="1"/>
          </p:nvPr>
        </p:nvSpPr>
        <p:spPr>
          <a:xfrm>
            <a:off x="457200" y="1295400"/>
            <a:ext cx="8229600" cy="4800600"/>
          </a:xfrm>
        </p:spPr>
        <p:txBody>
          <a:bodyPr>
            <a:normAutofit fontScale="70000" lnSpcReduction="20000"/>
          </a:bodyPr>
          <a:lstStyle/>
          <a:p>
            <a:r>
              <a:rPr lang="en-US" dirty="0" smtClean="0"/>
              <a:t>During a quartet concert in January of 2010, fascinated that I could hear </a:t>
            </a:r>
            <a:r>
              <a:rPr lang="en-US" baseline="0" dirty="0" smtClean="0"/>
              <a:t>three instruments at the same time, I had a revelation:</a:t>
            </a:r>
          </a:p>
          <a:p>
            <a:pPr lvl="1"/>
            <a:r>
              <a:rPr lang="en-US" dirty="0" smtClean="0"/>
              <a:t>Near/far, </a:t>
            </a:r>
          </a:p>
          <a:p>
            <a:pPr lvl="1"/>
            <a:r>
              <a:rPr lang="en-US" dirty="0" smtClean="0"/>
              <a:t>The localization of sound sources in a highly reverberant field,</a:t>
            </a:r>
          </a:p>
          <a:p>
            <a:pPr lvl="1"/>
            <a:r>
              <a:rPr lang="en-US" dirty="0" smtClean="0"/>
              <a:t> The ability to identify by timbre and localization simultaneous musical lines,</a:t>
            </a:r>
          </a:p>
          <a:p>
            <a:pPr lvl="1"/>
            <a:r>
              <a:rPr lang="en-US" dirty="0" smtClean="0"/>
              <a:t> Stage acoustics, </a:t>
            </a:r>
          </a:p>
          <a:p>
            <a:pPr lvl="1"/>
            <a:r>
              <a:rPr lang="en-US" dirty="0" smtClean="0"/>
              <a:t>and classroom acoustics</a:t>
            </a:r>
          </a:p>
          <a:p>
            <a:r>
              <a:rPr lang="en-US" dirty="0" smtClean="0"/>
              <a:t>ALL depend on the ability to separate simultaneous sounds into separately perceivable sound streams. (the cocktail party effect.)</a:t>
            </a:r>
          </a:p>
          <a:p>
            <a:pPr lvl="1"/>
            <a:r>
              <a:rPr lang="en-US" dirty="0" smtClean="0"/>
              <a:t>ALL depend on the presence of harmonic tones.</a:t>
            </a:r>
          </a:p>
          <a:p>
            <a:pPr lvl="1"/>
            <a:r>
              <a:rPr lang="en-US" baseline="0" dirty="0" smtClean="0"/>
              <a:t>And all are degraded in similar ways by reflections.</a:t>
            </a:r>
          </a:p>
          <a:p>
            <a:pPr lvl="1"/>
            <a:endParaRPr lang="en-US" baseline="0" dirty="0" smtClean="0"/>
          </a:p>
          <a:p>
            <a:pPr lvl="0"/>
            <a:r>
              <a:rPr lang="en-US" baseline="0" dirty="0" smtClean="0">
                <a:solidFill>
                  <a:srgbClr val="FF0000"/>
                </a:solidFill>
              </a:rPr>
              <a:t>It should be possible to define and measure “CLARITY” by the ease with which we can perceive the distance,</a:t>
            </a:r>
            <a:r>
              <a:rPr lang="en-US" dirty="0" smtClean="0">
                <a:solidFill>
                  <a:srgbClr val="FF0000"/>
                </a:solidFill>
              </a:rPr>
              <a:t> timbre, and location of simultaneous sound sources.</a:t>
            </a:r>
            <a:endParaRPr lang="en-US" baseline="0" dirty="0" smtClean="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0"/>
            <a:ext cx="8229600" cy="1143000"/>
          </a:xfrm>
        </p:spPr>
        <p:txBody>
          <a:bodyPr/>
          <a:lstStyle/>
          <a:p>
            <a:r>
              <a:rPr lang="en-US" sz="3600" dirty="0" smtClean="0"/>
              <a:t>Measures from live music</a:t>
            </a:r>
          </a:p>
        </p:txBody>
      </p:sp>
      <p:sp>
        <p:nvSpPr>
          <p:cNvPr id="31747" name="Content Placeholder 2"/>
          <p:cNvSpPr>
            <a:spLocks noGrp="1"/>
          </p:cNvSpPr>
          <p:nvPr>
            <p:ph idx="1"/>
          </p:nvPr>
        </p:nvSpPr>
        <p:spPr>
          <a:xfrm>
            <a:off x="457200" y="914400"/>
            <a:ext cx="7696200" cy="5562600"/>
          </a:xfrm>
        </p:spPr>
        <p:txBody>
          <a:bodyPr>
            <a:normAutofit fontScale="92500" lnSpcReduction="10000"/>
          </a:bodyPr>
          <a:lstStyle/>
          <a:p>
            <a:r>
              <a:rPr lang="en-US" sz="1800" dirty="0" smtClean="0"/>
              <a:t>Binaural impulse responses from occupied halls and stages are very difficult to obtain!</a:t>
            </a:r>
          </a:p>
          <a:p>
            <a:pPr lvl="1"/>
            <a:r>
              <a:rPr lang="en-US" sz="1600" dirty="0" smtClean="0">
                <a:solidFill>
                  <a:srgbClr val="C00000"/>
                </a:solidFill>
              </a:rPr>
              <a:t>But if you can hear something, there must be a way to measure it.</a:t>
            </a:r>
            <a:endParaRPr lang="en-US" sz="1600" dirty="0" smtClean="0"/>
          </a:p>
          <a:p>
            <a:r>
              <a:rPr lang="en-US" sz="1800" dirty="0" smtClean="0"/>
              <a:t>So I developed a model for human hearing!</a:t>
            </a:r>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r>
              <a:rPr lang="en-US" sz="1800" dirty="0" smtClean="0"/>
              <a:t>The sound is the Pacifica String Quartet playing in the </a:t>
            </a:r>
            <a:r>
              <a:rPr lang="en-US" sz="1800" dirty="0" err="1" smtClean="0"/>
              <a:t>Sala</a:t>
            </a:r>
            <a:r>
              <a:rPr lang="en-US" sz="1800" dirty="0" smtClean="0"/>
              <a:t> </a:t>
            </a:r>
            <a:r>
              <a:rPr lang="en-US" sz="1800" dirty="0" err="1" smtClean="0"/>
              <a:t>Sinfonica</a:t>
            </a:r>
            <a:r>
              <a:rPr lang="en-US" sz="1800" dirty="0" smtClean="0"/>
              <a:t> Puerto Rico – binaurally recorded in row F</a:t>
            </a:r>
          </a:p>
          <a:p>
            <a:r>
              <a:rPr lang="en-US" sz="1800" dirty="0" smtClean="0"/>
              <a:t>This sound is the same players as heard in row K, just five rows further back. The sound is very different – distant and muddled together. The ability to perform the cocktail party effect has been lost due to an excess of reflections.</a:t>
            </a:r>
          </a:p>
        </p:txBody>
      </p:sp>
      <p:pic>
        <p:nvPicPr>
          <p:cNvPr id="31749" name="Picture 4" descr="IMG_1034.jpg"/>
          <p:cNvPicPr>
            <a:picLocks noChangeAspect="1" noChangeArrowheads="1"/>
          </p:cNvPicPr>
          <p:nvPr/>
        </p:nvPicPr>
        <p:blipFill>
          <a:blip r:embed="rId4" cstate="print"/>
          <a:srcRect/>
          <a:stretch>
            <a:fillRect/>
          </a:stretch>
        </p:blipFill>
        <p:spPr bwMode="auto">
          <a:xfrm>
            <a:off x="2667000" y="2362200"/>
            <a:ext cx="3352800" cy="2514600"/>
          </a:xfrm>
          <a:prstGeom prst="rect">
            <a:avLst/>
          </a:prstGeom>
          <a:noFill/>
          <a:ln w="9525">
            <a:noFill/>
            <a:miter lim="800000"/>
            <a:headEnd/>
            <a:tailEnd/>
          </a:ln>
        </p:spPr>
      </p:pic>
      <p:pic>
        <p:nvPicPr>
          <p:cNvPr id="7" name="row_f_excerpt.mp3">
            <a:hlinkClick r:id="" action="ppaction://media"/>
          </p:cNvPr>
          <p:cNvPicPr>
            <a:picLocks noRot="1" noChangeAspect="1"/>
          </p:cNvPicPr>
          <p:nvPr>
            <a:audioFile r:link="rId1"/>
          </p:nvPr>
        </p:nvPicPr>
        <p:blipFill>
          <a:blip r:embed="rId5" cstate="print"/>
          <a:stretch>
            <a:fillRect/>
          </a:stretch>
        </p:blipFill>
        <p:spPr>
          <a:xfrm>
            <a:off x="8153400" y="4953000"/>
            <a:ext cx="609600" cy="609600"/>
          </a:xfrm>
          <a:prstGeom prst="rect">
            <a:avLst/>
          </a:prstGeom>
        </p:spPr>
      </p:pic>
      <p:pic>
        <p:nvPicPr>
          <p:cNvPr id="8" name="row_k_excerpt.mp3">
            <a:hlinkClick r:id="" action="ppaction://media"/>
          </p:cNvPr>
          <p:cNvPicPr>
            <a:picLocks noRot="1" noChangeAspect="1"/>
          </p:cNvPicPr>
          <p:nvPr>
            <a:audioFile r:link="rId2"/>
          </p:nvPr>
        </p:nvPicPr>
        <p:blipFill>
          <a:blip r:embed="rId5" cstate="print"/>
          <a:stretch>
            <a:fillRect/>
          </a:stretch>
        </p:blipFill>
        <p:spPr>
          <a:xfrm>
            <a:off x="8153400" y="5715000"/>
            <a:ext cx="533400" cy="5334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30675"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30858" fill="hold"/>
                                        <p:tgtEl>
                                          <p:spTgt spid="8"/>
                                        </p:tgtEl>
                                      </p:cBhvr>
                                    </p:cmd>
                                  </p:childTnLst>
                                </p:cTn>
                              </p:par>
                            </p:childTnLst>
                          </p:cTn>
                        </p:par>
                      </p:childTnLst>
                    </p:cTn>
                  </p:par>
                </p:childTnLst>
              </p:cTn>
              <p:nextCondLst>
                <p:cond evt="onClick" delay="0">
                  <p:tgtEl>
                    <p:spTgt spid="8"/>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3047</TotalTime>
  <Words>2145</Words>
  <Application>Microsoft Office PowerPoint</Application>
  <PresentationFormat>On-screen Show (4:3)</PresentationFormat>
  <Paragraphs>196</Paragraphs>
  <Slides>22</Slides>
  <Notes>1</Notes>
  <HiddenSlides>0</HiddenSlides>
  <MMClips>11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Equation</vt:lpstr>
      <vt:lpstr>The audibility of direct sound as a key to measuring the clarity of speech and music  </vt:lpstr>
      <vt:lpstr>Introduction: What is Clarity?</vt:lpstr>
      <vt:lpstr>C80 and C50 may be somewhat related to intelligibility</vt:lpstr>
      <vt:lpstr>Example of Clarity for Speech</vt:lpstr>
      <vt:lpstr>So What is Clarity? And what is “direct sound”</vt:lpstr>
      <vt:lpstr>A little history</vt:lpstr>
      <vt:lpstr>Audience Engagement</vt:lpstr>
      <vt:lpstr>Localizing three instruments playing simultaneously</vt:lpstr>
      <vt:lpstr>Measures from live music</vt:lpstr>
      <vt:lpstr>The Model</vt:lpstr>
      <vt:lpstr>As an example, here are two impulse responses from Boston Symphony Hall.</vt:lpstr>
      <vt:lpstr>These two impulse responses lead to a simple diagram:</vt:lpstr>
      <vt:lpstr>And the following equations:</vt:lpstr>
      <vt:lpstr>LOC was not derived from a hearing model, but from a few well-known facts.</vt:lpstr>
      <vt:lpstr>Note Onsets</vt:lpstr>
      <vt:lpstr>These Facts Predict:</vt:lpstr>
      <vt:lpstr>Demonstration</vt:lpstr>
      <vt:lpstr>What happens in a room?</vt:lpstr>
      <vt:lpstr>Sound in the hall is difficult to understand and remember when there is just one speaker. Impossible to understand when two speakers talk at the same time.</vt:lpstr>
      <vt:lpstr>The Cocktail Party Effect and Classrooms</vt:lpstr>
      <vt:lpstr>Localization and Envelopment</vt:lpstr>
      <vt:lpstr>Conclusions</vt:lpstr>
    </vt:vector>
  </TitlesOfParts>
  <Company>Sony Electronics,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RELATIONSHIP BETWEEN AUDIENCE ENGAGEMENT AND THE ABILITY TO PERCEIVE PITCH, TIMBRE, AZIMUTH AND ENVELOPMENT OF MULTIPLE SOURCES </dc:title>
  <dc:creator>Sony Customer</dc:creator>
  <cp:lastModifiedBy>Sony Customer</cp:lastModifiedBy>
  <cp:revision>39</cp:revision>
  <dcterms:created xsi:type="dcterms:W3CDTF">2011-04-25T21:15:07Z</dcterms:created>
  <dcterms:modified xsi:type="dcterms:W3CDTF">2011-11-01T18:17:05Z</dcterms:modified>
</cp:coreProperties>
</file>