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8" r:id="rId3"/>
    <p:sldId id="292" r:id="rId4"/>
    <p:sldId id="308" r:id="rId5"/>
    <p:sldId id="309" r:id="rId6"/>
    <p:sldId id="287" r:id="rId7"/>
    <p:sldId id="288" r:id="rId8"/>
    <p:sldId id="289" r:id="rId9"/>
    <p:sldId id="257" r:id="rId10"/>
    <p:sldId id="304" r:id="rId11"/>
    <p:sldId id="302" r:id="rId12"/>
    <p:sldId id="303" r:id="rId13"/>
    <p:sldId id="305" r:id="rId14"/>
    <p:sldId id="264" r:id="rId15"/>
    <p:sldId id="265" r:id="rId16"/>
    <p:sldId id="262" r:id="rId17"/>
    <p:sldId id="294" r:id="rId18"/>
    <p:sldId id="263" r:id="rId19"/>
    <p:sldId id="267" r:id="rId20"/>
    <p:sldId id="290" r:id="rId21"/>
    <p:sldId id="291" r:id="rId22"/>
    <p:sldId id="270" r:id="rId23"/>
    <p:sldId id="269" r:id="rId24"/>
    <p:sldId id="268" r:id="rId25"/>
    <p:sldId id="271" r:id="rId26"/>
    <p:sldId id="274" r:id="rId27"/>
    <p:sldId id="275" r:id="rId28"/>
    <p:sldId id="272" r:id="rId29"/>
    <p:sldId id="277" r:id="rId30"/>
    <p:sldId id="278" r:id="rId31"/>
    <p:sldId id="279" r:id="rId32"/>
    <p:sldId id="280" r:id="rId33"/>
    <p:sldId id="281" r:id="rId34"/>
    <p:sldId id="284" r:id="rId35"/>
    <p:sldId id="273" r:id="rId36"/>
    <p:sldId id="282" r:id="rId37"/>
    <p:sldId id="293" r:id="rId38"/>
    <p:sldId id="276" r:id="rId39"/>
    <p:sldId id="285" r:id="rId40"/>
    <p:sldId id="286" r:id="rId41"/>
    <p:sldId id="295" r:id="rId42"/>
    <p:sldId id="296" r:id="rId43"/>
    <p:sldId id="298" r:id="rId44"/>
    <p:sldId id="299" r:id="rId45"/>
    <p:sldId id="300" r:id="rId46"/>
    <p:sldId id="301" r:id="rId47"/>
    <p:sldId id="297" r:id="rId48"/>
    <p:sldId id="307" r:id="rId49"/>
    <p:sldId id="310"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47" autoAdjust="0"/>
  </p:normalViewPr>
  <p:slideViewPr>
    <p:cSldViewPr>
      <p:cViewPr varScale="1">
        <p:scale>
          <a:sx n="72" d="100"/>
          <a:sy n="72" d="100"/>
        </p:scale>
        <p:origin x="-82" y="-154"/>
      </p:cViewPr>
      <p:guideLst>
        <p:guide orient="horz" pos="2160"/>
        <p:guide pos="2880"/>
      </p:guideLst>
    </p:cSldViewPr>
  </p:slideViewPr>
  <p:outlineViewPr>
    <p:cViewPr>
      <p:scale>
        <a:sx n="33" d="100"/>
        <a:sy n="33" d="100"/>
      </p:scale>
      <p:origin x="0" y="15077"/>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1BDE76-4E09-4C66-BD1B-87AA01837D75}" type="datetimeFigureOut">
              <a:rPr lang="en-US" smtClean="0"/>
              <a:pPr/>
              <a:t>6/28/2013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8911DB-17CE-4510-AFC7-19B78D046B6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8911DB-17CE-4510-AFC7-19B78D046B68}"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32ABC4-0C3E-4242-8B4D-C46AAB163BF4}" type="datetimeFigureOut">
              <a:rPr lang="en-US" smtClean="0"/>
              <a:pPr/>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B310D1-622A-462F-BBFF-9FC32BE5C1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32ABC4-0C3E-4242-8B4D-C46AAB163BF4}" type="datetimeFigureOut">
              <a:rPr lang="en-US" smtClean="0"/>
              <a:pPr/>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B310D1-622A-462F-BBFF-9FC32BE5C1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32ABC4-0C3E-4242-8B4D-C46AAB163BF4}" type="datetimeFigureOut">
              <a:rPr lang="en-US" smtClean="0"/>
              <a:pPr/>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B310D1-622A-462F-BBFF-9FC32BE5C1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32ABC4-0C3E-4242-8B4D-C46AAB163BF4}" type="datetimeFigureOut">
              <a:rPr lang="en-US" smtClean="0"/>
              <a:pPr/>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B310D1-622A-462F-BBFF-9FC32BE5C1A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32ABC4-0C3E-4242-8B4D-C46AAB163BF4}" type="datetimeFigureOut">
              <a:rPr lang="en-US" smtClean="0"/>
              <a:pPr/>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B310D1-622A-462F-BBFF-9FC32BE5C1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32ABC4-0C3E-4242-8B4D-C46AAB163BF4}" type="datetimeFigureOut">
              <a:rPr lang="en-US" smtClean="0"/>
              <a:pPr/>
              <a:t>6/28/2013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B310D1-622A-462F-BBFF-9FC32BE5C1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32ABC4-0C3E-4242-8B4D-C46AAB163BF4}" type="datetimeFigureOut">
              <a:rPr lang="en-US" smtClean="0"/>
              <a:pPr/>
              <a:t>6/28/2013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B310D1-622A-462F-BBFF-9FC32BE5C1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32ABC4-0C3E-4242-8B4D-C46AAB163BF4}" type="datetimeFigureOut">
              <a:rPr lang="en-US" smtClean="0"/>
              <a:pPr/>
              <a:t>6/28/2013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B310D1-622A-462F-BBFF-9FC32BE5C1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32ABC4-0C3E-4242-8B4D-C46AAB163BF4}" type="datetimeFigureOut">
              <a:rPr lang="en-US" smtClean="0"/>
              <a:pPr/>
              <a:t>6/28/2013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B310D1-622A-462F-BBFF-9FC32BE5C1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32ABC4-0C3E-4242-8B4D-C46AAB163BF4}" type="datetimeFigureOut">
              <a:rPr lang="en-US" smtClean="0"/>
              <a:pPr/>
              <a:t>6/28/2013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B310D1-622A-462F-BBFF-9FC32BE5C1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32ABC4-0C3E-4242-8B4D-C46AAB163BF4}" type="datetimeFigureOut">
              <a:rPr lang="en-US" smtClean="0"/>
              <a:pPr/>
              <a:t>6/28/2013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B310D1-622A-462F-BBFF-9FC32BE5C1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32ABC4-0C3E-4242-8B4D-C46AAB163BF4}" type="datetimeFigureOut">
              <a:rPr lang="en-US" smtClean="0"/>
              <a:pPr/>
              <a:t>6/28/2013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B310D1-622A-462F-BBFF-9FC32BE5C1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griesinger@verizon.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file:///C:\ddrive\ICA\ICA2013\to%20ICA\c_c_sharp_mixf0_low.mp3" TargetMode="External"/><Relationship Id="rId7" Type="http://schemas.openxmlformats.org/officeDocument/2006/relationships/image" Target="../media/image12.png"/><Relationship Id="rId2" Type="http://schemas.openxmlformats.org/officeDocument/2006/relationships/audio" Target="file:///C:\ddrive\ICA\ICA2013\to%20ICA\c_c_sharp_mixf0_high.mp3" TargetMode="External"/><Relationship Id="rId1" Type="http://schemas.openxmlformats.org/officeDocument/2006/relationships/audio" Target="file:///C:\ddrive\ICA\ICA2013\to%20ICA\c_c_sharp_mix.mp3" TargetMode="External"/><Relationship Id="rId6" Type="http://schemas.openxmlformats.org/officeDocument/2006/relationships/image" Target="../media/image11.png"/><Relationship Id="rId5" Type="http://schemas.openxmlformats.org/officeDocument/2006/relationships/slideLayout" Target="../slideLayouts/slideLayout2.xml"/><Relationship Id="rId4" Type="http://schemas.openxmlformats.org/officeDocument/2006/relationships/audio" Target="file:///C:\ddrive\ICA\ICA2013\to%20ICA\c_c_sharp_rvb_high_mono_hp.mp3" TargetMode="External"/><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audio" Target="file:///C:\ddrive\IOA\IOA2011\Mix_yafei_dd_m4.wav" TargetMode="External"/><Relationship Id="rId1" Type="http://schemas.openxmlformats.org/officeDocument/2006/relationships/audio" Target="file:///C:\ddrive\IOA\IOA2011\Mix_yafei_r_p2.wav" TargetMode="Externa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file:///C:\ddrive\ICA\ICA2013\ten_r11_direct.mp3" TargetMode="External"/><Relationship Id="rId7" Type="http://schemas.openxmlformats.org/officeDocument/2006/relationships/image" Target="../media/image23.png"/><Relationship Id="rId2" Type="http://schemas.openxmlformats.org/officeDocument/2006/relationships/audio" Target="file:///C:\ddrive\ICA\ICA2013\ten_r11_mix_p3dB_mono.mp3" TargetMode="External"/><Relationship Id="rId1" Type="http://schemas.openxmlformats.org/officeDocument/2006/relationships/audio" Target="file:///C:\ddrive\ICA\ICA2013\ten_r11_mix_p3dB.mp3" TargetMode="External"/><Relationship Id="rId6" Type="http://schemas.openxmlformats.org/officeDocument/2006/relationships/image" Target="../media/image22.png"/><Relationship Id="rId5" Type="http://schemas.openxmlformats.org/officeDocument/2006/relationships/slideLayout" Target="../slideLayouts/slideLayout2.xml"/><Relationship Id="rId4" Type="http://schemas.openxmlformats.org/officeDocument/2006/relationships/audio" Target="file:///C:\ddrive\ICA\ICA2013\ten_r11_rvb_only.mp3" TargetMode="External"/><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12" Type="http://schemas.openxmlformats.org/officeDocument/2006/relationships/image" Target="../media/image44.jpe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48.png"/><Relationship Id="rId18" Type="http://schemas.openxmlformats.org/officeDocument/2006/relationships/image" Target="../media/image52.png"/><Relationship Id="rId3" Type="http://schemas.openxmlformats.org/officeDocument/2006/relationships/audio" Target="file:///C:\ddrive\ICA\ICA2013\to%20ICA\Oslo_balc2_back_excerpt.mp3" TargetMode="External"/><Relationship Id="rId7" Type="http://schemas.openxmlformats.org/officeDocument/2006/relationships/slideLayout" Target="../slideLayouts/slideLayout2.xml"/><Relationship Id="rId12" Type="http://schemas.openxmlformats.org/officeDocument/2006/relationships/image" Target="../media/image35.jpeg"/><Relationship Id="rId17" Type="http://schemas.openxmlformats.org/officeDocument/2006/relationships/image" Target="../media/image51.png"/><Relationship Id="rId2" Type="http://schemas.openxmlformats.org/officeDocument/2006/relationships/audio" Target="file:///C:\ddrive\ICA\ICA2013\to%20ICA\Oslo_balc2_seat11_excerpt.mp3" TargetMode="External"/><Relationship Id="rId16" Type="http://schemas.openxmlformats.org/officeDocument/2006/relationships/image" Target="../media/image50.png"/><Relationship Id="rId1" Type="http://schemas.openxmlformats.org/officeDocument/2006/relationships/audio" Target="file:///C:\ddrive\ICA\ICA2013\to%20ICA\berlin_excerpt%20(2).mp3" TargetMode="External"/><Relationship Id="rId6" Type="http://schemas.openxmlformats.org/officeDocument/2006/relationships/audio" Target="file:///C:\ddrive\ICA\ICA2013\to%20ICA\Copenhagen_new_house_act_3_excerpt.mp3" TargetMode="External"/><Relationship Id="rId11" Type="http://schemas.openxmlformats.org/officeDocument/2006/relationships/image" Target="../media/image47.jpeg"/><Relationship Id="rId5" Type="http://schemas.openxmlformats.org/officeDocument/2006/relationships/audio" Target="file:///C:\ddrive\ICA\ICA2013\to%20ICA\Walkure_hd_theater_excerpt.mp3" TargetMode="External"/><Relationship Id="rId15" Type="http://schemas.openxmlformats.org/officeDocument/2006/relationships/image" Target="../media/image4.png"/><Relationship Id="rId10" Type="http://schemas.openxmlformats.org/officeDocument/2006/relationships/image" Target="../media/image40.jpeg"/><Relationship Id="rId4" Type="http://schemas.openxmlformats.org/officeDocument/2006/relationships/audio" Target="file:///C:\ddrive\ICA\ICA2013\to%20ICA\Barenboim_2_Albrecht_excerpt.mp3" TargetMode="External"/><Relationship Id="rId9" Type="http://schemas.openxmlformats.org/officeDocument/2006/relationships/image" Target="../media/image46.jpeg"/><Relationship Id="rId14" Type="http://schemas.openxmlformats.org/officeDocument/2006/relationships/image" Target="../media/image49.png"/></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audio" Target="file:///C:\ddrive\ICA\ICA2013\to%20ICA\ten371_130_88r_ten.mp3" TargetMode="External"/><Relationship Id="rId5" Type="http://schemas.openxmlformats.org/officeDocument/2006/relationships/image" Target="../media/image59.png"/><Relationship Id="rId4" Type="http://schemas.openxmlformats.org/officeDocument/2006/relationships/hyperlink" Target="http://www.davidgriesinger.com/Acoustics_Today/ten_1600_2000_rectified_repeat_garbled.mp3"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audio" Target="file:///C:\ddrive\ICA\ICA2013\Science%20center%20C%20spkr%20front.mp3" TargetMode="External"/><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audio" Target="file:///C:\ddrive\ICA\ICA2013\Science%20center%20C%20no%20speaker%20rear%20p10.mp3" TargetMode="External"/><Relationship Id="rId1" Type="http://schemas.openxmlformats.org/officeDocument/2006/relationships/audio" Target="file:///C:\ddrive\ICA\ICA2013\Science%20center%20C%20no%20speaker%20front%20p10.mp3" TargetMode="Externa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slideLayout" Target="../slideLayouts/slideLayout2.xml"/><Relationship Id="rId10" Type="http://schemas.openxmlformats.org/officeDocument/2006/relationships/image" Target="../media/image66.png"/><Relationship Id="rId4" Type="http://schemas.openxmlformats.org/officeDocument/2006/relationships/audio" Target="file:///C:\ddrive\ICA\ICA2013\to%20ICA\Science%20center%20C%20rear.mp3" TargetMode="External"/><Relationship Id="rId9" Type="http://schemas.openxmlformats.org/officeDocument/2006/relationships/image" Target="../media/image65.png"/></Relationships>
</file>

<file path=ppt/slides/_rels/slide4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file:///C:\ddrive\ICA\ICA2013\1_to_4_mono.mp3"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file:///C:\ddrive\ICA\ICA2013\1_to_4_with_noise_mono.mp3"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C:\ddrive\AES\AES_2012\intro1_convolved_2.mp3" TargetMode="External"/><Relationship Id="rId6" Type="http://schemas.openxmlformats.org/officeDocument/2006/relationships/image" Target="../media/image8.png"/><Relationship Id="rId5" Type="http://schemas.openxmlformats.org/officeDocument/2006/relationships/hyperlink" Target="http://www.davidgriesinger.com/Acoustics_Today/intro1_convolved_2.mp3"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dirty="0" smtClean="0"/>
              <a:t>Optimizing loudness, clarity, and engagement in large and small spaces</a:t>
            </a:r>
            <a:endParaRPr lang="en-US" sz="3200" dirty="0"/>
          </a:p>
        </p:txBody>
      </p:sp>
      <p:sp>
        <p:nvSpPr>
          <p:cNvPr id="3" name="Subtitle 2"/>
          <p:cNvSpPr>
            <a:spLocks noGrp="1"/>
          </p:cNvSpPr>
          <p:nvPr>
            <p:ph type="subTitle" idx="1"/>
          </p:nvPr>
        </p:nvSpPr>
        <p:spPr/>
        <p:txBody>
          <a:bodyPr/>
          <a:lstStyle/>
          <a:p>
            <a:r>
              <a:rPr lang="en-US" dirty="0" smtClean="0">
                <a:solidFill>
                  <a:schemeClr val="accent2">
                    <a:lumMod val="50000"/>
                  </a:schemeClr>
                </a:solidFill>
              </a:rPr>
              <a:t>David Griesinger</a:t>
            </a:r>
          </a:p>
          <a:p>
            <a:r>
              <a:rPr lang="en-US" dirty="0" smtClean="0">
                <a:solidFill>
                  <a:schemeClr val="accent2">
                    <a:lumMod val="50000"/>
                  </a:schemeClr>
                </a:solidFill>
              </a:rPr>
              <a:t>David Griesinger Acoustics</a:t>
            </a:r>
          </a:p>
          <a:p>
            <a:r>
              <a:rPr lang="en-US" dirty="0" smtClean="0">
                <a:hlinkClick r:id="rId2"/>
              </a:rPr>
              <a:t>dgriesinger@verizon.net</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25562"/>
          </a:xfrm>
        </p:spPr>
        <p:txBody>
          <a:bodyPr>
            <a:noAutofit/>
          </a:bodyPr>
          <a:lstStyle/>
          <a:p>
            <a:r>
              <a:rPr lang="en-US" sz="3200" dirty="0" smtClean="0"/>
              <a:t>Once in every fundamental period the </a:t>
            </a:r>
            <a:r>
              <a:rPr lang="en-US" sz="3200" b="1" dirty="0" smtClean="0"/>
              <a:t>PHASE</a:t>
            </a:r>
            <a:r>
              <a:rPr lang="en-US" sz="3200" dirty="0" smtClean="0"/>
              <a:t> of the harmonics aligns to form a peak pressure.</a:t>
            </a:r>
            <a:endParaRPr lang="en-US" sz="3200" dirty="0"/>
          </a:p>
        </p:txBody>
      </p:sp>
      <p:sp>
        <p:nvSpPr>
          <p:cNvPr id="3" name="Content Placeholder 2"/>
          <p:cNvSpPr>
            <a:spLocks noGrp="1"/>
          </p:cNvSpPr>
          <p:nvPr>
            <p:ph idx="1"/>
          </p:nvPr>
        </p:nvSpPr>
        <p:spPr>
          <a:xfrm>
            <a:off x="457200" y="1371600"/>
            <a:ext cx="8229600" cy="5029200"/>
          </a:xfrm>
        </p:spPr>
        <p:txBody>
          <a:bodyPr>
            <a:normAutofit/>
          </a:bodyPr>
          <a:lstStyle/>
          <a:p>
            <a:r>
              <a:rPr lang="en-US" dirty="0" smtClean="0"/>
              <a:t>Four phase-locked harmonics inside a critical band give a 6dB increase in signal to noise over a system that detects only one.</a:t>
            </a:r>
          </a:p>
          <a:p>
            <a:r>
              <a:rPr lang="en-US" dirty="0" smtClean="0"/>
              <a:t>If this critical band is followed by a four tap autocorrelator there is another 6dB gain.</a:t>
            </a:r>
          </a:p>
          <a:p>
            <a:r>
              <a:rPr lang="en-US" b="1" dirty="0" smtClean="0"/>
              <a:t>A 12 dB advantage in S/N is an enormous advantage to an organism!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JASA - J. C. R. </a:t>
            </a:r>
            <a:r>
              <a:rPr lang="en-US" dirty="0" err="1" smtClean="0"/>
              <a:t>Licklider</a:t>
            </a:r>
            <a:r>
              <a:rPr lang="en-US" dirty="0" smtClean="0"/>
              <a:t> 1951</a:t>
            </a:r>
            <a:endParaRPr lang="en-US" dirty="0"/>
          </a:p>
        </p:txBody>
      </p:sp>
      <p:sp>
        <p:nvSpPr>
          <p:cNvPr id="3" name="Content Placeholder 2"/>
          <p:cNvSpPr>
            <a:spLocks noGrp="1"/>
          </p:cNvSpPr>
          <p:nvPr>
            <p:ph idx="1"/>
          </p:nvPr>
        </p:nvSpPr>
        <p:spPr>
          <a:xfrm>
            <a:off x="457200" y="1219200"/>
            <a:ext cx="8229600" cy="5410200"/>
          </a:xfrm>
        </p:spPr>
        <p:txBody>
          <a:bodyPr>
            <a:normAutofit/>
          </a:bodyPr>
          <a:lstStyle/>
          <a:p>
            <a:r>
              <a:rPr lang="en-US" dirty="0" err="1" smtClean="0"/>
              <a:t>Licklider</a:t>
            </a:r>
            <a:r>
              <a:rPr lang="en-US" dirty="0" smtClean="0"/>
              <a:t> proposed that our acuity</a:t>
            </a:r>
            <a:r>
              <a:rPr lang="en-US" baseline="0" dirty="0" smtClean="0"/>
              <a:t> of hearing could be explained by an autocorrelator </a:t>
            </a:r>
            <a:r>
              <a:rPr lang="en-US" dirty="0" smtClean="0"/>
              <a:t>located as close as possible to the hair cells.</a:t>
            </a:r>
          </a:p>
          <a:p>
            <a:pPr lvl="1"/>
            <a:r>
              <a:rPr lang="en-US" dirty="0" smtClean="0"/>
              <a:t>Explaining our sense of pitch, and the rules of harmony.</a:t>
            </a:r>
          </a:p>
          <a:p>
            <a:r>
              <a:rPr lang="en-US" dirty="0" smtClean="0"/>
              <a:t>This circuit exists – and it is directly below the hair cells.</a:t>
            </a:r>
          </a:p>
          <a:p>
            <a:r>
              <a:rPr lang="en-US" i="1" dirty="0" smtClean="0">
                <a:solidFill>
                  <a:srgbClr val="C00000"/>
                </a:solidFill>
              </a:rPr>
              <a:t>Before signals are sent to the auditory nerve they have already been separated from each other by pitch.</a:t>
            </a:r>
            <a:endParaRPr lang="en-US" i="1" dirty="0">
              <a:solidFill>
                <a:srgbClr val="C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The Organ of </a:t>
            </a:r>
            <a:r>
              <a:rPr lang="en-US" dirty="0" err="1" smtClean="0"/>
              <a:t>Corti</a:t>
            </a:r>
            <a:endParaRPr lang="en-US" dirty="0"/>
          </a:p>
        </p:txBody>
      </p:sp>
      <p:pic>
        <p:nvPicPr>
          <p:cNvPr id="5" name="Picture 4" descr="organ of cortia.jpg"/>
          <p:cNvPicPr>
            <a:picLocks noChangeAspect="1"/>
          </p:cNvPicPr>
          <p:nvPr/>
        </p:nvPicPr>
        <p:blipFill>
          <a:blip r:embed="rId3" cstate="print"/>
          <a:srcRect l="7727" t="4715"/>
          <a:stretch>
            <a:fillRect/>
          </a:stretch>
        </p:blipFill>
        <p:spPr>
          <a:xfrm>
            <a:off x="304800" y="1066800"/>
            <a:ext cx="4876800" cy="2850007"/>
          </a:xfrm>
          <a:prstGeom prst="rect">
            <a:avLst/>
          </a:prstGeom>
        </p:spPr>
      </p:pic>
      <p:pic>
        <p:nvPicPr>
          <p:cNvPr id="6" name="Picture 5" descr="Hair_cell_ganglion.jpg"/>
          <p:cNvPicPr>
            <a:picLocks noChangeAspect="1"/>
          </p:cNvPicPr>
          <p:nvPr/>
        </p:nvPicPr>
        <p:blipFill>
          <a:blip r:embed="rId4" cstate="print"/>
          <a:srcRect l="5797"/>
          <a:stretch>
            <a:fillRect/>
          </a:stretch>
        </p:blipFill>
        <p:spPr>
          <a:xfrm>
            <a:off x="5105400" y="1066800"/>
            <a:ext cx="3804743" cy="2819400"/>
          </a:xfrm>
          <a:prstGeom prst="rect">
            <a:avLst/>
          </a:prstGeom>
        </p:spPr>
      </p:pic>
      <p:sp>
        <p:nvSpPr>
          <p:cNvPr id="7" name="TextBox 6"/>
          <p:cNvSpPr txBox="1"/>
          <p:nvPr/>
        </p:nvSpPr>
        <p:spPr>
          <a:xfrm>
            <a:off x="381000" y="3886200"/>
            <a:ext cx="8305800" cy="2739211"/>
          </a:xfrm>
          <a:prstGeom prst="rect">
            <a:avLst/>
          </a:prstGeom>
          <a:noFill/>
        </p:spPr>
        <p:txBody>
          <a:bodyPr wrap="square" rtlCol="0">
            <a:spAutoFit/>
          </a:bodyPr>
          <a:lstStyle/>
          <a:p>
            <a:pPr algn="ctr"/>
            <a:r>
              <a:rPr lang="en-US" sz="2800" dirty="0" smtClean="0"/>
              <a:t>Contains ~3000 inner hair cells, ~15,000 outer hair cells, and ~60,000 spiral ganglia. The inner hair cells detect basilar motion, the outer hair cells control the membrane sensitivity, and the spiral ganglia </a:t>
            </a:r>
            <a:r>
              <a:rPr lang="en-US" sz="2800" dirty="0" err="1" smtClean="0"/>
              <a:t>autocorrelate</a:t>
            </a:r>
            <a:r>
              <a:rPr lang="en-US" sz="2800" dirty="0" smtClean="0"/>
              <a:t>.</a:t>
            </a:r>
          </a:p>
          <a:p>
            <a:pPr algn="ctr"/>
            <a:r>
              <a:rPr lang="en-US" sz="3200" b="1" dirty="0" smtClean="0"/>
              <a:t>How do they work, and why are they needed?</a:t>
            </a:r>
            <a:endParaRPr lang="en-US" sz="32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The autocorrelator in the organ of </a:t>
            </a:r>
            <a:r>
              <a:rPr lang="en-US" sz="4000" dirty="0" err="1" smtClean="0"/>
              <a:t>Corti</a:t>
            </a:r>
            <a:r>
              <a:rPr lang="en-US" sz="4000" dirty="0" smtClean="0"/>
              <a:t> also enables source separation</a:t>
            </a:r>
            <a:endParaRPr lang="en-US" sz="4000" dirty="0"/>
          </a:p>
        </p:txBody>
      </p:sp>
      <p:sp>
        <p:nvSpPr>
          <p:cNvPr id="3" name="Content Placeholder 2"/>
          <p:cNvSpPr>
            <a:spLocks noGrp="1"/>
          </p:cNvSpPr>
          <p:nvPr>
            <p:ph idx="1"/>
          </p:nvPr>
        </p:nvSpPr>
        <p:spPr>
          <a:xfrm>
            <a:off x="457200" y="1447800"/>
            <a:ext cx="8229600" cy="5257800"/>
          </a:xfrm>
        </p:spPr>
        <p:txBody>
          <a:bodyPr>
            <a:normAutofit/>
          </a:bodyPr>
          <a:lstStyle/>
          <a:p>
            <a:r>
              <a:rPr lang="en-US" sz="2800" dirty="0" smtClean="0"/>
              <a:t>Which is essential to surviving parties and enjoying polyphony. </a:t>
            </a:r>
          </a:p>
          <a:p>
            <a:endParaRPr lang="en-US" sz="2800" dirty="0" smtClean="0"/>
          </a:p>
          <a:p>
            <a:r>
              <a:rPr lang="en-US" sz="2800" dirty="0" smtClean="0"/>
              <a:t>We can separate two simultaneous talkers from each other if their vocal pitches are different by as little as half a semitone!</a:t>
            </a:r>
          </a:p>
          <a:p>
            <a:endParaRPr lang="en-US" sz="2800" dirty="0" smtClean="0"/>
          </a:p>
          <a:p>
            <a:r>
              <a:rPr lang="en-US" sz="2800" dirty="0" smtClean="0"/>
              <a:t>Without the peaks created by the phases of harmonic tones we cannot separate or localize these signals.</a:t>
            </a:r>
          </a:p>
        </p:txBody>
      </p:sp>
      <p:sp>
        <p:nvSpPr>
          <p:cNvPr id="6" name="TextBox 5"/>
          <p:cNvSpPr txBox="1"/>
          <p:nvPr/>
        </p:nvSpPr>
        <p:spPr>
          <a:xfrm>
            <a:off x="2286000" y="4343400"/>
            <a:ext cx="2133600" cy="461665"/>
          </a:xfrm>
          <a:prstGeom prst="rect">
            <a:avLst/>
          </a:prstGeom>
          <a:noFill/>
        </p:spPr>
        <p:txBody>
          <a:bodyPr wrap="square" rtlCol="0">
            <a:spAutoFit/>
          </a:bodyPr>
          <a:lstStyle/>
          <a:p>
            <a:r>
              <a:rPr lang="en-US" sz="2400" dirty="0" smtClean="0"/>
              <a:t>C and C# mixed</a:t>
            </a:r>
            <a:endParaRPr lang="en-US" sz="2400" dirty="0"/>
          </a:p>
        </p:txBody>
      </p:sp>
      <p:sp>
        <p:nvSpPr>
          <p:cNvPr id="7" name="TextBox 6"/>
          <p:cNvSpPr txBox="1"/>
          <p:nvPr/>
        </p:nvSpPr>
        <p:spPr>
          <a:xfrm>
            <a:off x="4495800" y="3962400"/>
            <a:ext cx="2971800" cy="830997"/>
          </a:xfrm>
          <a:prstGeom prst="rect">
            <a:avLst/>
          </a:prstGeom>
          <a:noFill/>
        </p:spPr>
        <p:txBody>
          <a:bodyPr wrap="square" rtlCol="0">
            <a:spAutoFit/>
          </a:bodyPr>
          <a:lstStyle/>
          <a:p>
            <a:pPr algn="ctr"/>
            <a:r>
              <a:rPr lang="en-US" sz="2400" dirty="0" smtClean="0"/>
              <a:t>After separation by  pitch</a:t>
            </a:r>
            <a:endParaRPr lang="en-US" sz="2400" dirty="0"/>
          </a:p>
        </p:txBody>
      </p:sp>
      <p:pic>
        <p:nvPicPr>
          <p:cNvPr id="11" name="c_c_sharp_mix.mp3">
            <a:hlinkClick r:id="" action="ppaction://media"/>
          </p:cNvPr>
          <p:cNvPicPr>
            <a:picLocks noRot="1" noChangeAspect="1"/>
          </p:cNvPicPr>
          <p:nvPr>
            <a:audioFile r:link="rId1"/>
          </p:nvPr>
        </p:nvPicPr>
        <p:blipFill>
          <a:blip r:embed="rId6" cstate="print"/>
          <a:stretch>
            <a:fillRect/>
          </a:stretch>
        </p:blipFill>
        <p:spPr>
          <a:xfrm>
            <a:off x="1828800" y="4343400"/>
            <a:ext cx="457200" cy="457200"/>
          </a:xfrm>
          <a:prstGeom prst="rect">
            <a:avLst/>
          </a:prstGeom>
        </p:spPr>
      </p:pic>
      <p:pic>
        <p:nvPicPr>
          <p:cNvPr id="12" name="c_c_sharp_mixf0_high.mp3">
            <a:hlinkClick r:id="" action="ppaction://media"/>
          </p:cNvPr>
          <p:cNvPicPr>
            <a:picLocks noRot="1" noChangeAspect="1"/>
          </p:cNvPicPr>
          <p:nvPr>
            <a:audioFile r:link="rId2"/>
          </p:nvPr>
        </p:nvPicPr>
        <p:blipFill>
          <a:blip r:embed="rId7" cstate="print"/>
          <a:stretch>
            <a:fillRect/>
          </a:stretch>
        </p:blipFill>
        <p:spPr>
          <a:xfrm>
            <a:off x="7239000" y="4267200"/>
            <a:ext cx="457200" cy="457200"/>
          </a:xfrm>
          <a:prstGeom prst="rect">
            <a:avLst/>
          </a:prstGeom>
        </p:spPr>
      </p:pic>
      <p:pic>
        <p:nvPicPr>
          <p:cNvPr id="13" name="c_c_sharp_mixf0_low.mp3">
            <a:hlinkClick r:id="" action="ppaction://media"/>
          </p:cNvPr>
          <p:cNvPicPr>
            <a:picLocks noRot="1" noChangeAspect="1"/>
          </p:cNvPicPr>
          <p:nvPr>
            <a:audioFile r:link="rId3"/>
          </p:nvPr>
        </p:nvPicPr>
        <p:blipFill>
          <a:blip r:embed="rId8" cstate="print"/>
          <a:stretch>
            <a:fillRect/>
          </a:stretch>
        </p:blipFill>
        <p:spPr>
          <a:xfrm>
            <a:off x="8001000" y="4267200"/>
            <a:ext cx="457200" cy="457200"/>
          </a:xfrm>
          <a:prstGeom prst="rect">
            <a:avLst/>
          </a:prstGeom>
        </p:spPr>
      </p:pic>
      <p:pic>
        <p:nvPicPr>
          <p:cNvPr id="14" name="c_c_sharp_rvb_high_mono_hp.mp3">
            <a:hlinkClick r:id="" action="ppaction://media"/>
          </p:cNvPr>
          <p:cNvPicPr>
            <a:picLocks noRot="1" noChangeAspect="1"/>
          </p:cNvPicPr>
          <p:nvPr>
            <a:audioFile r:link="rId4"/>
          </p:nvPr>
        </p:nvPicPr>
        <p:blipFill>
          <a:blip r:embed="rId9" cstate="print"/>
          <a:stretch>
            <a:fillRect/>
          </a:stretch>
        </p:blipFill>
        <p:spPr>
          <a:xfrm>
            <a:off x="6705600" y="5791200"/>
            <a:ext cx="457200" cy="457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146" fill="hold"/>
                                        <p:tgtEl>
                                          <p:spTgt spid="11"/>
                                        </p:tgtEl>
                                      </p:cBhvr>
                                    </p:cmd>
                                  </p:childTnLst>
                                </p:cTn>
                              </p:par>
                            </p:childTnLst>
                          </p:cTn>
                        </p:par>
                      </p:childTnLst>
                    </p:cTn>
                  </p:par>
                </p:childTnLst>
              </p:cTn>
              <p:nextCondLst>
                <p:cond evt="onClick" delay="0">
                  <p:tgtEl>
                    <p:spTgt spid="1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1080" fill="hold"/>
                                        <p:tgtEl>
                                          <p:spTgt spid="12"/>
                                        </p:tgtEl>
                                      </p:cBhvr>
                                    </p:cmd>
                                  </p:childTnLst>
                                </p:cTn>
                              </p:par>
                            </p:childTnLst>
                          </p:cTn>
                        </p:par>
                      </p:childTnLst>
                    </p:cTn>
                  </p:par>
                </p:childTnLst>
              </p:cTn>
              <p:nextCondLst>
                <p:cond evt="onClick" delay="0">
                  <p:tgtEl>
                    <p:spTgt spid="12"/>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1080" fill="hold"/>
                                        <p:tgtEl>
                                          <p:spTgt spid="13"/>
                                        </p:tgtEl>
                                      </p:cBhvr>
                                    </p:cmd>
                                  </p:childTnLst>
                                </p:cTn>
                              </p:par>
                            </p:childTnLst>
                          </p:cTn>
                        </p:par>
                      </p:childTnLst>
                    </p:cTn>
                  </p:par>
                </p:childTnLst>
              </p:cTn>
              <p:nextCondLst>
                <p:cond evt="onClick" delay="0">
                  <p:tgtEl>
                    <p:spTgt spid="13"/>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1134" fill="hold"/>
                                        <p:tgtEl>
                                          <p:spTgt spid="14"/>
                                        </p:tgtEl>
                                      </p:cBhvr>
                                    </p:cmd>
                                  </p:childTnLst>
                                </p:cTn>
                              </p:par>
                            </p:childTnLst>
                          </p:cTn>
                        </p:par>
                      </p:childTnLst>
                    </p:cTn>
                  </p:par>
                </p:childTnLst>
              </p:cTn>
              <p:nextCondLst>
                <p:cond evt="onClick" delay="0">
                  <p:tgtEl>
                    <p:spTgt spid="14"/>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pPr lvl="0"/>
            <a:r>
              <a:rPr lang="en-US" sz="3600" dirty="0" smtClean="0"/>
              <a:t>Clarity is the key to this talk</a:t>
            </a:r>
            <a:endParaRPr lang="en-US" sz="3600" dirty="0"/>
          </a:p>
        </p:txBody>
      </p:sp>
      <p:sp>
        <p:nvSpPr>
          <p:cNvPr id="3" name="Content Placeholder 2"/>
          <p:cNvSpPr>
            <a:spLocks noGrp="1"/>
          </p:cNvSpPr>
          <p:nvPr>
            <p:ph idx="1"/>
          </p:nvPr>
        </p:nvSpPr>
        <p:spPr>
          <a:xfrm>
            <a:off x="457200" y="914400"/>
            <a:ext cx="8229600" cy="990600"/>
          </a:xfrm>
        </p:spPr>
        <p:txBody>
          <a:bodyPr>
            <a:normAutofit lnSpcReduction="10000"/>
          </a:bodyPr>
          <a:lstStyle/>
          <a:p>
            <a:pPr lvl="1"/>
            <a:r>
              <a:rPr lang="en-US" dirty="0" smtClean="0"/>
              <a:t>But</a:t>
            </a:r>
            <a:r>
              <a:rPr lang="en-US" baseline="0" dirty="0" smtClean="0"/>
              <a:t> we don’t know how to define it.</a:t>
            </a:r>
          </a:p>
          <a:p>
            <a:pPr lvl="1"/>
            <a:r>
              <a:rPr lang="en-US" dirty="0" smtClean="0"/>
              <a:t>And current ISO measures fail to quantify it.</a:t>
            </a:r>
            <a:endParaRPr lang="en-US" baseline="0" dirty="0" smtClean="0"/>
          </a:p>
        </p:txBody>
      </p:sp>
      <p:pic>
        <p:nvPicPr>
          <p:cNvPr id="6" name="Picture 5" descr="rw_r_ir_left.bmp"/>
          <p:cNvPicPr>
            <a:picLocks noChangeAspect="1"/>
          </p:cNvPicPr>
          <p:nvPr/>
        </p:nvPicPr>
        <p:blipFill>
          <a:blip r:embed="rId4" cstate="print"/>
          <a:stretch>
            <a:fillRect/>
          </a:stretch>
        </p:blipFill>
        <p:spPr>
          <a:xfrm>
            <a:off x="487680" y="1981200"/>
            <a:ext cx="4008120" cy="3006090"/>
          </a:xfrm>
          <a:prstGeom prst="rect">
            <a:avLst/>
          </a:prstGeom>
        </p:spPr>
      </p:pic>
      <p:pic>
        <p:nvPicPr>
          <p:cNvPr id="7" name="Picture 6" descr="rw_dd_ir_left.bmp"/>
          <p:cNvPicPr>
            <a:picLocks noChangeAspect="1"/>
          </p:cNvPicPr>
          <p:nvPr/>
        </p:nvPicPr>
        <p:blipFill>
          <a:blip r:embed="rId5" cstate="print"/>
          <a:stretch>
            <a:fillRect/>
          </a:stretch>
        </p:blipFill>
        <p:spPr>
          <a:xfrm>
            <a:off x="4495800" y="1981200"/>
            <a:ext cx="4058920" cy="3044190"/>
          </a:xfrm>
          <a:prstGeom prst="rect">
            <a:avLst/>
          </a:prstGeom>
        </p:spPr>
      </p:pic>
      <p:sp>
        <p:nvSpPr>
          <p:cNvPr id="9" name="TextBox 8"/>
          <p:cNvSpPr txBox="1"/>
          <p:nvPr/>
        </p:nvSpPr>
        <p:spPr>
          <a:xfrm>
            <a:off x="381000" y="5181600"/>
            <a:ext cx="4419600" cy="1015663"/>
          </a:xfrm>
          <a:prstGeom prst="rect">
            <a:avLst/>
          </a:prstGeom>
          <a:noFill/>
        </p:spPr>
        <p:txBody>
          <a:bodyPr wrap="square" rtlCol="0">
            <a:spAutoFit/>
          </a:bodyPr>
          <a:lstStyle/>
          <a:p>
            <a:r>
              <a:rPr lang="en-US" sz="2000" dirty="0" smtClean="0"/>
              <a:t>Binaural impulse from BSH row R seat 11 C80 = 0.85dB   IACC80 = .68    LOC =  9.1dB</a:t>
            </a:r>
            <a:endParaRPr lang="en-US" sz="2000" dirty="0"/>
          </a:p>
        </p:txBody>
      </p:sp>
      <p:sp>
        <p:nvSpPr>
          <p:cNvPr id="10" name="TextBox 9"/>
          <p:cNvSpPr txBox="1"/>
          <p:nvPr/>
        </p:nvSpPr>
        <p:spPr>
          <a:xfrm>
            <a:off x="4800600" y="5181600"/>
            <a:ext cx="3886200" cy="707886"/>
          </a:xfrm>
          <a:prstGeom prst="rect">
            <a:avLst/>
          </a:prstGeom>
          <a:noFill/>
        </p:spPr>
        <p:txBody>
          <a:bodyPr wrap="square" rtlCol="0">
            <a:spAutoFit/>
          </a:bodyPr>
          <a:lstStyle/>
          <a:p>
            <a:r>
              <a:rPr lang="en-US" sz="2000" dirty="0" smtClean="0"/>
              <a:t>Same, Row DD, seat 11      C80=-0.21 IACC80 = 0.2   LOC = -1.2</a:t>
            </a:r>
            <a:endParaRPr lang="en-US" sz="2000" dirty="0"/>
          </a:p>
        </p:txBody>
      </p:sp>
      <p:pic>
        <p:nvPicPr>
          <p:cNvPr id="8" name="Mix_yafei_r_p2.wav">
            <a:hlinkClick r:id="" action="ppaction://media"/>
          </p:cNvPr>
          <p:cNvPicPr>
            <a:picLocks noRot="1" noChangeAspect="1"/>
          </p:cNvPicPr>
          <p:nvPr>
            <a:audioFile r:link="rId1"/>
          </p:nvPr>
        </p:nvPicPr>
        <p:blipFill>
          <a:blip r:embed="rId6" cstate="print"/>
          <a:stretch>
            <a:fillRect/>
          </a:stretch>
        </p:blipFill>
        <p:spPr>
          <a:xfrm>
            <a:off x="3124200" y="2819400"/>
            <a:ext cx="381000" cy="381000"/>
          </a:xfrm>
          <a:prstGeom prst="rect">
            <a:avLst/>
          </a:prstGeom>
        </p:spPr>
      </p:pic>
      <p:pic>
        <p:nvPicPr>
          <p:cNvPr id="11" name="Mix_yafei_dd_m4.wav">
            <a:hlinkClick r:id="" action="ppaction://media"/>
          </p:cNvPr>
          <p:cNvPicPr>
            <a:picLocks noRot="1" noChangeAspect="1"/>
          </p:cNvPicPr>
          <p:nvPr>
            <a:audioFile r:link="rId2"/>
          </p:nvPr>
        </p:nvPicPr>
        <p:blipFill>
          <a:blip r:embed="rId7" cstate="print"/>
          <a:stretch>
            <a:fillRect/>
          </a:stretch>
        </p:blipFill>
        <p:spPr>
          <a:xfrm>
            <a:off x="6553200" y="2819400"/>
            <a:ext cx="381000" cy="381000"/>
          </a:xfrm>
          <a:prstGeom prst="rect">
            <a:avLst/>
          </a:prstGeom>
        </p:spPr>
      </p:pic>
      <p:sp>
        <p:nvSpPr>
          <p:cNvPr id="12" name="TextBox 11"/>
          <p:cNvSpPr txBox="1"/>
          <p:nvPr/>
        </p:nvSpPr>
        <p:spPr>
          <a:xfrm>
            <a:off x="685800" y="6167735"/>
            <a:ext cx="7772400" cy="461665"/>
          </a:xfrm>
          <a:prstGeom prst="rect">
            <a:avLst/>
          </a:prstGeom>
          <a:noFill/>
        </p:spPr>
        <p:txBody>
          <a:bodyPr wrap="square" rtlCol="0">
            <a:spAutoFit/>
          </a:bodyPr>
          <a:lstStyle/>
          <a:p>
            <a:r>
              <a:rPr lang="en-US" sz="2400" b="1" dirty="0" smtClean="0"/>
              <a:t>Both C80 and IACC80 predict the opposite of what we hear!</a:t>
            </a:r>
            <a:endParaRPr lang="en-US" sz="2400" b="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163"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6163" fill="hold"/>
                                        <p:tgtEl>
                                          <p:spTgt spid="11"/>
                                        </p:tgtEl>
                                      </p:cBhvr>
                                    </p:cmd>
                                  </p:childTnLst>
                                </p:cTn>
                              </p:par>
                            </p:childTnLst>
                          </p:cTn>
                        </p:par>
                      </p:childTnLst>
                    </p:cTn>
                  </p:par>
                </p:childTnLst>
              </p:cTn>
              <p:nextCondLst>
                <p:cond evt="onClick" delay="0">
                  <p:tgtEl>
                    <p:spTgt spid="11"/>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600" dirty="0" smtClean="0"/>
              <a:t>This is how the ear perceives these seats with music:</a:t>
            </a:r>
            <a:endParaRPr lang="en-US" sz="3600" dirty="0"/>
          </a:p>
        </p:txBody>
      </p:sp>
      <p:pic>
        <p:nvPicPr>
          <p:cNvPr id="7" name="Picture 6" descr="LOC_rw_r_omni_corrected_p2.bmp"/>
          <p:cNvPicPr>
            <a:picLocks noChangeAspect="1"/>
          </p:cNvPicPr>
          <p:nvPr/>
        </p:nvPicPr>
        <p:blipFill>
          <a:blip r:embed="rId2" cstate="print"/>
          <a:stretch>
            <a:fillRect/>
          </a:stretch>
        </p:blipFill>
        <p:spPr>
          <a:xfrm>
            <a:off x="274320" y="1143000"/>
            <a:ext cx="4267200" cy="3200400"/>
          </a:xfrm>
          <a:prstGeom prst="rect">
            <a:avLst/>
          </a:prstGeom>
        </p:spPr>
      </p:pic>
      <p:pic>
        <p:nvPicPr>
          <p:cNvPr id="8" name="Picture 7" descr="LOC_rw_dd_omni_corrected_m4.bmp"/>
          <p:cNvPicPr>
            <a:picLocks noChangeAspect="1"/>
          </p:cNvPicPr>
          <p:nvPr/>
        </p:nvPicPr>
        <p:blipFill>
          <a:blip r:embed="rId3" cstate="print"/>
          <a:stretch>
            <a:fillRect/>
          </a:stretch>
        </p:blipFill>
        <p:spPr>
          <a:xfrm>
            <a:off x="4480560" y="1143000"/>
            <a:ext cx="4282440" cy="3211830"/>
          </a:xfrm>
          <a:prstGeom prst="rect">
            <a:avLst/>
          </a:prstGeom>
        </p:spPr>
      </p:pic>
      <p:sp>
        <p:nvSpPr>
          <p:cNvPr id="9" name="TextBox 8"/>
          <p:cNvSpPr txBox="1"/>
          <p:nvPr/>
        </p:nvSpPr>
        <p:spPr>
          <a:xfrm>
            <a:off x="381000" y="4572000"/>
            <a:ext cx="4038600" cy="923330"/>
          </a:xfrm>
          <a:prstGeom prst="rect">
            <a:avLst/>
          </a:prstGeom>
          <a:noFill/>
        </p:spPr>
        <p:txBody>
          <a:bodyPr wrap="square" rtlCol="0">
            <a:spAutoFit/>
          </a:bodyPr>
          <a:lstStyle/>
          <a:p>
            <a:pPr algn="ctr"/>
            <a:r>
              <a:rPr lang="en-US" dirty="0" smtClean="0"/>
              <a:t>Boston Symphony Hall row R seat 11 The left channel of a binaural impulse response. LOC = 9.1dB</a:t>
            </a:r>
            <a:endParaRPr lang="en-US" dirty="0"/>
          </a:p>
        </p:txBody>
      </p:sp>
      <p:sp>
        <p:nvSpPr>
          <p:cNvPr id="10" name="TextBox 9"/>
          <p:cNvSpPr txBox="1"/>
          <p:nvPr/>
        </p:nvSpPr>
        <p:spPr>
          <a:xfrm>
            <a:off x="4572000" y="4572000"/>
            <a:ext cx="4191000" cy="923330"/>
          </a:xfrm>
          <a:prstGeom prst="rect">
            <a:avLst/>
          </a:prstGeom>
          <a:noFill/>
        </p:spPr>
        <p:txBody>
          <a:bodyPr wrap="square" rtlCol="0">
            <a:spAutoFit/>
          </a:bodyPr>
          <a:lstStyle/>
          <a:p>
            <a:pPr algn="ctr"/>
            <a:r>
              <a:rPr lang="en-US" dirty="0" smtClean="0"/>
              <a:t>Same, row DD, seat 11. The final sound level is almost the same, but in this seat it is mostly reflections. LOC  = -1.1dB</a:t>
            </a:r>
            <a:endParaRPr lang="en-US" dirty="0"/>
          </a:p>
        </p:txBody>
      </p:sp>
      <p:sp>
        <p:nvSpPr>
          <p:cNvPr id="11" name="TextBox 10"/>
          <p:cNvSpPr txBox="1"/>
          <p:nvPr/>
        </p:nvSpPr>
        <p:spPr>
          <a:xfrm>
            <a:off x="457200" y="5562600"/>
            <a:ext cx="8229600" cy="1015663"/>
          </a:xfrm>
          <a:prstGeom prst="rect">
            <a:avLst/>
          </a:prstGeom>
          <a:noFill/>
        </p:spPr>
        <p:txBody>
          <a:bodyPr wrap="square" rtlCol="0">
            <a:spAutoFit/>
          </a:bodyPr>
          <a:lstStyle/>
          <a:p>
            <a:r>
              <a:rPr lang="en-US" sz="2000" b="1" dirty="0" smtClean="0"/>
              <a:t>Note the window defined by the black box. We propose that if the area under the direct sound is greater than the area under the red line, the sound will be CLEAR. The ratio of these areas is LOC (in dB).</a:t>
            </a:r>
            <a:endParaRPr lang="en-US" sz="2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a:t>
            </a:r>
            <a:r>
              <a:rPr lang="en-US" baseline="0" dirty="0" smtClean="0"/>
              <a:t> mean in practice?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r>
              <a:rPr lang="en-US" sz="2800" dirty="0" smtClean="0"/>
              <a:t>Early reflections are desirable – but we must know when they become excessive!</a:t>
            </a:r>
          </a:p>
          <a:p>
            <a:r>
              <a:rPr lang="en-US" sz="3500" dirty="0" smtClean="0">
                <a:solidFill>
                  <a:srgbClr val="C00000"/>
                </a:solidFill>
              </a:rPr>
              <a:t>We want the direct sound to be audible! </a:t>
            </a:r>
          </a:p>
          <a:p>
            <a:r>
              <a:rPr lang="en-US" sz="2800" dirty="0" smtClean="0"/>
              <a:t>The ear logarithmically sums early reflections inside an 80ms window to detect the direct sound.</a:t>
            </a:r>
          </a:p>
          <a:p>
            <a:r>
              <a:rPr lang="en-US" sz="2800" dirty="0" smtClean="0"/>
              <a:t>The earlier a reflection arrives the more it contributes to masking the direct sound.</a:t>
            </a:r>
          </a:p>
          <a:p>
            <a:pPr lvl="1"/>
            <a:r>
              <a:rPr lang="en-US" dirty="0" smtClean="0"/>
              <a:t>Too many and the direct sound becomes inaudible.                 </a:t>
            </a:r>
          </a:p>
          <a:p>
            <a:endParaRPr lang="en-US" dirty="0" smtClean="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600" dirty="0" smtClean="0"/>
              <a:t>Classrooms to opera: where working memory is limited  and clarity is essential.</a:t>
            </a:r>
            <a:endParaRPr lang="en-US" sz="3600" dirty="0"/>
          </a:p>
        </p:txBody>
      </p:sp>
      <p:pic>
        <p:nvPicPr>
          <p:cNvPr id="6" name="Picture 5" descr="working memory.png"/>
          <p:cNvPicPr>
            <a:picLocks noChangeAspect="1"/>
          </p:cNvPicPr>
          <p:nvPr/>
        </p:nvPicPr>
        <p:blipFill>
          <a:blip r:embed="rId2" cstate="print"/>
          <a:stretch>
            <a:fillRect/>
          </a:stretch>
        </p:blipFill>
        <p:spPr>
          <a:xfrm>
            <a:off x="304800" y="1259640"/>
            <a:ext cx="8610600" cy="536976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We also need loudness</a:t>
            </a:r>
            <a:endParaRPr lang="en-US" dirty="0"/>
          </a:p>
        </p:txBody>
      </p:sp>
      <p:sp>
        <p:nvSpPr>
          <p:cNvPr id="3" name="Content Placeholder 2"/>
          <p:cNvSpPr>
            <a:spLocks noGrp="1"/>
          </p:cNvSpPr>
          <p:nvPr>
            <p:ph idx="1"/>
          </p:nvPr>
        </p:nvSpPr>
        <p:spPr>
          <a:xfrm>
            <a:off x="381000" y="1036637"/>
            <a:ext cx="8229600" cy="4525963"/>
          </a:xfrm>
        </p:spPr>
        <p:txBody>
          <a:bodyPr>
            <a:normAutofit/>
          </a:bodyPr>
          <a:lstStyle/>
          <a:p>
            <a:r>
              <a:rPr lang="en-US" sz="2400" dirty="0" smtClean="0"/>
              <a:t>First-order</a:t>
            </a:r>
            <a:r>
              <a:rPr lang="en-US" sz="2400" baseline="0" dirty="0" smtClean="0"/>
              <a:t> reflections almost never contribute to loudness</a:t>
            </a:r>
          </a:p>
          <a:p>
            <a:pPr lvl="1"/>
            <a:r>
              <a:rPr lang="en-US" sz="2000" dirty="0" smtClean="0"/>
              <a:t>And when they</a:t>
            </a:r>
            <a:r>
              <a:rPr lang="en-US" sz="2000" baseline="0" dirty="0" smtClean="0"/>
              <a:t> do, the effect is</a:t>
            </a:r>
            <a:r>
              <a:rPr lang="en-US" sz="2000" dirty="0" smtClean="0"/>
              <a:t> usually</a:t>
            </a:r>
            <a:r>
              <a:rPr lang="en-US" sz="2000" baseline="0" dirty="0" smtClean="0"/>
              <a:t> undesirable.</a:t>
            </a:r>
          </a:p>
          <a:p>
            <a:r>
              <a:rPr lang="en-US" sz="2400" dirty="0" smtClean="0"/>
              <a:t>In almost any large hall high order reflections dominate the loudness</a:t>
            </a:r>
          </a:p>
          <a:p>
            <a:pPr lvl="1"/>
            <a:r>
              <a:rPr lang="en-US" sz="2000" baseline="0" dirty="0" smtClean="0"/>
              <a:t>But</a:t>
            </a:r>
            <a:r>
              <a:rPr lang="en-US" sz="2000" dirty="0" smtClean="0"/>
              <a:t> the brief appearance of the direct sound at the onsets of notes determines clarity</a:t>
            </a:r>
            <a:endParaRPr lang="en-US" baseline="0" dirty="0" smtClean="0"/>
          </a:p>
          <a:p>
            <a:pPr lvl="1"/>
            <a:endParaRPr lang="en-US" sz="2400" dirty="0"/>
          </a:p>
        </p:txBody>
      </p:sp>
      <p:pic>
        <p:nvPicPr>
          <p:cNvPr id="4" name="Picture 3" descr="rw_dd_ir_left.bmp"/>
          <p:cNvPicPr>
            <a:picLocks noChangeAspect="1"/>
          </p:cNvPicPr>
          <p:nvPr/>
        </p:nvPicPr>
        <p:blipFill>
          <a:blip r:embed="rId2" cstate="print"/>
          <a:stretch>
            <a:fillRect/>
          </a:stretch>
        </p:blipFill>
        <p:spPr>
          <a:xfrm>
            <a:off x="685800" y="3432810"/>
            <a:ext cx="4058920" cy="3044190"/>
          </a:xfrm>
          <a:prstGeom prst="rect">
            <a:avLst/>
          </a:prstGeom>
        </p:spPr>
      </p:pic>
      <p:sp>
        <p:nvSpPr>
          <p:cNvPr id="5" name="TextBox 4"/>
          <p:cNvSpPr txBox="1"/>
          <p:nvPr/>
        </p:nvSpPr>
        <p:spPr>
          <a:xfrm>
            <a:off x="5105400" y="3559076"/>
            <a:ext cx="3276600" cy="2308324"/>
          </a:xfrm>
          <a:prstGeom prst="rect">
            <a:avLst/>
          </a:prstGeom>
          <a:noFill/>
        </p:spPr>
        <p:txBody>
          <a:bodyPr wrap="square" rtlCol="0">
            <a:spAutoFit/>
          </a:bodyPr>
          <a:lstStyle/>
          <a:p>
            <a:r>
              <a:rPr lang="en-US" dirty="0" smtClean="0"/>
              <a:t>Loudness is unchanged if we delete the early reflection at 15ms, and the Clarity improves markedly.</a:t>
            </a:r>
          </a:p>
          <a:p>
            <a:endParaRPr lang="en-US" dirty="0" smtClean="0"/>
          </a:p>
          <a:p>
            <a:r>
              <a:rPr lang="en-US" dirty="0" smtClean="0"/>
              <a:t>Boston Symphony would be an even better hall if this reflection was eliminated!</a:t>
            </a:r>
            <a:endParaRPr lang="en-US" dirty="0"/>
          </a:p>
        </p:txBody>
      </p:sp>
      <p:sp>
        <p:nvSpPr>
          <p:cNvPr id="6" name="TextBox 5"/>
          <p:cNvSpPr txBox="1"/>
          <p:nvPr/>
        </p:nvSpPr>
        <p:spPr>
          <a:xfrm>
            <a:off x="1524000" y="3821668"/>
            <a:ext cx="2667000" cy="369332"/>
          </a:xfrm>
          <a:prstGeom prst="rect">
            <a:avLst/>
          </a:prstGeom>
          <a:noFill/>
        </p:spPr>
        <p:txBody>
          <a:bodyPr wrap="square" rtlCol="0">
            <a:spAutoFit/>
          </a:bodyPr>
          <a:lstStyle/>
          <a:p>
            <a:r>
              <a:rPr lang="en-US" dirty="0" smtClean="0"/>
              <a:t>Boston row DD, seat 11</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Envelopment</a:t>
            </a:r>
            <a:endParaRPr lang="en-US" dirty="0"/>
          </a:p>
        </p:txBody>
      </p:sp>
      <p:sp>
        <p:nvSpPr>
          <p:cNvPr id="3" name="Content Placeholder 2"/>
          <p:cNvSpPr>
            <a:spLocks noGrp="1"/>
          </p:cNvSpPr>
          <p:nvPr>
            <p:ph idx="1"/>
          </p:nvPr>
        </p:nvSpPr>
        <p:spPr>
          <a:xfrm>
            <a:off x="457200" y="1295400"/>
            <a:ext cx="8229600" cy="4525963"/>
          </a:xfrm>
        </p:spPr>
        <p:txBody>
          <a:bodyPr>
            <a:normAutofit fontScale="70000" lnSpcReduction="20000"/>
          </a:bodyPr>
          <a:lstStyle/>
          <a:p>
            <a:r>
              <a:rPr lang="en-US" dirty="0" smtClean="0"/>
              <a:t>Envelopment is a </a:t>
            </a:r>
            <a:r>
              <a:rPr lang="en-US" i="1" dirty="0" smtClean="0"/>
              <a:t>perception.</a:t>
            </a:r>
          </a:p>
          <a:p>
            <a:pPr lvl="1"/>
            <a:r>
              <a:rPr lang="en-US" dirty="0" smtClean="0"/>
              <a:t>It depends on how the brain interprets sound streams, not only by the spatial properties of the reverberation!</a:t>
            </a:r>
          </a:p>
          <a:p>
            <a:r>
              <a:rPr lang="en-US" dirty="0" smtClean="0"/>
              <a:t>Envelopment is perceived when the ear and brain can detect TWO separate streams:</a:t>
            </a:r>
          </a:p>
          <a:p>
            <a:pPr lvl="1"/>
            <a:r>
              <a:rPr lang="en-US" dirty="0" smtClean="0"/>
              <a:t>A </a:t>
            </a:r>
            <a:r>
              <a:rPr lang="en-US" i="1" dirty="0" smtClean="0"/>
              <a:t>foreground</a:t>
            </a:r>
            <a:r>
              <a:rPr lang="en-US" dirty="0" smtClean="0"/>
              <a:t> stream of direct sound.</a:t>
            </a:r>
          </a:p>
          <a:p>
            <a:pPr lvl="1"/>
            <a:r>
              <a:rPr lang="en-US" dirty="0" smtClean="0"/>
              <a:t>And a </a:t>
            </a:r>
            <a:r>
              <a:rPr lang="en-US" i="1" dirty="0" smtClean="0"/>
              <a:t>background</a:t>
            </a:r>
            <a:r>
              <a:rPr lang="en-US" dirty="0" smtClean="0"/>
              <a:t> stream of reverberation.</a:t>
            </a:r>
          </a:p>
          <a:p>
            <a:r>
              <a:rPr lang="en-US" dirty="0" smtClean="0"/>
              <a:t>Both streams must be present if sound is perceived as enveloping.</a:t>
            </a:r>
          </a:p>
          <a:p>
            <a:pPr lvl="1"/>
            <a:r>
              <a:rPr lang="en-US" dirty="0" smtClean="0"/>
              <a:t>In the rear of most halls there is only one stream, combining foreground and background.</a:t>
            </a:r>
          </a:p>
          <a:p>
            <a:pPr lvl="1"/>
            <a:r>
              <a:rPr lang="en-US" dirty="0" smtClean="0"/>
              <a:t>The sound is frontal and muddy.</a:t>
            </a:r>
          </a:p>
          <a:p>
            <a:r>
              <a:rPr lang="en-US" sz="4600" dirty="0" smtClean="0"/>
              <a:t>Envelopment requires High Frequency Clarity, and Low Frequency </a:t>
            </a:r>
            <a:r>
              <a:rPr lang="en-US" sz="4600" dirty="0" err="1" smtClean="0"/>
              <a:t>G</a:t>
            </a:r>
            <a:r>
              <a:rPr lang="en-US" sz="3400" dirty="0" err="1" smtClean="0"/>
              <a:t>late</a:t>
            </a:r>
            <a:endParaRPr lang="en-US" sz="46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sz="2400" dirty="0" smtClean="0"/>
              <a:t>We will start with a quick review of the physics and physiology behind our perceptions of clarity and envelopment, and how room acoustics affect them.</a:t>
            </a:r>
          </a:p>
          <a:p>
            <a:endParaRPr lang="en-US" sz="2400" dirty="0" smtClean="0"/>
          </a:p>
          <a:p>
            <a:r>
              <a:rPr lang="en-US" sz="2400" dirty="0" smtClean="0"/>
              <a:t>We will present a series of “rules of thumb” based on this knowledge.</a:t>
            </a:r>
          </a:p>
          <a:p>
            <a:endParaRPr lang="en-US" sz="2400" dirty="0" smtClean="0"/>
          </a:p>
          <a:p>
            <a:r>
              <a:rPr lang="en-US" sz="2400" dirty="0" smtClean="0"/>
              <a:t>Followed by a series of real-world examples of spaces where these rules can be applied</a:t>
            </a:r>
          </a:p>
          <a:p>
            <a:pPr lvl="1"/>
            <a:r>
              <a:rPr lang="en-US" sz="2000" dirty="0" smtClean="0"/>
              <a:t>Along with many sonic demonstrations. </a:t>
            </a: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Boston row R seat 11</a:t>
            </a:r>
            <a:endParaRPr lang="en-US" dirty="0"/>
          </a:p>
        </p:txBody>
      </p:sp>
      <p:pic>
        <p:nvPicPr>
          <p:cNvPr id="4" name="Picture 3" descr="ten_r11_direct.png"/>
          <p:cNvPicPr>
            <a:picLocks noChangeAspect="1"/>
          </p:cNvPicPr>
          <p:nvPr/>
        </p:nvPicPr>
        <p:blipFill>
          <a:blip r:embed="rId6" cstate="print"/>
          <a:srcRect t="46154"/>
          <a:stretch>
            <a:fillRect/>
          </a:stretch>
        </p:blipFill>
        <p:spPr>
          <a:xfrm>
            <a:off x="762001" y="1295400"/>
            <a:ext cx="4876799" cy="1614061"/>
          </a:xfrm>
          <a:prstGeom prst="rect">
            <a:avLst/>
          </a:prstGeom>
        </p:spPr>
      </p:pic>
      <p:pic>
        <p:nvPicPr>
          <p:cNvPr id="5" name="Picture 4" descr="r_11_reverb_only.png"/>
          <p:cNvPicPr>
            <a:picLocks noChangeAspect="1"/>
          </p:cNvPicPr>
          <p:nvPr/>
        </p:nvPicPr>
        <p:blipFill>
          <a:blip r:embed="rId7" cstate="print"/>
          <a:srcRect t="48092"/>
          <a:stretch>
            <a:fillRect/>
          </a:stretch>
        </p:blipFill>
        <p:spPr>
          <a:xfrm>
            <a:off x="762000" y="2895600"/>
            <a:ext cx="4876800" cy="1564252"/>
          </a:xfrm>
          <a:prstGeom prst="rect">
            <a:avLst/>
          </a:prstGeom>
        </p:spPr>
      </p:pic>
      <p:sp>
        <p:nvSpPr>
          <p:cNvPr id="6" name="TextBox 5"/>
          <p:cNvSpPr txBox="1"/>
          <p:nvPr/>
        </p:nvSpPr>
        <p:spPr>
          <a:xfrm>
            <a:off x="5715000" y="1828800"/>
            <a:ext cx="1828800" cy="830997"/>
          </a:xfrm>
          <a:prstGeom prst="rect">
            <a:avLst/>
          </a:prstGeom>
          <a:noFill/>
        </p:spPr>
        <p:txBody>
          <a:bodyPr wrap="square" rtlCol="0">
            <a:spAutoFit/>
          </a:bodyPr>
          <a:lstStyle/>
          <a:p>
            <a:r>
              <a:rPr lang="en-US" sz="2400" dirty="0" smtClean="0"/>
              <a:t>Direct sound only</a:t>
            </a:r>
            <a:endParaRPr lang="en-US" sz="2400" dirty="0"/>
          </a:p>
        </p:txBody>
      </p:sp>
      <p:sp>
        <p:nvSpPr>
          <p:cNvPr id="7" name="TextBox 6"/>
          <p:cNvSpPr txBox="1"/>
          <p:nvPr/>
        </p:nvSpPr>
        <p:spPr>
          <a:xfrm>
            <a:off x="5791200" y="3348335"/>
            <a:ext cx="1066800" cy="830997"/>
          </a:xfrm>
          <a:prstGeom prst="rect">
            <a:avLst/>
          </a:prstGeom>
          <a:noFill/>
        </p:spPr>
        <p:txBody>
          <a:bodyPr wrap="square" rtlCol="0">
            <a:spAutoFit/>
          </a:bodyPr>
          <a:lstStyle/>
          <a:p>
            <a:r>
              <a:rPr lang="en-US" sz="2400" dirty="0" smtClean="0"/>
              <a:t>Reverb only</a:t>
            </a:r>
            <a:endParaRPr lang="en-US" sz="2400" dirty="0"/>
          </a:p>
        </p:txBody>
      </p:sp>
      <p:pic>
        <p:nvPicPr>
          <p:cNvPr id="10" name="Picture 9" descr="ten_r11_mix.png"/>
          <p:cNvPicPr>
            <a:picLocks noChangeAspect="1"/>
          </p:cNvPicPr>
          <p:nvPr/>
        </p:nvPicPr>
        <p:blipFill>
          <a:blip r:embed="rId8" cstate="print"/>
          <a:srcRect t="48069" b="-188"/>
          <a:stretch>
            <a:fillRect/>
          </a:stretch>
        </p:blipFill>
        <p:spPr>
          <a:xfrm>
            <a:off x="762001" y="4419600"/>
            <a:ext cx="4876800" cy="1561829"/>
          </a:xfrm>
          <a:prstGeom prst="rect">
            <a:avLst/>
          </a:prstGeom>
        </p:spPr>
      </p:pic>
      <p:sp>
        <p:nvSpPr>
          <p:cNvPr id="11" name="TextBox 10"/>
          <p:cNvSpPr txBox="1"/>
          <p:nvPr/>
        </p:nvSpPr>
        <p:spPr>
          <a:xfrm>
            <a:off x="5867400" y="4495800"/>
            <a:ext cx="2209800" cy="830997"/>
          </a:xfrm>
          <a:prstGeom prst="rect">
            <a:avLst/>
          </a:prstGeom>
          <a:noFill/>
        </p:spPr>
        <p:txBody>
          <a:bodyPr wrap="square" rtlCol="0">
            <a:spAutoFit/>
          </a:bodyPr>
          <a:lstStyle/>
          <a:p>
            <a:r>
              <a:rPr lang="en-US" sz="2400" dirty="0" smtClean="0"/>
              <a:t>Direct and Reverb</a:t>
            </a:r>
            <a:endParaRPr lang="en-US" sz="2400" dirty="0"/>
          </a:p>
        </p:txBody>
      </p:sp>
      <p:sp>
        <p:nvSpPr>
          <p:cNvPr id="14" name="TextBox 13"/>
          <p:cNvSpPr txBox="1"/>
          <p:nvPr/>
        </p:nvSpPr>
        <p:spPr>
          <a:xfrm>
            <a:off x="6324600" y="5421868"/>
            <a:ext cx="762000" cy="369332"/>
          </a:xfrm>
          <a:prstGeom prst="rect">
            <a:avLst/>
          </a:prstGeom>
          <a:noFill/>
        </p:spPr>
        <p:txBody>
          <a:bodyPr wrap="square" rtlCol="0">
            <a:spAutoFit/>
          </a:bodyPr>
          <a:lstStyle/>
          <a:p>
            <a:r>
              <a:rPr lang="en-US" dirty="0" smtClean="0"/>
              <a:t>mono</a:t>
            </a:r>
            <a:endParaRPr lang="en-US" dirty="0"/>
          </a:p>
        </p:txBody>
      </p:sp>
      <p:pic>
        <p:nvPicPr>
          <p:cNvPr id="16" name="ten_r11_mix_p3dB.mp3">
            <a:hlinkClick r:id="" action="ppaction://media"/>
          </p:cNvPr>
          <p:cNvPicPr>
            <a:picLocks noRot="1" noChangeAspect="1"/>
          </p:cNvPicPr>
          <p:nvPr>
            <a:audioFile r:link="rId1"/>
          </p:nvPr>
        </p:nvPicPr>
        <p:blipFill>
          <a:blip r:embed="rId9" cstate="print"/>
          <a:stretch>
            <a:fillRect/>
          </a:stretch>
        </p:blipFill>
        <p:spPr>
          <a:xfrm>
            <a:off x="7391400" y="4648200"/>
            <a:ext cx="549275" cy="549275"/>
          </a:xfrm>
          <a:prstGeom prst="rect">
            <a:avLst/>
          </a:prstGeom>
        </p:spPr>
      </p:pic>
      <p:pic>
        <p:nvPicPr>
          <p:cNvPr id="17" name="ten_r11_mix_p3dB_mono.mp3">
            <a:hlinkClick r:id="" action="ppaction://media"/>
          </p:cNvPr>
          <p:cNvPicPr>
            <a:picLocks noRot="1" noChangeAspect="1"/>
          </p:cNvPicPr>
          <p:nvPr>
            <a:audioFile r:link="rId2"/>
          </p:nvPr>
        </p:nvPicPr>
        <p:blipFill>
          <a:blip r:embed="rId9" cstate="print"/>
          <a:stretch>
            <a:fillRect/>
          </a:stretch>
        </p:blipFill>
        <p:spPr>
          <a:xfrm>
            <a:off x="7391400" y="5410200"/>
            <a:ext cx="609600" cy="609600"/>
          </a:xfrm>
          <a:prstGeom prst="rect">
            <a:avLst/>
          </a:prstGeom>
        </p:spPr>
      </p:pic>
      <p:pic>
        <p:nvPicPr>
          <p:cNvPr id="18" name="ten_r11_direct.mp3">
            <a:hlinkClick r:id="" action="ppaction://media"/>
          </p:cNvPr>
          <p:cNvPicPr>
            <a:picLocks noRot="1" noChangeAspect="1"/>
          </p:cNvPicPr>
          <p:nvPr>
            <a:audioFile r:link="rId3"/>
          </p:nvPr>
        </p:nvPicPr>
        <p:blipFill>
          <a:blip r:embed="rId9" cstate="print"/>
          <a:stretch>
            <a:fillRect/>
          </a:stretch>
        </p:blipFill>
        <p:spPr>
          <a:xfrm>
            <a:off x="7848600" y="1828800"/>
            <a:ext cx="609600" cy="609600"/>
          </a:xfrm>
          <a:prstGeom prst="rect">
            <a:avLst/>
          </a:prstGeom>
        </p:spPr>
      </p:pic>
      <p:pic>
        <p:nvPicPr>
          <p:cNvPr id="19" name="ten_r11_rvb_only.mp3">
            <a:hlinkClick r:id="" action="ppaction://media"/>
          </p:cNvPr>
          <p:cNvPicPr>
            <a:picLocks noRot="1" noChangeAspect="1"/>
          </p:cNvPicPr>
          <p:nvPr>
            <a:audioFile r:link="rId4"/>
          </p:nvPr>
        </p:nvPicPr>
        <p:blipFill>
          <a:blip r:embed="rId9" cstate="print"/>
          <a:stretch>
            <a:fillRect/>
          </a:stretch>
        </p:blipFill>
        <p:spPr>
          <a:xfrm>
            <a:off x="7239000" y="34290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70" fill="hold"/>
                                        <p:tgtEl>
                                          <p:spTgt spid="16"/>
                                        </p:tgtEl>
                                      </p:cBhvr>
                                    </p:cmd>
                                  </p:childTnLst>
                                </p:cTn>
                              </p:par>
                            </p:childTnLst>
                          </p:cTn>
                        </p:par>
                      </p:childTnLst>
                    </p:cTn>
                  </p:par>
                </p:childTnLst>
              </p:cTn>
              <p:nextCondLst>
                <p:cond evt="onClick" delay="0">
                  <p:tgtEl>
                    <p:spTgt spid="1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571" fill="hold"/>
                                        <p:tgtEl>
                                          <p:spTgt spid="17"/>
                                        </p:tgtEl>
                                      </p:cBhvr>
                                    </p:cmd>
                                  </p:childTnLst>
                                </p:cTn>
                              </p:par>
                            </p:childTnLst>
                          </p:cTn>
                        </p:par>
                      </p:childTnLst>
                    </p:cTn>
                  </p:par>
                </p:childTnLst>
              </p:cTn>
              <p:nextCondLst>
                <p:cond evt="onClick" delay="0">
                  <p:tgtEl>
                    <p:spTgt spid="17"/>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4570" fill="hold"/>
                                        <p:tgtEl>
                                          <p:spTgt spid="18"/>
                                        </p:tgtEl>
                                      </p:cBhvr>
                                    </p:cmd>
                                  </p:childTnLst>
                                </p:cTn>
                              </p:par>
                            </p:childTnLst>
                          </p:cTn>
                        </p:par>
                      </p:childTnLst>
                    </p:cTn>
                  </p:par>
                </p:childTnLst>
              </p:cTn>
              <p:nextCondLst>
                <p:cond evt="onClick" delay="0">
                  <p:tgtEl>
                    <p:spTgt spid="18"/>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4570" fill="hold"/>
                                        <p:tgtEl>
                                          <p:spTgt spid="19"/>
                                        </p:tgtEl>
                                      </p:cBhvr>
                                    </p:cmd>
                                  </p:childTnLst>
                                </p:cTn>
                              </p:par>
                            </p:childTnLst>
                          </p:cTn>
                        </p:par>
                      </p:childTnLst>
                    </p:cTn>
                  </p:par>
                </p:childTnLst>
              </p:cTn>
              <p:nextCondLst>
                <p:cond evt="onClick" delay="0">
                  <p:tgtEl>
                    <p:spTgt spid="19"/>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Envelopment depends on </a:t>
            </a:r>
            <a:r>
              <a:rPr lang="en-US" dirty="0" err="1" smtClean="0"/>
              <a:t>G</a:t>
            </a:r>
            <a:r>
              <a:rPr lang="en-US" sz="3200" dirty="0" err="1" smtClean="0"/>
              <a:t>late</a:t>
            </a:r>
            <a:r>
              <a:rPr lang="en-US" sz="3200" dirty="0" smtClean="0"/>
              <a:t>,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too many halls nearly all the first-order reflections are directed to the audience, where they are absorbed.</a:t>
            </a:r>
          </a:p>
          <a:p>
            <a:r>
              <a:rPr lang="en-US" dirty="0" smtClean="0"/>
              <a:t>There is too little energy left over for reverberance.</a:t>
            </a:r>
          </a:p>
          <a:p>
            <a:endParaRPr lang="en-US" dirty="0" smtClean="0"/>
          </a:p>
          <a:p>
            <a:r>
              <a:rPr lang="en-US" dirty="0" smtClean="0"/>
              <a:t>In seats close to the orchestra a few lateral reflections are desirable, but reflections from above are not helpful.</a:t>
            </a:r>
          </a:p>
          <a:p>
            <a:r>
              <a:rPr lang="en-US" dirty="0" smtClean="0"/>
              <a:t>In seats farther away loudness is dominated by multiple reflections. Strong medial reflections only reduce clarity and envelopment.</a:t>
            </a:r>
          </a:p>
          <a:p>
            <a:pP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What causes Clarity and Envelopment to fail?</a:t>
            </a:r>
            <a:endParaRPr lang="en-US" sz="3600" dirty="0"/>
          </a:p>
        </p:txBody>
      </p:sp>
      <p:sp>
        <p:nvSpPr>
          <p:cNvPr id="3" name="Content Placeholder 2"/>
          <p:cNvSpPr>
            <a:spLocks noGrp="1"/>
          </p:cNvSpPr>
          <p:nvPr>
            <p:ph idx="1"/>
          </p:nvPr>
        </p:nvSpPr>
        <p:spPr>
          <a:xfrm>
            <a:off x="381000" y="1295400"/>
            <a:ext cx="8305800" cy="4800600"/>
          </a:xfrm>
        </p:spPr>
        <p:txBody>
          <a:bodyPr>
            <a:noAutofit/>
          </a:bodyPr>
          <a:lstStyle/>
          <a:p>
            <a:r>
              <a:rPr lang="en-US" sz="2800" dirty="0" smtClean="0"/>
              <a:t>Clarity and envelopment fail three ways:</a:t>
            </a:r>
          </a:p>
          <a:p>
            <a:pPr lvl="1"/>
            <a:r>
              <a:rPr lang="en-US" sz="2000" dirty="0" smtClean="0"/>
              <a:t>1. Too many early reflections randomize phases at the onsets of sounds.</a:t>
            </a:r>
          </a:p>
          <a:p>
            <a:pPr lvl="2"/>
            <a:r>
              <a:rPr lang="en-US" sz="1800" dirty="0" smtClean="0"/>
              <a:t>Solution: Use LOC or live speech measures to find where seats fail.</a:t>
            </a:r>
          </a:p>
          <a:p>
            <a:pPr lvl="1"/>
            <a:r>
              <a:rPr lang="en-US" sz="2000" dirty="0" smtClean="0"/>
              <a:t>2. Reverberation from a previous sound masks the onset of a succeeding sound.</a:t>
            </a:r>
          </a:p>
          <a:p>
            <a:pPr lvl="2"/>
            <a:r>
              <a:rPr lang="en-US" sz="1800" dirty="0" smtClean="0"/>
              <a:t>Solution: Control the RT </a:t>
            </a:r>
            <a:r>
              <a:rPr lang="en-US" sz="1800" dirty="0" smtClean="0">
                <a:solidFill>
                  <a:srgbClr val="C00000"/>
                </a:solidFill>
              </a:rPr>
              <a:t>and reverb level  </a:t>
            </a:r>
            <a:r>
              <a:rPr lang="en-US" sz="1800" dirty="0" smtClean="0"/>
              <a:t>to match the music.</a:t>
            </a:r>
          </a:p>
          <a:p>
            <a:pPr lvl="1"/>
            <a:r>
              <a:rPr lang="en-US" sz="2000" dirty="0" smtClean="0"/>
              <a:t>3. Upward masking from excessive low frequencies masks vocal formants..</a:t>
            </a:r>
          </a:p>
          <a:p>
            <a:pPr lvl="2"/>
            <a:r>
              <a:rPr lang="en-US" sz="1800" dirty="0" smtClean="0"/>
              <a:t>Solution:  Control bass boom!</a:t>
            </a:r>
            <a:endParaRPr lang="en-US" dirty="0" smtClean="0">
              <a:solidFill>
                <a:srgbClr val="C00000"/>
              </a:solidFill>
            </a:endParaRPr>
          </a:p>
          <a:p>
            <a:r>
              <a:rPr lang="en-US" sz="2800" dirty="0" smtClean="0">
                <a:solidFill>
                  <a:srgbClr val="C00000"/>
                </a:solidFill>
              </a:rPr>
              <a:t>World Class Acoustics depends on minimizing all these problems!</a:t>
            </a:r>
            <a:endParaRPr lang="en-US" sz="2800" dirty="0">
              <a:solidFill>
                <a:srgbClr val="C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of thumb #0</a:t>
            </a:r>
            <a:endParaRPr lang="en-US" dirty="0"/>
          </a:p>
        </p:txBody>
      </p:sp>
      <p:sp>
        <p:nvSpPr>
          <p:cNvPr id="3" name="Content Placeholder 2"/>
          <p:cNvSpPr>
            <a:spLocks noGrp="1"/>
          </p:cNvSpPr>
          <p:nvPr>
            <p:ph idx="1"/>
          </p:nvPr>
        </p:nvSpPr>
        <p:spPr>
          <a:xfrm>
            <a:off x="457200" y="1447800"/>
            <a:ext cx="8229600" cy="4525963"/>
          </a:xfrm>
        </p:spPr>
        <p:txBody>
          <a:bodyPr>
            <a:normAutofit fontScale="92500" lnSpcReduction="10000"/>
          </a:bodyPr>
          <a:lstStyle/>
          <a:p>
            <a:r>
              <a:rPr lang="en-US" dirty="0" smtClean="0"/>
              <a:t>Instruments radiate forward, voices radiate forward, and 1000 years of performance practice dictates that audience and performers should face each other.</a:t>
            </a:r>
          </a:p>
          <a:p>
            <a:pPr lvl="1"/>
            <a:r>
              <a:rPr lang="en-US" dirty="0" smtClean="0"/>
              <a:t>Live performances live by human contact between performers and audience.</a:t>
            </a:r>
          </a:p>
          <a:p>
            <a:pPr lvl="2"/>
            <a:r>
              <a:rPr lang="en-US" dirty="0" smtClean="0"/>
              <a:t>You need to be able to see faces and fingers.</a:t>
            </a:r>
          </a:p>
          <a:p>
            <a:pPr lvl="1"/>
            <a:r>
              <a:rPr lang="en-US" dirty="0" smtClean="0"/>
              <a:t>Putting audience behind the performers breaks this essential aspect of the experience.</a:t>
            </a:r>
          </a:p>
          <a:p>
            <a:r>
              <a:rPr lang="en-US" dirty="0" smtClean="0"/>
              <a:t>Do not put audience behind the performers!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a:t>
            </a:r>
            <a:r>
              <a:rPr lang="en-US" baseline="0" dirty="0" smtClean="0"/>
              <a:t> of thumb #1</a:t>
            </a:r>
            <a:endParaRPr lang="en-US" dirty="0"/>
          </a:p>
        </p:txBody>
      </p:sp>
      <p:sp>
        <p:nvSpPr>
          <p:cNvPr id="3" name="Content Placeholder 2"/>
          <p:cNvSpPr>
            <a:spLocks noGrp="1"/>
          </p:cNvSpPr>
          <p:nvPr>
            <p:ph idx="1"/>
          </p:nvPr>
        </p:nvSpPr>
        <p:spPr>
          <a:xfrm>
            <a:off x="457200" y="1295400"/>
            <a:ext cx="8229600" cy="5029200"/>
          </a:xfrm>
        </p:spPr>
        <p:txBody>
          <a:bodyPr>
            <a:normAutofit fontScale="85000" lnSpcReduction="20000"/>
          </a:bodyPr>
          <a:lstStyle/>
          <a:p>
            <a:r>
              <a:rPr lang="en-US" dirty="0" smtClean="0"/>
              <a:t>Make</a:t>
            </a:r>
            <a:r>
              <a:rPr lang="en-US" baseline="0" dirty="0" smtClean="0"/>
              <a:t> the direct sound audible:</a:t>
            </a:r>
          </a:p>
          <a:p>
            <a:pPr lvl="1"/>
            <a:r>
              <a:rPr lang="en-US" dirty="0" smtClean="0"/>
              <a:t>Bring the audience close to the performers</a:t>
            </a:r>
          </a:p>
          <a:p>
            <a:pPr lvl="1"/>
            <a:r>
              <a:rPr lang="en-US" dirty="0" smtClean="0"/>
              <a:t>Enhance early lateral reflections in the front of the hall while limiting or eliminating the earliest reflections in the rear of the hall.</a:t>
            </a:r>
          </a:p>
          <a:p>
            <a:pPr lvl="2"/>
            <a:r>
              <a:rPr lang="en-US" dirty="0" smtClean="0"/>
              <a:t>Rectangular niches and coffers can do this without absorption.</a:t>
            </a:r>
          </a:p>
          <a:p>
            <a:pPr lvl="1"/>
            <a:r>
              <a:rPr lang="en-US" dirty="0" smtClean="0"/>
              <a:t>Control</a:t>
            </a:r>
            <a:r>
              <a:rPr lang="en-US" baseline="0" dirty="0" smtClean="0"/>
              <a:t> m</a:t>
            </a:r>
            <a:r>
              <a:rPr lang="en-US" dirty="0" smtClean="0"/>
              <a:t>asking from excessive</a:t>
            </a:r>
            <a:r>
              <a:rPr lang="en-US" baseline="0" dirty="0" smtClean="0"/>
              <a:t> RT in smaller</a:t>
            </a:r>
            <a:r>
              <a:rPr lang="en-US" dirty="0" smtClean="0"/>
              <a:t> venues  by reducing </a:t>
            </a:r>
            <a:r>
              <a:rPr lang="en-US" baseline="0" dirty="0" smtClean="0"/>
              <a:t>the reverberant level, not necessarily</a:t>
            </a:r>
            <a:r>
              <a:rPr lang="en-US" dirty="0" smtClean="0"/>
              <a:t> the RT</a:t>
            </a:r>
            <a:r>
              <a:rPr lang="en-US" baseline="0" dirty="0" smtClean="0"/>
              <a:t>.</a:t>
            </a:r>
          </a:p>
          <a:p>
            <a:pPr lvl="2"/>
            <a:r>
              <a:rPr lang="en-US" dirty="0" smtClean="0"/>
              <a:t>The traditional absorptive stage house is underutilized in modern designs.</a:t>
            </a:r>
          </a:p>
          <a:p>
            <a:r>
              <a:rPr lang="en-US" baseline="0" dirty="0" smtClean="0"/>
              <a:t>Audible direct sound is particularly important in Classrooms!</a:t>
            </a:r>
          </a:p>
          <a:p>
            <a:pPr lvl="1"/>
            <a:r>
              <a:rPr lang="en-US" dirty="0" smtClean="0"/>
              <a:t>An early reflection coming within 5ms of the teacher aids clarity – but anything later than 8ms reduces it.</a:t>
            </a:r>
            <a:endParaRPr lang="en-US" baseline="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of thumb</a:t>
            </a:r>
            <a:r>
              <a:rPr lang="en-US" baseline="0" dirty="0" smtClean="0"/>
              <a:t> #2</a:t>
            </a:r>
            <a:endParaRPr lang="en-US" dirty="0"/>
          </a:p>
        </p:txBody>
      </p:sp>
      <p:sp>
        <p:nvSpPr>
          <p:cNvPr id="3" name="Content Placeholder 2"/>
          <p:cNvSpPr>
            <a:spLocks noGrp="1"/>
          </p:cNvSpPr>
          <p:nvPr>
            <p:ph idx="1"/>
          </p:nvPr>
        </p:nvSpPr>
        <p:spPr>
          <a:xfrm>
            <a:off x="457200" y="1371600"/>
            <a:ext cx="8229600" cy="4800600"/>
          </a:xfrm>
        </p:spPr>
        <p:txBody>
          <a:bodyPr>
            <a:normAutofit fontScale="92500" lnSpcReduction="20000"/>
          </a:bodyPr>
          <a:lstStyle/>
          <a:p>
            <a:r>
              <a:rPr lang="en-US" dirty="0" smtClean="0"/>
              <a:t>Maximize </a:t>
            </a:r>
            <a:r>
              <a:rPr lang="en-US" dirty="0" err="1" smtClean="0"/>
              <a:t>G</a:t>
            </a:r>
            <a:r>
              <a:rPr lang="en-US" sz="2400" dirty="0" err="1" smtClean="0"/>
              <a:t>late</a:t>
            </a:r>
            <a:r>
              <a:rPr lang="en-US" dirty="0" smtClean="0"/>
              <a:t> without compromising clarity.</a:t>
            </a:r>
          </a:p>
          <a:p>
            <a:pPr lvl="1"/>
            <a:r>
              <a:rPr lang="en-US" dirty="0" smtClean="0"/>
              <a:t>Modern designs use reflective surfaces to direct the first order reflections down into the audience.</a:t>
            </a:r>
          </a:p>
          <a:p>
            <a:pPr lvl="2"/>
            <a:r>
              <a:rPr lang="en-US" dirty="0" smtClean="0"/>
              <a:t>This energy is absorbed. It reduces clarity, and does not contribute to late reverberation or envelopment.</a:t>
            </a:r>
          </a:p>
          <a:p>
            <a:pPr lvl="1"/>
            <a:r>
              <a:rPr lang="en-US" dirty="0" smtClean="0"/>
              <a:t>So: Maximize the number of surfaces that can direct sound into regions where it bounces around before hitting people.</a:t>
            </a:r>
          </a:p>
          <a:p>
            <a:pPr lvl="2"/>
            <a:r>
              <a:rPr lang="en-US" dirty="0" smtClean="0"/>
              <a:t>This will increase </a:t>
            </a:r>
            <a:r>
              <a:rPr lang="en-US" dirty="0" err="1" smtClean="0"/>
              <a:t>G</a:t>
            </a:r>
            <a:r>
              <a:rPr lang="en-US" sz="1400" dirty="0" err="1" smtClean="0"/>
              <a:t>late</a:t>
            </a:r>
            <a:r>
              <a:rPr lang="en-US" dirty="0" smtClean="0"/>
              <a:t> while increasing clarity and preserving loudness.</a:t>
            </a:r>
          </a:p>
          <a:p>
            <a:pPr lvl="1"/>
            <a:r>
              <a:rPr lang="en-US" dirty="0" smtClean="0"/>
              <a:t>Bare walls above the audience will contribute to late G by giving sound some space to relax before it comes down.</a:t>
            </a:r>
          </a:p>
          <a:p>
            <a:pPr lvl="2"/>
            <a:r>
              <a:rPr lang="en-US" dirty="0" smtClean="0"/>
              <a:t>The walls need to have just the right amount of diffusion</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a:t>
            </a:r>
            <a:r>
              <a:rPr lang="en-US" baseline="0" dirty="0" smtClean="0"/>
              <a:t> of thumb #3</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Maximize the clarity and visual coherence of sound reinforcement</a:t>
            </a:r>
          </a:p>
          <a:p>
            <a:pPr lvl="1"/>
            <a:r>
              <a:rPr lang="en-US" dirty="0" smtClean="0"/>
              <a:t>Reproducing sound through multiple sources reduces clarity.</a:t>
            </a:r>
          </a:p>
          <a:p>
            <a:pPr lvl="2"/>
            <a:r>
              <a:rPr lang="en-US" dirty="0" smtClean="0"/>
              <a:t>Ideally a single loudspeaker should be within five feet of the talker unless the reinforcement is much louder than the natural sound.</a:t>
            </a:r>
          </a:p>
          <a:p>
            <a:pPr lvl="2"/>
            <a:r>
              <a:rPr lang="en-US" dirty="0" smtClean="0"/>
              <a:t>But almost always the visual-audio connection is lost.</a:t>
            </a:r>
          </a:p>
          <a:p>
            <a:r>
              <a:rPr lang="en-US" dirty="0" smtClean="0"/>
              <a:t>When reinforcing an ensemble do not combine multiple performers into a single speaker.</a:t>
            </a:r>
          </a:p>
          <a:p>
            <a:pPr lvl="1"/>
            <a:r>
              <a:rPr lang="en-US" dirty="0" smtClean="0"/>
              <a:t>The usual practice of mixing to mono and reproducing through multiple speakers is disastrous to clarity.</a:t>
            </a:r>
          </a:p>
          <a:p>
            <a:r>
              <a:rPr lang="en-US" dirty="0" smtClean="0"/>
              <a:t>Use directive loudspeakers with linear phase response from 800Hz to 4kHz wherever possible.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of thumb</a:t>
            </a:r>
            <a:r>
              <a:rPr lang="en-US" baseline="0" dirty="0" smtClean="0"/>
              <a:t> #4</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Control reverberation in the stage house</a:t>
            </a:r>
          </a:p>
          <a:p>
            <a:pPr lvl="1"/>
            <a:r>
              <a:rPr lang="en-US" dirty="0" smtClean="0"/>
              <a:t>Multiple</a:t>
            </a:r>
            <a:r>
              <a:rPr lang="en-US" baseline="0" dirty="0" smtClean="0"/>
              <a:t> reflections inside the stage house reduce clarity.</a:t>
            </a:r>
            <a:r>
              <a:rPr lang="en-US" dirty="0" smtClean="0"/>
              <a:t> </a:t>
            </a:r>
          </a:p>
          <a:p>
            <a:pPr lvl="2"/>
            <a:r>
              <a:rPr lang="en-US" baseline="0" dirty="0" smtClean="0"/>
              <a:t>They</a:t>
            </a:r>
            <a:r>
              <a:rPr lang="en-US" dirty="0" smtClean="0"/>
              <a:t> eliminate clarity before the sound can escape, </a:t>
            </a:r>
            <a:r>
              <a:rPr lang="en-US" baseline="0" dirty="0" smtClean="0"/>
              <a:t>and </a:t>
            </a:r>
            <a:r>
              <a:rPr lang="en-US" dirty="0" smtClean="0"/>
              <a:t>make it hard for musicians to hear each other.</a:t>
            </a:r>
          </a:p>
          <a:p>
            <a:pPr lvl="2"/>
            <a:r>
              <a:rPr lang="en-US" baseline="0" dirty="0" smtClean="0"/>
              <a:t>Avery Fisher hall shows what not</a:t>
            </a:r>
            <a:r>
              <a:rPr lang="en-US" dirty="0" smtClean="0"/>
              <a:t> to do!</a:t>
            </a:r>
            <a:endParaRPr lang="en-US" baseline="0" dirty="0" smtClean="0"/>
          </a:p>
          <a:p>
            <a:pPr lvl="1"/>
            <a:r>
              <a:rPr lang="en-US" dirty="0" smtClean="0"/>
              <a:t>First order reflections from the stage should go out into the hall</a:t>
            </a:r>
          </a:p>
          <a:p>
            <a:pPr lvl="2"/>
            <a:r>
              <a:rPr lang="en-US" dirty="0" smtClean="0"/>
              <a:t>preferably into areas where they contribute to late reverberation.</a:t>
            </a:r>
          </a:p>
          <a:p>
            <a:pPr lvl="1"/>
            <a:r>
              <a:rPr lang="en-US" dirty="0" smtClean="0"/>
              <a:t>Good examples: Stage houses in Boston, Vienna, and Amsterdam</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Examples of Excellent Venues </a:t>
            </a:r>
            <a:endParaRPr lang="en-US" sz="2800" dirty="0"/>
          </a:p>
        </p:txBody>
      </p:sp>
      <p:pic>
        <p:nvPicPr>
          <p:cNvPr id="4" name="Picture 3" descr="epidaurus_cover.jpg"/>
          <p:cNvPicPr>
            <a:picLocks noChangeAspect="1"/>
          </p:cNvPicPr>
          <p:nvPr/>
        </p:nvPicPr>
        <p:blipFill>
          <a:blip r:embed="rId2" cstate="print"/>
          <a:srcRect b="14174"/>
          <a:stretch>
            <a:fillRect/>
          </a:stretch>
        </p:blipFill>
        <p:spPr>
          <a:xfrm>
            <a:off x="533400" y="1447800"/>
            <a:ext cx="2362200" cy="1447800"/>
          </a:xfrm>
          <a:prstGeom prst="rect">
            <a:avLst/>
          </a:prstGeom>
        </p:spPr>
      </p:pic>
      <p:pic>
        <p:nvPicPr>
          <p:cNvPr id="5" name="Picture 4" descr="spoleto_galleria1.jpg"/>
          <p:cNvPicPr>
            <a:picLocks noChangeAspect="1"/>
          </p:cNvPicPr>
          <p:nvPr/>
        </p:nvPicPr>
        <p:blipFill>
          <a:blip r:embed="rId3" cstate="print"/>
          <a:stretch>
            <a:fillRect/>
          </a:stretch>
        </p:blipFill>
        <p:spPr>
          <a:xfrm>
            <a:off x="3309256" y="1447799"/>
            <a:ext cx="2177144" cy="1447801"/>
          </a:xfrm>
          <a:prstGeom prst="rect">
            <a:avLst/>
          </a:prstGeom>
        </p:spPr>
      </p:pic>
      <p:pic>
        <p:nvPicPr>
          <p:cNvPr id="6" name="Picture 5" descr="20130205_211037.jpg"/>
          <p:cNvPicPr>
            <a:picLocks noChangeAspect="1"/>
          </p:cNvPicPr>
          <p:nvPr/>
        </p:nvPicPr>
        <p:blipFill>
          <a:blip r:embed="rId4" cstate="print"/>
          <a:stretch>
            <a:fillRect/>
          </a:stretch>
        </p:blipFill>
        <p:spPr>
          <a:xfrm>
            <a:off x="5791200" y="1371600"/>
            <a:ext cx="2667000" cy="2000250"/>
          </a:xfrm>
          <a:prstGeom prst="rect">
            <a:avLst/>
          </a:prstGeom>
        </p:spPr>
      </p:pic>
      <p:sp>
        <p:nvSpPr>
          <p:cNvPr id="7" name="TextBox 6"/>
          <p:cNvSpPr txBox="1"/>
          <p:nvPr/>
        </p:nvSpPr>
        <p:spPr>
          <a:xfrm>
            <a:off x="228600" y="2971800"/>
            <a:ext cx="5486400" cy="646331"/>
          </a:xfrm>
          <a:prstGeom prst="rect">
            <a:avLst/>
          </a:prstGeom>
          <a:noFill/>
        </p:spPr>
        <p:txBody>
          <a:bodyPr wrap="square" rtlCol="0">
            <a:spAutoFit/>
          </a:bodyPr>
          <a:lstStyle/>
          <a:p>
            <a:r>
              <a:rPr lang="en-US" dirty="0" smtClean="0"/>
              <a:t>Epidaurus:   D/R ~+4dB         Spoleto: </a:t>
            </a:r>
            <a:r>
              <a:rPr lang="en-US" dirty="0" err="1" smtClean="0"/>
              <a:t>Teatro</a:t>
            </a:r>
            <a:r>
              <a:rPr lang="en-US" dirty="0" smtClean="0"/>
              <a:t> </a:t>
            </a:r>
            <a:r>
              <a:rPr lang="en-US" dirty="0" err="1" smtClean="0"/>
              <a:t>Caio</a:t>
            </a:r>
            <a:r>
              <a:rPr lang="en-US" dirty="0" smtClean="0"/>
              <a:t> </a:t>
            </a:r>
            <a:r>
              <a:rPr lang="en-US" dirty="0" err="1" smtClean="0"/>
              <a:t>Melisso</a:t>
            </a:r>
            <a:r>
              <a:rPr lang="en-US" dirty="0" smtClean="0"/>
              <a:t>:                          &gt; 15,000 seats,  Clarity A+          Festival </a:t>
            </a:r>
            <a:r>
              <a:rPr lang="en-US" dirty="0" err="1" smtClean="0"/>
              <a:t>dei</a:t>
            </a:r>
            <a:r>
              <a:rPr lang="en-US" dirty="0" smtClean="0"/>
              <a:t> Due Mondi</a:t>
            </a:r>
          </a:p>
        </p:txBody>
      </p:sp>
      <p:sp>
        <p:nvSpPr>
          <p:cNvPr id="8" name="TextBox 7"/>
          <p:cNvSpPr txBox="1"/>
          <p:nvPr/>
        </p:nvSpPr>
        <p:spPr>
          <a:xfrm>
            <a:off x="5638800" y="3352800"/>
            <a:ext cx="3124200" cy="923330"/>
          </a:xfrm>
          <a:prstGeom prst="rect">
            <a:avLst/>
          </a:prstGeom>
          <a:noFill/>
        </p:spPr>
        <p:txBody>
          <a:bodyPr wrap="square" rtlCol="0">
            <a:spAutoFit/>
          </a:bodyPr>
          <a:lstStyle/>
          <a:p>
            <a:r>
              <a:rPr lang="en-US" dirty="0" smtClean="0"/>
              <a:t>Front row first balcony Boston Symphony Hall. ~2700 seats              D/R &lt; -10dB,  Clarity A+</a:t>
            </a:r>
            <a:endParaRPr lang="en-US" dirty="0"/>
          </a:p>
        </p:txBody>
      </p:sp>
      <p:pic>
        <p:nvPicPr>
          <p:cNvPr id="10" name="Picture 9" descr="Jordan Hall.jpg"/>
          <p:cNvPicPr>
            <a:picLocks noChangeAspect="1"/>
          </p:cNvPicPr>
          <p:nvPr/>
        </p:nvPicPr>
        <p:blipFill>
          <a:blip r:embed="rId5" cstate="print"/>
          <a:stretch>
            <a:fillRect/>
          </a:stretch>
        </p:blipFill>
        <p:spPr>
          <a:xfrm>
            <a:off x="3352800" y="4343400"/>
            <a:ext cx="3470910" cy="1284767"/>
          </a:xfrm>
          <a:prstGeom prst="rect">
            <a:avLst/>
          </a:prstGeom>
        </p:spPr>
      </p:pic>
      <p:sp>
        <p:nvSpPr>
          <p:cNvPr id="11" name="TextBox 10"/>
          <p:cNvSpPr txBox="1"/>
          <p:nvPr/>
        </p:nvSpPr>
        <p:spPr>
          <a:xfrm>
            <a:off x="838200" y="6019800"/>
            <a:ext cx="7162800" cy="646331"/>
          </a:xfrm>
          <a:prstGeom prst="rect">
            <a:avLst/>
          </a:prstGeom>
          <a:noFill/>
        </p:spPr>
        <p:txBody>
          <a:bodyPr wrap="square" rtlCol="0">
            <a:spAutoFit/>
          </a:bodyPr>
          <a:lstStyle/>
          <a:p>
            <a:r>
              <a:rPr lang="en-US" dirty="0" err="1" smtClean="0"/>
              <a:t>Staatsoper</a:t>
            </a:r>
            <a:r>
              <a:rPr lang="en-US" dirty="0" smtClean="0"/>
              <a:t> Berlin                          Jordan Hall, New England Conservatory  1500 seats, A+ acoustics                               1200 seats A- acoustics</a:t>
            </a:r>
            <a:endParaRPr lang="en-US" dirty="0"/>
          </a:p>
        </p:txBody>
      </p:sp>
      <p:sp>
        <p:nvSpPr>
          <p:cNvPr id="13" name="TextBox 12"/>
          <p:cNvSpPr txBox="1"/>
          <p:nvPr/>
        </p:nvSpPr>
        <p:spPr>
          <a:xfrm>
            <a:off x="3124200" y="3505200"/>
            <a:ext cx="2514600" cy="646331"/>
          </a:xfrm>
          <a:prstGeom prst="rect">
            <a:avLst/>
          </a:prstGeom>
          <a:noFill/>
        </p:spPr>
        <p:txBody>
          <a:bodyPr wrap="square" rtlCol="0">
            <a:spAutoFit/>
          </a:bodyPr>
          <a:lstStyle/>
          <a:p>
            <a:r>
              <a:rPr lang="en-US" dirty="0" smtClean="0"/>
              <a:t>~350 seats,  D/R &gt; 0,  A+</a:t>
            </a:r>
          </a:p>
          <a:p>
            <a:endParaRPr lang="en-US" dirty="0"/>
          </a:p>
        </p:txBody>
      </p:sp>
      <p:sp>
        <p:nvSpPr>
          <p:cNvPr id="14" name="TextBox 13"/>
          <p:cNvSpPr txBox="1"/>
          <p:nvPr/>
        </p:nvSpPr>
        <p:spPr>
          <a:xfrm>
            <a:off x="762000" y="3516868"/>
            <a:ext cx="2362200" cy="369332"/>
          </a:xfrm>
          <a:prstGeom prst="rect">
            <a:avLst/>
          </a:prstGeom>
          <a:noFill/>
        </p:spPr>
        <p:txBody>
          <a:bodyPr wrap="square" rtlCol="0">
            <a:spAutoFit/>
          </a:bodyPr>
          <a:lstStyle/>
          <a:p>
            <a:r>
              <a:rPr lang="en-US" dirty="0" smtClean="0"/>
              <a:t>(N. F. </a:t>
            </a:r>
            <a:r>
              <a:rPr lang="en-US" dirty="0" err="1" smtClean="0"/>
              <a:t>Declercq</a:t>
            </a:r>
            <a:r>
              <a:rPr lang="en-US" dirty="0" smtClean="0"/>
              <a:t>)</a:t>
            </a:r>
            <a:endParaRPr lang="en-US" dirty="0"/>
          </a:p>
        </p:txBody>
      </p:sp>
      <p:pic>
        <p:nvPicPr>
          <p:cNvPr id="15" name="Picture 14" descr="Staatsoper_a.jpg"/>
          <p:cNvPicPr>
            <a:picLocks noChangeAspect="1"/>
          </p:cNvPicPr>
          <p:nvPr/>
        </p:nvPicPr>
        <p:blipFill>
          <a:blip r:embed="rId6" cstate="print"/>
          <a:stretch>
            <a:fillRect/>
          </a:stretch>
        </p:blipFill>
        <p:spPr>
          <a:xfrm>
            <a:off x="457200" y="3886200"/>
            <a:ext cx="2755300" cy="1905000"/>
          </a:xfrm>
          <a:prstGeom prst="rect">
            <a:avLst/>
          </a:prstGeom>
        </p:spPr>
      </p:pic>
      <p:sp>
        <p:nvSpPr>
          <p:cNvPr id="17" name="TextBox 16"/>
          <p:cNvSpPr txBox="1"/>
          <p:nvPr/>
        </p:nvSpPr>
        <p:spPr>
          <a:xfrm>
            <a:off x="5486400" y="5650468"/>
            <a:ext cx="2819400" cy="369332"/>
          </a:xfrm>
          <a:prstGeom prst="rect">
            <a:avLst/>
          </a:prstGeom>
          <a:noFill/>
        </p:spPr>
        <p:txBody>
          <a:bodyPr wrap="square" rtlCol="0">
            <a:spAutoFit/>
          </a:bodyPr>
          <a:lstStyle/>
          <a:p>
            <a:r>
              <a:rPr lang="en-US" dirty="0" smtClean="0"/>
              <a:t>after and before renovation</a:t>
            </a:r>
            <a:endParaRPr lang="en-US" dirty="0"/>
          </a:p>
        </p:txBody>
      </p:sp>
      <p:pic>
        <p:nvPicPr>
          <p:cNvPr id="18" name="Picture 17" descr="jordanhallw-valence-w_b.jpg"/>
          <p:cNvPicPr>
            <a:picLocks noChangeAspect="1"/>
          </p:cNvPicPr>
          <p:nvPr/>
        </p:nvPicPr>
        <p:blipFill>
          <a:blip r:embed="rId7" cstate="print"/>
          <a:srcRect l="22500" t="11551" r="21667" b="30193"/>
          <a:stretch>
            <a:fillRect/>
          </a:stretch>
        </p:blipFill>
        <p:spPr>
          <a:xfrm>
            <a:off x="6781800" y="4267200"/>
            <a:ext cx="1940052" cy="14478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Epidaurus</a:t>
            </a:r>
            <a:endParaRPr lang="en-US" dirty="0"/>
          </a:p>
        </p:txBody>
      </p:sp>
      <p:sp>
        <p:nvSpPr>
          <p:cNvPr id="3" name="Content Placeholder 2"/>
          <p:cNvSpPr>
            <a:spLocks noGrp="1"/>
          </p:cNvSpPr>
          <p:nvPr>
            <p:ph idx="1"/>
          </p:nvPr>
        </p:nvSpPr>
        <p:spPr>
          <a:xfrm>
            <a:off x="457200" y="4572000"/>
            <a:ext cx="8229600" cy="1828800"/>
          </a:xfrm>
        </p:spPr>
        <p:txBody>
          <a:bodyPr>
            <a:normAutofit fontScale="55000" lnSpcReduction="20000"/>
          </a:bodyPr>
          <a:lstStyle/>
          <a:p>
            <a:r>
              <a:rPr lang="en-US" dirty="0" smtClean="0"/>
              <a:t>Analyzed by N. F. </a:t>
            </a:r>
            <a:r>
              <a:rPr lang="en-US" dirty="0" err="1" smtClean="0"/>
              <a:t>Declercq</a:t>
            </a:r>
            <a:r>
              <a:rPr lang="en-US" dirty="0" smtClean="0"/>
              <a:t> ,15,000 seats D/R +4dB,  Clarity excellent.</a:t>
            </a:r>
          </a:p>
          <a:p>
            <a:pPr lvl="1"/>
            <a:r>
              <a:rPr lang="en-US" sz="3200" dirty="0" smtClean="0"/>
              <a:t>The low level of reverberation comes from seats and listeners sitting behind you.</a:t>
            </a:r>
          </a:p>
          <a:p>
            <a:pPr lvl="1"/>
            <a:r>
              <a:rPr lang="en-US" sz="3200" dirty="0" smtClean="0"/>
              <a:t>The D/R of +4dB is identical to the D/R in almost all commercial recordings.</a:t>
            </a:r>
          </a:p>
          <a:p>
            <a:pPr lvl="1"/>
            <a:r>
              <a:rPr lang="en-US" sz="3200" dirty="0" smtClean="0"/>
              <a:t>The performers receive just the right amount of late reverberation back from the audience.</a:t>
            </a:r>
            <a:endParaRPr lang="en-US" sz="3200" dirty="0"/>
          </a:p>
        </p:txBody>
      </p:sp>
      <p:pic>
        <p:nvPicPr>
          <p:cNvPr id="4" name="Picture 3" descr="epidaurus_cover.jpg"/>
          <p:cNvPicPr>
            <a:picLocks noChangeAspect="1"/>
          </p:cNvPicPr>
          <p:nvPr/>
        </p:nvPicPr>
        <p:blipFill>
          <a:blip r:embed="rId2" cstate="print"/>
          <a:srcRect b="14174"/>
          <a:stretch>
            <a:fillRect/>
          </a:stretch>
        </p:blipFill>
        <p:spPr>
          <a:xfrm>
            <a:off x="1676400" y="1371600"/>
            <a:ext cx="5097379" cy="3124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Clarity and Envelopment</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Clarity in this talk is a HIGH FREQUENCY phenomenon – 800Hz and above.</a:t>
            </a:r>
          </a:p>
          <a:p>
            <a:pPr lvl="1"/>
            <a:r>
              <a:rPr lang="en-US" dirty="0" smtClean="0"/>
              <a:t>These frequencies carry information</a:t>
            </a:r>
          </a:p>
          <a:p>
            <a:r>
              <a:rPr lang="en-US" dirty="0" smtClean="0"/>
              <a:t>Envelopment and reverberation are primarily beautiful at 500Hz and below,</a:t>
            </a:r>
          </a:p>
          <a:p>
            <a:pPr lvl="1"/>
            <a:r>
              <a:rPr lang="en-US" dirty="0" smtClean="0"/>
              <a:t> with frequencies below 150Hz particularly important.</a:t>
            </a:r>
          </a:p>
          <a:p>
            <a:r>
              <a:rPr lang="en-US" dirty="0" smtClean="0"/>
              <a:t>Understanding this frequency dependence is vital for understanding human hearing.</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kern="1200" dirty="0" smtClean="0">
                <a:solidFill>
                  <a:schemeClr val="tx1"/>
                </a:solidFill>
                <a:latin typeface="+mj-lt"/>
                <a:ea typeface="+mj-ea"/>
                <a:cs typeface="+mj-cs"/>
              </a:rPr>
              <a:t>Spoleto: </a:t>
            </a:r>
            <a:r>
              <a:rPr lang="en-US" sz="4400" kern="1200" dirty="0" err="1" smtClean="0">
                <a:solidFill>
                  <a:schemeClr val="tx1"/>
                </a:solidFill>
                <a:latin typeface="+mj-lt"/>
                <a:ea typeface="+mj-ea"/>
                <a:cs typeface="+mj-cs"/>
              </a:rPr>
              <a:t>Teatro</a:t>
            </a:r>
            <a:r>
              <a:rPr lang="en-US" sz="4400" kern="1200" dirty="0" smtClean="0">
                <a:solidFill>
                  <a:schemeClr val="tx1"/>
                </a:solidFill>
                <a:latin typeface="+mj-lt"/>
                <a:ea typeface="+mj-ea"/>
                <a:cs typeface="+mj-cs"/>
              </a:rPr>
              <a:t> </a:t>
            </a:r>
            <a:r>
              <a:rPr lang="en-US" sz="4400" kern="1200" dirty="0" err="1" smtClean="0">
                <a:solidFill>
                  <a:schemeClr val="tx1"/>
                </a:solidFill>
                <a:latin typeface="+mj-lt"/>
                <a:ea typeface="+mj-ea"/>
                <a:cs typeface="+mj-cs"/>
              </a:rPr>
              <a:t>Caio</a:t>
            </a:r>
            <a:r>
              <a:rPr lang="en-US" sz="4400" kern="1200" dirty="0" smtClean="0">
                <a:solidFill>
                  <a:schemeClr val="tx1"/>
                </a:solidFill>
                <a:latin typeface="+mj-lt"/>
                <a:ea typeface="+mj-ea"/>
                <a:cs typeface="+mj-cs"/>
              </a:rPr>
              <a:t> </a:t>
            </a:r>
            <a:r>
              <a:rPr lang="en-US" sz="4400" kern="1200" dirty="0" err="1" smtClean="0">
                <a:solidFill>
                  <a:schemeClr val="tx1"/>
                </a:solidFill>
                <a:latin typeface="+mj-lt"/>
                <a:ea typeface="+mj-ea"/>
                <a:cs typeface="+mj-cs"/>
              </a:rPr>
              <a:t>Melisso</a:t>
            </a:r>
            <a:endParaRPr lang="en-US" dirty="0"/>
          </a:p>
        </p:txBody>
      </p:sp>
      <p:sp>
        <p:nvSpPr>
          <p:cNvPr id="3" name="Content Placeholder 2"/>
          <p:cNvSpPr>
            <a:spLocks noGrp="1"/>
          </p:cNvSpPr>
          <p:nvPr>
            <p:ph idx="1"/>
          </p:nvPr>
        </p:nvSpPr>
        <p:spPr>
          <a:xfrm>
            <a:off x="609600" y="4572000"/>
            <a:ext cx="7772400" cy="1828800"/>
          </a:xfrm>
        </p:spPr>
        <p:txBody>
          <a:bodyPr>
            <a:normAutofit fontScale="62500" lnSpcReduction="20000"/>
          </a:bodyPr>
          <a:lstStyle/>
          <a:p>
            <a:r>
              <a:rPr lang="en-US" dirty="0" smtClean="0"/>
              <a:t>~350 seats. Built in the 17</a:t>
            </a:r>
            <a:r>
              <a:rPr lang="en-US" baseline="30000" dirty="0" smtClean="0"/>
              <a:t>th</a:t>
            </a:r>
            <a:r>
              <a:rPr lang="en-US" dirty="0" smtClean="0"/>
              <a:t> century, rebuilt in the 19</a:t>
            </a:r>
            <a:r>
              <a:rPr lang="en-US" baseline="30000" dirty="0" smtClean="0"/>
              <a:t>th</a:t>
            </a:r>
            <a:r>
              <a:rPr lang="en-US" dirty="0" smtClean="0"/>
              <a:t> century.</a:t>
            </a:r>
          </a:p>
          <a:p>
            <a:pPr lvl="1"/>
            <a:r>
              <a:rPr lang="en-US" dirty="0" smtClean="0"/>
              <a:t>Audience close to the performers</a:t>
            </a:r>
          </a:p>
          <a:p>
            <a:pPr lvl="1"/>
            <a:r>
              <a:rPr lang="en-US" dirty="0" smtClean="0"/>
              <a:t>Stage house relatively absorbent</a:t>
            </a:r>
          </a:p>
          <a:p>
            <a:pPr lvl="1"/>
            <a:r>
              <a:rPr lang="en-US" dirty="0" smtClean="0"/>
              <a:t>Late reverberation provided by high ceilings above the audience</a:t>
            </a:r>
          </a:p>
          <a:p>
            <a:r>
              <a:rPr lang="en-US" dirty="0" smtClean="0"/>
              <a:t>Scott </a:t>
            </a:r>
            <a:r>
              <a:rPr lang="en-US" dirty="0" err="1" smtClean="0"/>
              <a:t>Nickrenz</a:t>
            </a:r>
            <a:r>
              <a:rPr lang="en-US" dirty="0" smtClean="0"/>
              <a:t>, the music director of the Festival </a:t>
            </a:r>
            <a:r>
              <a:rPr lang="en-US" dirty="0" err="1" smtClean="0"/>
              <a:t>dei</a:t>
            </a:r>
            <a:r>
              <a:rPr lang="en-US" dirty="0" smtClean="0"/>
              <a:t> Due Mondi proclaims this as the ideal venue for chamber music of all forms.</a:t>
            </a:r>
            <a:endParaRPr lang="en-US" dirty="0"/>
          </a:p>
        </p:txBody>
      </p:sp>
      <p:pic>
        <p:nvPicPr>
          <p:cNvPr id="4" name="Picture 3" descr="spoleto_galleria1.jpg"/>
          <p:cNvPicPr>
            <a:picLocks noChangeAspect="1"/>
          </p:cNvPicPr>
          <p:nvPr/>
        </p:nvPicPr>
        <p:blipFill>
          <a:blip r:embed="rId2" cstate="print"/>
          <a:stretch>
            <a:fillRect/>
          </a:stretch>
        </p:blipFill>
        <p:spPr>
          <a:xfrm>
            <a:off x="2161100" y="1447799"/>
            <a:ext cx="4239700" cy="2819401"/>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Boston Symphony Hall</a:t>
            </a:r>
            <a:endParaRPr lang="en-US" dirty="0"/>
          </a:p>
        </p:txBody>
      </p:sp>
      <p:pic>
        <p:nvPicPr>
          <p:cNvPr id="4" name="Content Placeholder 3" descr="20130205_211037.jpg"/>
          <p:cNvPicPr>
            <a:picLocks noGrp="1" noChangeAspect="1"/>
          </p:cNvPicPr>
          <p:nvPr>
            <p:ph idx="1"/>
          </p:nvPr>
        </p:nvPicPr>
        <p:blipFill>
          <a:blip r:embed="rId2" cstate="print"/>
          <a:stretch>
            <a:fillRect/>
          </a:stretch>
        </p:blipFill>
        <p:spPr>
          <a:xfrm>
            <a:off x="2286000" y="1295400"/>
            <a:ext cx="4191000" cy="3139987"/>
          </a:xfrm>
          <a:prstGeom prst="rect">
            <a:avLst/>
          </a:prstGeom>
        </p:spPr>
      </p:pic>
      <p:sp>
        <p:nvSpPr>
          <p:cNvPr id="5" name="Text Placeholder 4"/>
          <p:cNvSpPr>
            <a:spLocks noGrp="1"/>
          </p:cNvSpPr>
          <p:nvPr>
            <p:ph type="body" idx="4294967295"/>
          </p:nvPr>
        </p:nvSpPr>
        <p:spPr>
          <a:xfrm>
            <a:off x="457200" y="4572000"/>
            <a:ext cx="8229600" cy="1905000"/>
          </a:xfrm>
        </p:spPr>
        <p:txBody>
          <a:bodyPr>
            <a:normAutofit fontScale="62500" lnSpcReduction="20000"/>
          </a:bodyPr>
          <a:lstStyle/>
          <a:p>
            <a:r>
              <a:rPr lang="en-US" dirty="0" smtClean="0"/>
              <a:t>Not every seat is superb, as much of the audience is too distant. But every seat in this picture is spectacular.</a:t>
            </a:r>
          </a:p>
          <a:p>
            <a:pPr lvl="1"/>
            <a:r>
              <a:rPr lang="en-US" dirty="0" smtClean="0"/>
              <a:t>The high coffered ceiling directs high frequencies to the front of the hall, increasing clarity in the rear.</a:t>
            </a:r>
          </a:p>
          <a:p>
            <a:pPr lvl="1"/>
            <a:r>
              <a:rPr lang="en-US" dirty="0" smtClean="0"/>
              <a:t>The stage house is wide, shallow, high, sharply angled outward, and much of the back surface is absorbent.</a:t>
            </a:r>
          </a:p>
          <a:p>
            <a:pPr lvl="1"/>
            <a:r>
              <a:rPr lang="en-US" dirty="0" smtClean="0"/>
              <a:t>Articulated parallel surfaces above the balconies maximize </a:t>
            </a:r>
            <a:r>
              <a:rPr lang="en-US" dirty="0" err="1" smtClean="0"/>
              <a:t>G</a:t>
            </a:r>
            <a:r>
              <a:rPr lang="en-US" sz="1900" dirty="0" err="1" smtClean="0"/>
              <a:t>late</a:t>
            </a:r>
            <a:r>
              <a:rPr lang="en-US" sz="1900" dirty="0" smtClean="0"/>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Staatsoper</a:t>
            </a:r>
            <a:r>
              <a:rPr lang="en-US" dirty="0" smtClean="0"/>
              <a:t> Berlin</a:t>
            </a:r>
            <a:endParaRPr lang="en-US" dirty="0"/>
          </a:p>
        </p:txBody>
      </p:sp>
      <p:sp>
        <p:nvSpPr>
          <p:cNvPr id="3" name="Content Placeholder 2"/>
          <p:cNvSpPr>
            <a:spLocks noGrp="1"/>
          </p:cNvSpPr>
          <p:nvPr>
            <p:ph idx="1"/>
          </p:nvPr>
        </p:nvSpPr>
        <p:spPr>
          <a:xfrm>
            <a:off x="457200" y="4313237"/>
            <a:ext cx="8229600" cy="2163763"/>
          </a:xfrm>
        </p:spPr>
        <p:txBody>
          <a:bodyPr>
            <a:normAutofit fontScale="77500" lnSpcReduction="20000"/>
          </a:bodyPr>
          <a:lstStyle/>
          <a:p>
            <a:r>
              <a:rPr lang="en-US" dirty="0" smtClean="0"/>
              <a:t>1500 seats, RT ~1s, Clarity excellent.</a:t>
            </a:r>
          </a:p>
          <a:p>
            <a:pPr lvl="1"/>
            <a:r>
              <a:rPr lang="en-US" dirty="0" smtClean="0"/>
              <a:t>20 years ago we added a Lares system that raised the RT at low frequencies to 1.7s, while limiting the RT and the reverberant level above 500Hz.</a:t>
            </a:r>
          </a:p>
          <a:p>
            <a:pPr lvl="1"/>
            <a:r>
              <a:rPr lang="en-US" dirty="0" smtClean="0"/>
              <a:t>The system preserved the clarity while providing loudness and richness to the orchestra, and has been used (secretly) in every performance since.</a:t>
            </a:r>
            <a:endParaRPr lang="en-US" dirty="0"/>
          </a:p>
        </p:txBody>
      </p:sp>
      <p:pic>
        <p:nvPicPr>
          <p:cNvPr id="4" name="Picture 3" descr="Staatsoper_a.jpg"/>
          <p:cNvPicPr>
            <a:picLocks noChangeAspect="1"/>
          </p:cNvPicPr>
          <p:nvPr/>
        </p:nvPicPr>
        <p:blipFill>
          <a:blip r:embed="rId2" cstate="print"/>
          <a:stretch>
            <a:fillRect/>
          </a:stretch>
        </p:blipFill>
        <p:spPr>
          <a:xfrm>
            <a:off x="2133600" y="1371600"/>
            <a:ext cx="4188056" cy="28956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Jordan Hall, New England Conservatory</a:t>
            </a:r>
            <a:endParaRPr lang="en-US" sz="3600" dirty="0"/>
          </a:p>
        </p:txBody>
      </p:sp>
      <p:sp>
        <p:nvSpPr>
          <p:cNvPr id="3" name="Content Placeholder 2"/>
          <p:cNvSpPr>
            <a:spLocks noGrp="1"/>
          </p:cNvSpPr>
          <p:nvPr>
            <p:ph idx="1"/>
          </p:nvPr>
        </p:nvSpPr>
        <p:spPr>
          <a:xfrm>
            <a:off x="457200" y="3733800"/>
            <a:ext cx="8229600" cy="2514600"/>
          </a:xfrm>
        </p:spPr>
        <p:txBody>
          <a:bodyPr>
            <a:normAutofit fontScale="70000" lnSpcReduction="20000"/>
          </a:bodyPr>
          <a:lstStyle/>
          <a:p>
            <a:r>
              <a:rPr lang="en-US" dirty="0" smtClean="0"/>
              <a:t>A world renowned 1000 seat chamber music hall.</a:t>
            </a:r>
          </a:p>
          <a:p>
            <a:pPr lvl="1"/>
            <a:r>
              <a:rPr lang="en-US" dirty="0" smtClean="0"/>
              <a:t>Theater design brings audience close to the performers.</a:t>
            </a:r>
          </a:p>
          <a:p>
            <a:pPr lvl="1"/>
            <a:r>
              <a:rPr lang="en-US" dirty="0" smtClean="0"/>
              <a:t>High ceiling adds late reverberation.</a:t>
            </a:r>
          </a:p>
          <a:p>
            <a:pPr lvl="2"/>
            <a:r>
              <a:rPr lang="en-US" dirty="0" smtClean="0"/>
              <a:t>Clarity is excellent in almost all seats if the musicians are on the forestage.</a:t>
            </a:r>
          </a:p>
          <a:p>
            <a:pPr lvl="1"/>
            <a:r>
              <a:rPr lang="en-US" dirty="0" smtClean="0"/>
              <a:t>The stage house is problematic, too deep, too reverberant. But this is still one of the finest small halls I know.</a:t>
            </a:r>
          </a:p>
          <a:p>
            <a:pPr lvl="2"/>
            <a:r>
              <a:rPr lang="en-US" dirty="0" smtClean="0"/>
              <a:t>The hall sounded better in its original configuration, with a 460 square foot absorptive curtain above the proscenium.</a:t>
            </a:r>
          </a:p>
        </p:txBody>
      </p:sp>
      <p:pic>
        <p:nvPicPr>
          <p:cNvPr id="4" name="Picture 3" descr="Jordan Hall.jpg"/>
          <p:cNvPicPr>
            <a:picLocks noChangeAspect="1"/>
          </p:cNvPicPr>
          <p:nvPr/>
        </p:nvPicPr>
        <p:blipFill>
          <a:blip r:embed="rId2" cstate="print"/>
          <a:stretch>
            <a:fillRect/>
          </a:stretch>
        </p:blipFill>
        <p:spPr>
          <a:xfrm>
            <a:off x="381000" y="1524000"/>
            <a:ext cx="5558245" cy="2057400"/>
          </a:xfrm>
          <a:prstGeom prst="rect">
            <a:avLst/>
          </a:prstGeom>
        </p:spPr>
      </p:pic>
      <p:pic>
        <p:nvPicPr>
          <p:cNvPr id="5" name="Picture 4" descr="jordanhallw-valence-w_b.jpg"/>
          <p:cNvPicPr>
            <a:picLocks noChangeAspect="1"/>
          </p:cNvPicPr>
          <p:nvPr/>
        </p:nvPicPr>
        <p:blipFill>
          <a:blip r:embed="rId3" cstate="print"/>
          <a:srcRect l="22500" t="11551" r="21667" b="30193"/>
          <a:stretch>
            <a:fillRect/>
          </a:stretch>
        </p:blipFill>
        <p:spPr>
          <a:xfrm>
            <a:off x="6108192" y="1600200"/>
            <a:ext cx="2654808" cy="19812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 Houses that</a:t>
            </a:r>
            <a:r>
              <a:rPr lang="en-US" baseline="0" dirty="0" smtClean="0"/>
              <a:t> work</a:t>
            </a:r>
            <a:endParaRPr lang="en-US" dirty="0"/>
          </a:p>
        </p:txBody>
      </p:sp>
      <p:sp>
        <p:nvSpPr>
          <p:cNvPr id="3" name="Content Placeholder 2"/>
          <p:cNvSpPr>
            <a:spLocks noGrp="1"/>
          </p:cNvSpPr>
          <p:nvPr>
            <p:ph idx="1"/>
          </p:nvPr>
        </p:nvSpPr>
        <p:spPr>
          <a:xfrm>
            <a:off x="457200" y="4191000"/>
            <a:ext cx="8229600" cy="1676400"/>
          </a:xfrm>
        </p:spPr>
        <p:txBody>
          <a:bodyPr>
            <a:normAutofit fontScale="70000" lnSpcReduction="20000"/>
          </a:bodyPr>
          <a:lstStyle/>
          <a:p>
            <a:r>
              <a:rPr lang="en-US" dirty="0" smtClean="0"/>
              <a:t>Bring the audience close to the performers</a:t>
            </a:r>
          </a:p>
          <a:p>
            <a:r>
              <a:rPr lang="en-US" dirty="0" smtClean="0"/>
              <a:t>Limit the reverberant level to not obscure the words and the direct sound.</a:t>
            </a:r>
          </a:p>
          <a:p>
            <a:r>
              <a:rPr lang="en-US" dirty="0" smtClean="0"/>
              <a:t>Have a long and distinguished history. </a:t>
            </a:r>
          </a:p>
          <a:p>
            <a:r>
              <a:rPr lang="en-US" dirty="0" smtClean="0"/>
              <a:t>Opera was made for these houses.</a:t>
            </a:r>
            <a:endParaRPr lang="en-US" dirty="0"/>
          </a:p>
        </p:txBody>
      </p:sp>
      <p:pic>
        <p:nvPicPr>
          <p:cNvPr id="4" name="Picture 3" descr="Bayreuth 02.jpg"/>
          <p:cNvPicPr>
            <a:picLocks noChangeAspect="1"/>
          </p:cNvPicPr>
          <p:nvPr/>
        </p:nvPicPr>
        <p:blipFill>
          <a:blip r:embed="rId2" cstate="print"/>
          <a:stretch>
            <a:fillRect/>
          </a:stretch>
        </p:blipFill>
        <p:spPr>
          <a:xfrm>
            <a:off x="381000" y="1295400"/>
            <a:ext cx="2743200" cy="2084832"/>
          </a:xfrm>
          <a:prstGeom prst="rect">
            <a:avLst/>
          </a:prstGeom>
        </p:spPr>
      </p:pic>
      <p:pic>
        <p:nvPicPr>
          <p:cNvPr id="5" name="Picture 4" descr="viena state opera.jpg"/>
          <p:cNvPicPr>
            <a:picLocks noChangeAspect="1"/>
          </p:cNvPicPr>
          <p:nvPr/>
        </p:nvPicPr>
        <p:blipFill>
          <a:blip r:embed="rId3" cstate="print"/>
          <a:stretch>
            <a:fillRect/>
          </a:stretch>
        </p:blipFill>
        <p:spPr>
          <a:xfrm>
            <a:off x="3200400" y="1295400"/>
            <a:ext cx="2743200" cy="2057400"/>
          </a:xfrm>
          <a:prstGeom prst="rect">
            <a:avLst/>
          </a:prstGeom>
        </p:spPr>
      </p:pic>
      <p:pic>
        <p:nvPicPr>
          <p:cNvPr id="6" name="Picture 5" descr="Walkure_hd_image.jpg"/>
          <p:cNvPicPr>
            <a:picLocks noChangeAspect="1"/>
          </p:cNvPicPr>
          <p:nvPr/>
        </p:nvPicPr>
        <p:blipFill>
          <a:blip r:embed="rId4" cstate="print"/>
          <a:srcRect l="7500" r="13333"/>
          <a:stretch>
            <a:fillRect/>
          </a:stretch>
        </p:blipFill>
        <p:spPr>
          <a:xfrm>
            <a:off x="6019800" y="1295400"/>
            <a:ext cx="2895600" cy="2057400"/>
          </a:xfrm>
          <a:prstGeom prst="rect">
            <a:avLst/>
          </a:prstGeom>
        </p:spPr>
      </p:pic>
      <p:sp>
        <p:nvSpPr>
          <p:cNvPr id="7" name="TextBox 6"/>
          <p:cNvSpPr txBox="1"/>
          <p:nvPr/>
        </p:nvSpPr>
        <p:spPr>
          <a:xfrm>
            <a:off x="914400" y="3505200"/>
            <a:ext cx="7848600" cy="369332"/>
          </a:xfrm>
          <a:prstGeom prst="rect">
            <a:avLst/>
          </a:prstGeom>
          <a:noFill/>
        </p:spPr>
        <p:txBody>
          <a:bodyPr wrap="square" rtlCol="0">
            <a:spAutoFit/>
          </a:bodyPr>
          <a:lstStyle/>
          <a:p>
            <a:r>
              <a:rPr lang="en-US" dirty="0" smtClean="0"/>
              <a:t>Bayreuth		                          Vienna		  Your local multiplex</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981200"/>
          </a:xfrm>
        </p:spPr>
        <p:txBody>
          <a:bodyPr>
            <a:noAutofit/>
          </a:bodyPr>
          <a:lstStyle/>
          <a:p>
            <a:r>
              <a:rPr lang="en-US" sz="2400" dirty="0" smtClean="0"/>
              <a:t>But in spite of 100 years of acoustic science the majority of new halls, opera houses, and lecture rooms are sonically mediocre.</a:t>
            </a:r>
            <a:br>
              <a:rPr lang="en-US" sz="2400" dirty="0" smtClean="0"/>
            </a:br>
            <a:r>
              <a:rPr lang="en-US" sz="2400" dirty="0" smtClean="0"/>
              <a:t/>
            </a:r>
            <a:br>
              <a:rPr lang="en-US" sz="2400" dirty="0" smtClean="0"/>
            </a:br>
            <a:r>
              <a:rPr lang="en-US" sz="2000" dirty="0" smtClean="0">
                <a:solidFill>
                  <a:srgbClr val="C00000"/>
                </a:solidFill>
              </a:rPr>
              <a:t>With eyes closed </a:t>
            </a:r>
            <a:r>
              <a:rPr lang="en-US" sz="2000" dirty="0" smtClean="0"/>
              <a:t>the sound is weak, muddy, or both. Too much audience is behind the musicians, and many instruments cannot be heard. </a:t>
            </a:r>
            <a:br>
              <a:rPr lang="en-US" sz="2000" dirty="0" smtClean="0"/>
            </a:br>
            <a:r>
              <a:rPr lang="en-US" sz="2000" dirty="0" smtClean="0"/>
              <a:t>In modern opera houses the words are mostly inaudible.</a:t>
            </a:r>
            <a:endParaRPr lang="en-US" sz="2000" dirty="0"/>
          </a:p>
        </p:txBody>
      </p:sp>
      <p:pic>
        <p:nvPicPr>
          <p:cNvPr id="4" name="Picture 3" descr="Helsinki concert house1.png"/>
          <p:cNvPicPr>
            <a:picLocks noChangeAspect="1"/>
          </p:cNvPicPr>
          <p:nvPr/>
        </p:nvPicPr>
        <p:blipFill>
          <a:blip r:embed="rId2" cstate="print"/>
          <a:stretch>
            <a:fillRect/>
          </a:stretch>
        </p:blipFill>
        <p:spPr>
          <a:xfrm>
            <a:off x="304800" y="3810000"/>
            <a:ext cx="2107192" cy="1472111"/>
          </a:xfrm>
          <a:prstGeom prst="rect">
            <a:avLst/>
          </a:prstGeom>
        </p:spPr>
      </p:pic>
      <p:pic>
        <p:nvPicPr>
          <p:cNvPr id="5" name="Picture 4" descr="18oslo_opera.jpg"/>
          <p:cNvPicPr>
            <a:picLocks noChangeAspect="1"/>
          </p:cNvPicPr>
          <p:nvPr/>
        </p:nvPicPr>
        <p:blipFill>
          <a:blip r:embed="rId3" cstate="print"/>
          <a:stretch>
            <a:fillRect/>
          </a:stretch>
        </p:blipFill>
        <p:spPr>
          <a:xfrm>
            <a:off x="4648200" y="5181600"/>
            <a:ext cx="2245800" cy="1501140"/>
          </a:xfrm>
          <a:prstGeom prst="rect">
            <a:avLst/>
          </a:prstGeom>
        </p:spPr>
      </p:pic>
      <p:pic>
        <p:nvPicPr>
          <p:cNvPr id="6" name="Picture 5" descr="220px-Carnegie-hall-isaac-stern.jpg"/>
          <p:cNvPicPr>
            <a:picLocks noChangeAspect="1"/>
          </p:cNvPicPr>
          <p:nvPr/>
        </p:nvPicPr>
        <p:blipFill>
          <a:blip r:embed="rId4" cstate="print"/>
          <a:stretch>
            <a:fillRect/>
          </a:stretch>
        </p:blipFill>
        <p:spPr>
          <a:xfrm>
            <a:off x="2590800" y="2286000"/>
            <a:ext cx="1981200" cy="1485900"/>
          </a:xfrm>
          <a:prstGeom prst="rect">
            <a:avLst/>
          </a:prstGeom>
        </p:spPr>
      </p:pic>
      <p:pic>
        <p:nvPicPr>
          <p:cNvPr id="7" name="Picture 6" descr="salasinfonica6.jpg"/>
          <p:cNvPicPr>
            <a:picLocks noChangeAspect="1"/>
          </p:cNvPicPr>
          <p:nvPr/>
        </p:nvPicPr>
        <p:blipFill>
          <a:blip r:embed="rId5" cstate="print"/>
          <a:stretch>
            <a:fillRect/>
          </a:stretch>
        </p:blipFill>
        <p:spPr>
          <a:xfrm>
            <a:off x="4724400" y="3733800"/>
            <a:ext cx="2286000" cy="1524000"/>
          </a:xfrm>
          <a:prstGeom prst="rect">
            <a:avLst/>
          </a:prstGeom>
        </p:spPr>
      </p:pic>
      <p:pic>
        <p:nvPicPr>
          <p:cNvPr id="8" name="Picture 7" descr="avery-fisher-hall1.jpg"/>
          <p:cNvPicPr>
            <a:picLocks noChangeAspect="1"/>
          </p:cNvPicPr>
          <p:nvPr/>
        </p:nvPicPr>
        <p:blipFill>
          <a:blip r:embed="rId6" cstate="print"/>
          <a:stretch>
            <a:fillRect/>
          </a:stretch>
        </p:blipFill>
        <p:spPr>
          <a:xfrm>
            <a:off x="304800" y="2286000"/>
            <a:ext cx="2032000" cy="1524000"/>
          </a:xfrm>
          <a:prstGeom prst="rect">
            <a:avLst/>
          </a:prstGeom>
        </p:spPr>
      </p:pic>
      <p:pic>
        <p:nvPicPr>
          <p:cNvPr id="9" name="Picture 8" descr="Disney Hall.jpg"/>
          <p:cNvPicPr>
            <a:picLocks noChangeAspect="1"/>
          </p:cNvPicPr>
          <p:nvPr/>
        </p:nvPicPr>
        <p:blipFill>
          <a:blip r:embed="rId7" cstate="print"/>
          <a:stretch>
            <a:fillRect/>
          </a:stretch>
        </p:blipFill>
        <p:spPr>
          <a:xfrm>
            <a:off x="4724400" y="2286000"/>
            <a:ext cx="1981200" cy="1372164"/>
          </a:xfrm>
          <a:prstGeom prst="rect">
            <a:avLst/>
          </a:prstGeom>
        </p:spPr>
      </p:pic>
      <p:pic>
        <p:nvPicPr>
          <p:cNvPr id="10" name="Picture 9" descr="Copenhagen opera4_900x600.jpg"/>
          <p:cNvPicPr>
            <a:picLocks noChangeAspect="1"/>
          </p:cNvPicPr>
          <p:nvPr/>
        </p:nvPicPr>
        <p:blipFill>
          <a:blip r:embed="rId8" cstate="print"/>
          <a:stretch>
            <a:fillRect/>
          </a:stretch>
        </p:blipFill>
        <p:spPr>
          <a:xfrm>
            <a:off x="6858000" y="5181600"/>
            <a:ext cx="2133600" cy="1422400"/>
          </a:xfrm>
          <a:prstGeom prst="rect">
            <a:avLst/>
          </a:prstGeom>
        </p:spPr>
      </p:pic>
      <p:pic>
        <p:nvPicPr>
          <p:cNvPr id="11" name="Picture 10" descr="Copenhagen-concert-hall.jpg"/>
          <p:cNvPicPr>
            <a:picLocks noChangeAspect="1"/>
          </p:cNvPicPr>
          <p:nvPr/>
        </p:nvPicPr>
        <p:blipFill>
          <a:blip r:embed="rId9" cstate="print"/>
          <a:stretch>
            <a:fillRect/>
          </a:stretch>
        </p:blipFill>
        <p:spPr>
          <a:xfrm>
            <a:off x="2514600" y="3733800"/>
            <a:ext cx="2286000" cy="1524000"/>
          </a:xfrm>
          <a:prstGeom prst="rect">
            <a:avLst/>
          </a:prstGeom>
        </p:spPr>
      </p:pic>
      <p:pic>
        <p:nvPicPr>
          <p:cNvPr id="13" name="Picture 12" descr="2012_04_26_gardner-A.jpg"/>
          <p:cNvPicPr>
            <a:picLocks noChangeAspect="1"/>
          </p:cNvPicPr>
          <p:nvPr/>
        </p:nvPicPr>
        <p:blipFill>
          <a:blip r:embed="rId10" cstate="print"/>
          <a:srcRect b="7895"/>
          <a:stretch>
            <a:fillRect/>
          </a:stretch>
        </p:blipFill>
        <p:spPr>
          <a:xfrm>
            <a:off x="7010400" y="2362200"/>
            <a:ext cx="1926623" cy="2667000"/>
          </a:xfrm>
          <a:prstGeom prst="rect">
            <a:avLst/>
          </a:prstGeom>
        </p:spPr>
      </p:pic>
      <p:pic>
        <p:nvPicPr>
          <p:cNvPr id="15" name="Picture 14" descr="C:\ddrive\dgpics\2008\fall_winter\IMG00075.jpg"/>
          <p:cNvPicPr/>
          <p:nvPr/>
        </p:nvPicPr>
        <p:blipFill>
          <a:blip r:embed="rId11" cstate="print"/>
          <a:srcRect/>
          <a:stretch>
            <a:fillRect/>
          </a:stretch>
        </p:blipFill>
        <p:spPr bwMode="auto">
          <a:xfrm>
            <a:off x="304800" y="5257800"/>
            <a:ext cx="2057400" cy="1462413"/>
          </a:xfrm>
          <a:prstGeom prst="rect">
            <a:avLst/>
          </a:prstGeom>
          <a:noFill/>
          <a:ln w="9525">
            <a:noFill/>
            <a:miter lim="800000"/>
            <a:headEnd/>
            <a:tailEnd/>
          </a:ln>
        </p:spPr>
      </p:pic>
      <p:pic>
        <p:nvPicPr>
          <p:cNvPr id="16" name="Picture 15" descr="001-schillertheater-berlin.jpg"/>
          <p:cNvPicPr>
            <a:picLocks noChangeAspect="1"/>
          </p:cNvPicPr>
          <p:nvPr/>
        </p:nvPicPr>
        <p:blipFill>
          <a:blip r:embed="rId12" cstate="print"/>
          <a:stretch>
            <a:fillRect/>
          </a:stretch>
        </p:blipFill>
        <p:spPr>
          <a:xfrm>
            <a:off x="2438400" y="5284185"/>
            <a:ext cx="2133458" cy="1421416"/>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r>
              <a:rPr lang="en-US" sz="3600" dirty="0" smtClean="0"/>
              <a:t>Too much</a:t>
            </a:r>
            <a:r>
              <a:rPr lang="en-US" sz="3600" baseline="0" dirty="0" smtClean="0"/>
              <a:t> audience behind the performers</a:t>
            </a:r>
            <a:endParaRPr lang="en-US" sz="3600" dirty="0"/>
          </a:p>
        </p:txBody>
      </p:sp>
      <p:pic>
        <p:nvPicPr>
          <p:cNvPr id="4" name="Picture 3" descr="Disney Hall.jpg"/>
          <p:cNvPicPr>
            <a:picLocks noChangeAspect="1"/>
          </p:cNvPicPr>
          <p:nvPr/>
        </p:nvPicPr>
        <p:blipFill>
          <a:blip r:embed="rId2" cstate="print"/>
          <a:stretch>
            <a:fillRect/>
          </a:stretch>
        </p:blipFill>
        <p:spPr>
          <a:xfrm>
            <a:off x="1066800" y="1066800"/>
            <a:ext cx="3080600" cy="2133600"/>
          </a:xfrm>
          <a:prstGeom prst="rect">
            <a:avLst/>
          </a:prstGeom>
        </p:spPr>
      </p:pic>
      <p:pic>
        <p:nvPicPr>
          <p:cNvPr id="5" name="Picture 4" descr="Helsinki concert house1.png"/>
          <p:cNvPicPr>
            <a:picLocks noChangeAspect="1"/>
          </p:cNvPicPr>
          <p:nvPr/>
        </p:nvPicPr>
        <p:blipFill>
          <a:blip r:embed="rId3" cstate="print"/>
          <a:stretch>
            <a:fillRect/>
          </a:stretch>
        </p:blipFill>
        <p:spPr>
          <a:xfrm>
            <a:off x="4876800" y="1143000"/>
            <a:ext cx="2944980" cy="2057400"/>
          </a:xfrm>
          <a:prstGeom prst="rect">
            <a:avLst/>
          </a:prstGeom>
        </p:spPr>
      </p:pic>
      <p:pic>
        <p:nvPicPr>
          <p:cNvPr id="7" name="Picture 6" descr="Copenhagen-concert-hall.jpg"/>
          <p:cNvPicPr>
            <a:picLocks noChangeAspect="1"/>
          </p:cNvPicPr>
          <p:nvPr/>
        </p:nvPicPr>
        <p:blipFill>
          <a:blip r:embed="rId4" cstate="print"/>
          <a:stretch>
            <a:fillRect/>
          </a:stretch>
        </p:blipFill>
        <p:spPr>
          <a:xfrm>
            <a:off x="914400" y="3352800"/>
            <a:ext cx="3200400" cy="2133600"/>
          </a:xfrm>
          <a:prstGeom prst="rect">
            <a:avLst/>
          </a:prstGeom>
        </p:spPr>
      </p:pic>
      <p:sp>
        <p:nvSpPr>
          <p:cNvPr id="8" name="Content Placeholder 7"/>
          <p:cNvSpPr>
            <a:spLocks noGrp="1"/>
          </p:cNvSpPr>
          <p:nvPr>
            <p:ph idx="1"/>
          </p:nvPr>
        </p:nvSpPr>
        <p:spPr>
          <a:xfrm>
            <a:off x="457200" y="5638800"/>
            <a:ext cx="8229600" cy="762000"/>
          </a:xfrm>
        </p:spPr>
        <p:txBody>
          <a:bodyPr>
            <a:normAutofit fontScale="77500" lnSpcReduction="20000"/>
          </a:bodyPr>
          <a:lstStyle/>
          <a:p>
            <a:r>
              <a:rPr lang="en-US" dirty="0" smtClean="0"/>
              <a:t>All these halls violate Rule of thumb #0</a:t>
            </a:r>
          </a:p>
          <a:p>
            <a:pPr lvl="1"/>
            <a:r>
              <a:rPr lang="en-US" dirty="0" smtClean="0"/>
              <a:t>And all have poor loudness and low late G</a:t>
            </a:r>
            <a:endParaRPr lang="en-US" dirty="0"/>
          </a:p>
        </p:txBody>
      </p:sp>
      <p:pic>
        <p:nvPicPr>
          <p:cNvPr id="9" name="Picture 8" descr="C:\ddrive\dgpics\2008\fall_winter\IMG00075.jpg"/>
          <p:cNvPicPr/>
          <p:nvPr/>
        </p:nvPicPr>
        <p:blipFill>
          <a:blip r:embed="rId5" cstate="print"/>
          <a:srcRect/>
          <a:stretch>
            <a:fillRect/>
          </a:stretch>
        </p:blipFill>
        <p:spPr bwMode="auto">
          <a:xfrm>
            <a:off x="4876800" y="3352800"/>
            <a:ext cx="29718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792162"/>
          </a:xfrm>
        </p:spPr>
        <p:txBody>
          <a:bodyPr>
            <a:normAutofit/>
          </a:bodyPr>
          <a:lstStyle/>
          <a:p>
            <a:r>
              <a:rPr lang="en-US" sz="3600" dirty="0" smtClean="0"/>
              <a:t>An opera without words</a:t>
            </a:r>
            <a:r>
              <a:rPr lang="en-US" sz="3600" baseline="0" dirty="0" smtClean="0"/>
              <a:t> is just a silent movie.</a:t>
            </a:r>
            <a:endParaRPr lang="en-US" dirty="0"/>
          </a:p>
        </p:txBody>
      </p:sp>
      <p:pic>
        <p:nvPicPr>
          <p:cNvPr id="4" name="Picture 3" descr="Staatsoper_a.jpg"/>
          <p:cNvPicPr>
            <a:picLocks noChangeAspect="1"/>
          </p:cNvPicPr>
          <p:nvPr/>
        </p:nvPicPr>
        <p:blipFill>
          <a:blip r:embed="rId8" cstate="print"/>
          <a:stretch>
            <a:fillRect/>
          </a:stretch>
        </p:blipFill>
        <p:spPr>
          <a:xfrm>
            <a:off x="457200" y="1219200"/>
            <a:ext cx="3352800" cy="2318108"/>
          </a:xfrm>
          <a:prstGeom prst="rect">
            <a:avLst/>
          </a:prstGeom>
        </p:spPr>
      </p:pic>
      <p:pic>
        <p:nvPicPr>
          <p:cNvPr id="5" name="Picture 4" descr="Walkure_hd_image.jpg"/>
          <p:cNvPicPr>
            <a:picLocks noChangeAspect="1"/>
          </p:cNvPicPr>
          <p:nvPr/>
        </p:nvPicPr>
        <p:blipFill>
          <a:blip r:embed="rId9" cstate="print"/>
          <a:srcRect l="5833" t="7037" r="14167" b="7037"/>
          <a:stretch>
            <a:fillRect/>
          </a:stretch>
        </p:blipFill>
        <p:spPr>
          <a:xfrm>
            <a:off x="533400" y="4114800"/>
            <a:ext cx="3276600" cy="1979613"/>
          </a:xfrm>
          <a:prstGeom prst="rect">
            <a:avLst/>
          </a:prstGeom>
        </p:spPr>
      </p:pic>
      <p:pic>
        <p:nvPicPr>
          <p:cNvPr id="6" name="Picture 5" descr="Copenhagen opera4_900x600.jpg"/>
          <p:cNvPicPr>
            <a:picLocks noChangeAspect="1"/>
          </p:cNvPicPr>
          <p:nvPr/>
        </p:nvPicPr>
        <p:blipFill>
          <a:blip r:embed="rId10" cstate="print"/>
          <a:stretch>
            <a:fillRect/>
          </a:stretch>
        </p:blipFill>
        <p:spPr>
          <a:xfrm>
            <a:off x="4343400" y="4038600"/>
            <a:ext cx="2971800" cy="1981200"/>
          </a:xfrm>
          <a:prstGeom prst="rect">
            <a:avLst/>
          </a:prstGeom>
        </p:spPr>
      </p:pic>
      <p:pic>
        <p:nvPicPr>
          <p:cNvPr id="7" name="Picture 6" descr="001-schillertheater-berlin.jpg"/>
          <p:cNvPicPr>
            <a:picLocks noChangeAspect="1"/>
          </p:cNvPicPr>
          <p:nvPr/>
        </p:nvPicPr>
        <p:blipFill>
          <a:blip r:embed="rId11" cstate="print"/>
          <a:stretch>
            <a:fillRect/>
          </a:stretch>
        </p:blipFill>
        <p:spPr>
          <a:xfrm>
            <a:off x="4343400" y="2438400"/>
            <a:ext cx="2211372" cy="1473327"/>
          </a:xfrm>
          <a:prstGeom prst="rect">
            <a:avLst/>
          </a:prstGeom>
        </p:spPr>
      </p:pic>
      <p:pic>
        <p:nvPicPr>
          <p:cNvPr id="12" name="Picture 11" descr="18oslo_opera.jpg"/>
          <p:cNvPicPr>
            <a:picLocks noChangeAspect="1"/>
          </p:cNvPicPr>
          <p:nvPr/>
        </p:nvPicPr>
        <p:blipFill>
          <a:blip r:embed="rId12" cstate="print"/>
          <a:stretch>
            <a:fillRect/>
          </a:stretch>
        </p:blipFill>
        <p:spPr>
          <a:xfrm>
            <a:off x="4724400" y="990600"/>
            <a:ext cx="2017800" cy="1348740"/>
          </a:xfrm>
          <a:prstGeom prst="rect">
            <a:avLst/>
          </a:prstGeom>
        </p:spPr>
      </p:pic>
      <p:pic>
        <p:nvPicPr>
          <p:cNvPr id="17" name="berlin_excerpt (2).mp3">
            <a:hlinkClick r:id="" action="ppaction://media"/>
          </p:cNvPr>
          <p:cNvPicPr>
            <a:picLocks noRot="1" noChangeAspect="1"/>
          </p:cNvPicPr>
          <p:nvPr>
            <a:audioFile r:link="rId1"/>
          </p:nvPr>
        </p:nvPicPr>
        <p:blipFill>
          <a:blip r:embed="rId13" cstate="print"/>
          <a:stretch>
            <a:fillRect/>
          </a:stretch>
        </p:blipFill>
        <p:spPr>
          <a:xfrm>
            <a:off x="3810000" y="1219200"/>
            <a:ext cx="609600" cy="609600"/>
          </a:xfrm>
          <a:prstGeom prst="rect">
            <a:avLst/>
          </a:prstGeom>
        </p:spPr>
      </p:pic>
      <p:pic>
        <p:nvPicPr>
          <p:cNvPr id="18" name="Oslo_balc2_seat11_excerpt.mp3">
            <a:hlinkClick r:id="" action="ppaction://media"/>
          </p:cNvPr>
          <p:cNvPicPr>
            <a:picLocks noRot="1" noChangeAspect="1"/>
          </p:cNvPicPr>
          <p:nvPr>
            <a:audioFile r:link="rId2"/>
          </p:nvPr>
        </p:nvPicPr>
        <p:blipFill>
          <a:blip r:embed="rId14" cstate="print"/>
          <a:stretch>
            <a:fillRect/>
          </a:stretch>
        </p:blipFill>
        <p:spPr>
          <a:xfrm>
            <a:off x="8610600" y="990600"/>
            <a:ext cx="533400" cy="533400"/>
          </a:xfrm>
          <a:prstGeom prst="rect">
            <a:avLst/>
          </a:prstGeom>
        </p:spPr>
      </p:pic>
      <p:pic>
        <p:nvPicPr>
          <p:cNvPr id="19" name="Oslo_balc2_back_excerpt.mp3">
            <a:hlinkClick r:id="" action="ppaction://media"/>
          </p:cNvPr>
          <p:cNvPicPr>
            <a:picLocks noRot="1" noChangeAspect="1"/>
          </p:cNvPicPr>
          <p:nvPr>
            <a:audioFile r:link="rId3"/>
          </p:nvPr>
        </p:nvPicPr>
        <p:blipFill>
          <a:blip r:embed="rId15" cstate="print"/>
          <a:stretch>
            <a:fillRect/>
          </a:stretch>
        </p:blipFill>
        <p:spPr>
          <a:xfrm>
            <a:off x="8610600" y="1828800"/>
            <a:ext cx="533400" cy="533400"/>
          </a:xfrm>
          <a:prstGeom prst="rect">
            <a:avLst/>
          </a:prstGeom>
        </p:spPr>
      </p:pic>
      <p:pic>
        <p:nvPicPr>
          <p:cNvPr id="20" name="Barenboim_2_Albrecht_excerpt.mp3">
            <a:hlinkClick r:id="" action="ppaction://media"/>
          </p:cNvPr>
          <p:cNvPicPr>
            <a:picLocks noRot="1" noChangeAspect="1"/>
          </p:cNvPicPr>
          <p:nvPr>
            <a:audioFile r:link="rId4"/>
          </p:nvPr>
        </p:nvPicPr>
        <p:blipFill>
          <a:blip r:embed="rId16" cstate="print"/>
          <a:stretch>
            <a:fillRect/>
          </a:stretch>
        </p:blipFill>
        <p:spPr>
          <a:xfrm>
            <a:off x="8534400" y="3048000"/>
            <a:ext cx="609600" cy="609600"/>
          </a:xfrm>
          <a:prstGeom prst="rect">
            <a:avLst/>
          </a:prstGeom>
        </p:spPr>
      </p:pic>
      <p:pic>
        <p:nvPicPr>
          <p:cNvPr id="21" name="Walkure_hd_theater_excerpt.mp3">
            <a:hlinkClick r:id="" action="ppaction://media"/>
          </p:cNvPr>
          <p:cNvPicPr>
            <a:picLocks noRot="1" noChangeAspect="1"/>
          </p:cNvPicPr>
          <p:nvPr>
            <a:audioFile r:link="rId5"/>
          </p:nvPr>
        </p:nvPicPr>
        <p:blipFill>
          <a:blip r:embed="rId17" cstate="print"/>
          <a:stretch>
            <a:fillRect/>
          </a:stretch>
        </p:blipFill>
        <p:spPr>
          <a:xfrm>
            <a:off x="3810000" y="5715000"/>
            <a:ext cx="457200" cy="457200"/>
          </a:xfrm>
          <a:prstGeom prst="rect">
            <a:avLst/>
          </a:prstGeom>
        </p:spPr>
      </p:pic>
      <p:pic>
        <p:nvPicPr>
          <p:cNvPr id="23" name="Copenhagen_new_house_act_3_excerpt.mp3">
            <a:hlinkClick r:id="" action="ppaction://media"/>
          </p:cNvPr>
          <p:cNvPicPr>
            <a:picLocks noRot="1" noChangeAspect="1"/>
          </p:cNvPicPr>
          <p:nvPr>
            <a:audioFile r:link="rId6"/>
          </p:nvPr>
        </p:nvPicPr>
        <p:blipFill>
          <a:blip r:embed="rId18" cstate="print"/>
          <a:stretch>
            <a:fillRect/>
          </a:stretch>
        </p:blipFill>
        <p:spPr>
          <a:xfrm>
            <a:off x="7848600" y="5105400"/>
            <a:ext cx="533400" cy="533400"/>
          </a:xfrm>
          <a:prstGeom prst="rect">
            <a:avLst/>
          </a:prstGeom>
        </p:spPr>
      </p:pic>
      <p:sp>
        <p:nvSpPr>
          <p:cNvPr id="24" name="TextBox 23"/>
          <p:cNvSpPr txBox="1"/>
          <p:nvPr/>
        </p:nvSpPr>
        <p:spPr>
          <a:xfrm>
            <a:off x="304800" y="3505200"/>
            <a:ext cx="3352800" cy="646331"/>
          </a:xfrm>
          <a:prstGeom prst="rect">
            <a:avLst/>
          </a:prstGeom>
          <a:noFill/>
        </p:spPr>
        <p:txBody>
          <a:bodyPr wrap="square" rtlCol="0">
            <a:spAutoFit/>
          </a:bodyPr>
          <a:lstStyle/>
          <a:p>
            <a:r>
              <a:rPr lang="en-US" dirty="0" err="1" smtClean="0"/>
              <a:t>Staatsoper</a:t>
            </a:r>
            <a:r>
              <a:rPr lang="en-US" dirty="0" smtClean="0"/>
              <a:t> Berlin, back of stalls, Sound very good – ( A )</a:t>
            </a:r>
            <a:endParaRPr lang="en-US" dirty="0"/>
          </a:p>
        </p:txBody>
      </p:sp>
      <p:sp>
        <p:nvSpPr>
          <p:cNvPr id="25" name="TextBox 24"/>
          <p:cNvSpPr txBox="1"/>
          <p:nvPr/>
        </p:nvSpPr>
        <p:spPr>
          <a:xfrm>
            <a:off x="304800" y="6248400"/>
            <a:ext cx="4572000" cy="369332"/>
          </a:xfrm>
          <a:prstGeom prst="rect">
            <a:avLst/>
          </a:prstGeom>
          <a:noFill/>
        </p:spPr>
        <p:txBody>
          <a:bodyPr wrap="square" rtlCol="0">
            <a:spAutoFit/>
          </a:bodyPr>
          <a:lstStyle/>
          <a:p>
            <a:r>
              <a:rPr lang="en-US" dirty="0" err="1" smtClean="0"/>
              <a:t>Walkure</a:t>
            </a:r>
            <a:r>
              <a:rPr lang="en-US" dirty="0" smtClean="0"/>
              <a:t> in HD – middle of </a:t>
            </a:r>
            <a:r>
              <a:rPr lang="en-US" smtClean="0"/>
              <a:t>theater sound A</a:t>
            </a:r>
            <a:r>
              <a:rPr lang="en-US" dirty="0" smtClean="0"/>
              <a:t>+ </a:t>
            </a:r>
            <a:endParaRPr lang="en-US" dirty="0"/>
          </a:p>
        </p:txBody>
      </p:sp>
      <p:sp>
        <p:nvSpPr>
          <p:cNvPr id="26" name="TextBox 25"/>
          <p:cNvSpPr txBox="1"/>
          <p:nvPr/>
        </p:nvSpPr>
        <p:spPr>
          <a:xfrm>
            <a:off x="7467600" y="4191000"/>
            <a:ext cx="1524000" cy="923330"/>
          </a:xfrm>
          <a:prstGeom prst="rect">
            <a:avLst/>
          </a:prstGeom>
          <a:noFill/>
        </p:spPr>
        <p:txBody>
          <a:bodyPr wrap="square" rtlCol="0">
            <a:spAutoFit/>
          </a:bodyPr>
          <a:lstStyle/>
          <a:p>
            <a:r>
              <a:rPr lang="en-US" dirty="0" smtClean="0"/>
              <a:t>Copenhagen, middle of stalls, C-</a:t>
            </a:r>
            <a:endParaRPr lang="en-US" dirty="0"/>
          </a:p>
        </p:txBody>
      </p:sp>
      <p:sp>
        <p:nvSpPr>
          <p:cNvPr id="28" name="TextBox 27"/>
          <p:cNvSpPr txBox="1"/>
          <p:nvPr/>
        </p:nvSpPr>
        <p:spPr>
          <a:xfrm>
            <a:off x="6781800" y="990600"/>
            <a:ext cx="1981200" cy="646331"/>
          </a:xfrm>
          <a:prstGeom prst="rect">
            <a:avLst/>
          </a:prstGeom>
          <a:noFill/>
        </p:spPr>
        <p:txBody>
          <a:bodyPr wrap="square" rtlCol="0">
            <a:spAutoFit/>
          </a:bodyPr>
          <a:lstStyle/>
          <a:p>
            <a:r>
              <a:rPr lang="en-US" dirty="0" smtClean="0"/>
              <a:t>Oslo – front second balcony B-</a:t>
            </a:r>
            <a:endParaRPr lang="en-US" dirty="0"/>
          </a:p>
        </p:txBody>
      </p:sp>
      <p:sp>
        <p:nvSpPr>
          <p:cNvPr id="29" name="TextBox 28"/>
          <p:cNvSpPr txBox="1"/>
          <p:nvPr/>
        </p:nvSpPr>
        <p:spPr>
          <a:xfrm>
            <a:off x="6858000" y="1600200"/>
            <a:ext cx="1981200" cy="646331"/>
          </a:xfrm>
          <a:prstGeom prst="rect">
            <a:avLst/>
          </a:prstGeom>
          <a:noFill/>
        </p:spPr>
        <p:txBody>
          <a:bodyPr wrap="square" rtlCol="0">
            <a:spAutoFit/>
          </a:bodyPr>
          <a:lstStyle/>
          <a:p>
            <a:r>
              <a:rPr lang="en-US" dirty="0" smtClean="0"/>
              <a:t>Oslo – standing room  A</a:t>
            </a:r>
            <a:endParaRPr lang="en-US" dirty="0"/>
          </a:p>
        </p:txBody>
      </p:sp>
      <p:sp>
        <p:nvSpPr>
          <p:cNvPr id="30" name="TextBox 29"/>
          <p:cNvSpPr txBox="1"/>
          <p:nvPr/>
        </p:nvSpPr>
        <p:spPr>
          <a:xfrm>
            <a:off x="6705600" y="2514600"/>
            <a:ext cx="2133600" cy="1477328"/>
          </a:xfrm>
          <a:prstGeom prst="rect">
            <a:avLst/>
          </a:prstGeom>
          <a:noFill/>
        </p:spPr>
        <p:txBody>
          <a:bodyPr wrap="square" rtlCol="0">
            <a:spAutoFit/>
          </a:bodyPr>
          <a:lstStyle/>
          <a:p>
            <a:r>
              <a:rPr lang="en-US" dirty="0" smtClean="0"/>
              <a:t>Schiller Theater – (</a:t>
            </a:r>
            <a:r>
              <a:rPr lang="en-US" dirty="0" err="1" smtClean="0"/>
              <a:t>Staatsoper</a:t>
            </a:r>
            <a:r>
              <a:rPr lang="en-US" dirty="0" smtClean="0"/>
              <a:t>)  Front of balcony B-          (C- further back)</a:t>
            </a:r>
          </a:p>
          <a:p>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677" fill="hold"/>
                                        <p:tgtEl>
                                          <p:spTgt spid="17"/>
                                        </p:tgtEl>
                                      </p:cBhvr>
                                    </p:cmd>
                                  </p:childTnLst>
                                </p:cTn>
                              </p:par>
                            </p:childTnLst>
                          </p:cTn>
                        </p:par>
                      </p:childTnLst>
                    </p:cTn>
                  </p:par>
                </p:childTnLst>
              </p:cTn>
              <p:nextCondLst>
                <p:cond evt="onClick" delay="0">
                  <p:tgtEl>
                    <p:spTgt spid="1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2483" fill="hold"/>
                                        <p:tgtEl>
                                          <p:spTgt spid="18"/>
                                        </p:tgtEl>
                                      </p:cBhvr>
                                    </p:cmd>
                                  </p:childTnLst>
                                </p:cTn>
                              </p:par>
                            </p:childTnLst>
                          </p:cTn>
                        </p:par>
                      </p:childTnLst>
                    </p:cTn>
                  </p:par>
                </p:childTnLst>
              </p:cTn>
              <p:nextCondLst>
                <p:cond evt="onClick" delay="0">
                  <p:tgtEl>
                    <p:spTgt spid="18"/>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6424" fill="hold"/>
                                        <p:tgtEl>
                                          <p:spTgt spid="19"/>
                                        </p:tgtEl>
                                      </p:cBhvr>
                                    </p:cmd>
                                  </p:childTnLst>
                                </p:cTn>
                              </p:par>
                            </p:childTnLst>
                          </p:cTn>
                        </p:par>
                      </p:childTnLst>
                    </p:cTn>
                  </p:par>
                </p:childTnLst>
              </p:cTn>
              <p:nextCondLst>
                <p:cond evt="onClick" delay="0">
                  <p:tgtEl>
                    <p:spTgt spid="19"/>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43885" fill="hold"/>
                                        <p:tgtEl>
                                          <p:spTgt spid="20"/>
                                        </p:tgtEl>
                                      </p:cBhvr>
                                    </p:cmd>
                                  </p:childTnLst>
                                </p:cTn>
                              </p:par>
                            </p:childTnLst>
                          </p:cTn>
                        </p:par>
                      </p:childTnLst>
                    </p:cTn>
                  </p:par>
                </p:childTnLst>
              </p:cTn>
              <p:nextCondLst>
                <p:cond evt="onClick" delay="0">
                  <p:tgtEl>
                    <p:spTgt spid="20"/>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20"/>
                </p:tgtEl>
              </p:cMediaNode>
            </p:audio>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1916" fill="hold"/>
                                        <p:tgtEl>
                                          <p:spTgt spid="21"/>
                                        </p:tgtEl>
                                      </p:cBhvr>
                                    </p:cmd>
                                  </p:childTnLst>
                                </p:cTn>
                              </p:par>
                            </p:childTnLst>
                          </p:cTn>
                        </p:par>
                      </p:childTnLst>
                    </p:cTn>
                  </p:par>
                </p:childTnLst>
              </p:cTn>
              <p:nextCondLst>
                <p:cond evt="onClick" delay="0">
                  <p:tgtEl>
                    <p:spTgt spid="21"/>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33828" fill="hold"/>
                                        <p:tgtEl>
                                          <p:spTgt spid="23"/>
                                        </p:tgtEl>
                                      </p:cBhvr>
                                    </p:cmd>
                                  </p:childTnLst>
                                </p:cTn>
                              </p:par>
                            </p:childTnLst>
                          </p:cTn>
                        </p:par>
                      </p:childTnLst>
                    </p:cTn>
                  </p:par>
                </p:childTnLst>
              </p:cTn>
              <p:nextCondLst>
                <p:cond evt="onClick" delay="0">
                  <p:tgtEl>
                    <p:spTgt spid="23"/>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Calderwood</a:t>
            </a:r>
            <a:r>
              <a:rPr lang="en-US" baseline="0" dirty="0" smtClean="0"/>
              <a:t> Hall, Boston</a:t>
            </a:r>
            <a:endParaRPr lang="en-US" dirty="0"/>
          </a:p>
        </p:txBody>
      </p:sp>
      <p:sp>
        <p:nvSpPr>
          <p:cNvPr id="3" name="Content Placeholder 2"/>
          <p:cNvSpPr>
            <a:spLocks noGrp="1"/>
          </p:cNvSpPr>
          <p:nvPr>
            <p:ph idx="1"/>
          </p:nvPr>
        </p:nvSpPr>
        <p:spPr>
          <a:xfrm>
            <a:off x="3505200" y="1600200"/>
            <a:ext cx="5181600" cy="4525963"/>
          </a:xfrm>
        </p:spPr>
        <p:txBody>
          <a:bodyPr>
            <a:normAutofit fontScale="85000" lnSpcReduction="20000"/>
          </a:bodyPr>
          <a:lstStyle/>
          <a:p>
            <a:r>
              <a:rPr lang="en-US" dirty="0" smtClean="0"/>
              <a:t>Scott </a:t>
            </a:r>
            <a:r>
              <a:rPr lang="en-US" dirty="0" err="1" smtClean="0"/>
              <a:t>Nickrenz</a:t>
            </a:r>
            <a:r>
              <a:rPr lang="en-US" dirty="0" smtClean="0"/>
              <a:t> had requested that the new hall resemble the </a:t>
            </a:r>
            <a:r>
              <a:rPr lang="en-US" sz="3200" kern="1200" dirty="0" err="1" smtClean="0">
                <a:solidFill>
                  <a:schemeClr val="tx1"/>
                </a:solidFill>
                <a:latin typeface="+mn-lt"/>
                <a:ea typeface="+mn-ea"/>
                <a:cs typeface="+mn-cs"/>
              </a:rPr>
              <a:t>Teatro</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Caio</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Melisso</a:t>
            </a:r>
            <a:r>
              <a:rPr lang="en-US" sz="3200" kern="1200" dirty="0" smtClean="0">
                <a:solidFill>
                  <a:schemeClr val="tx1"/>
                </a:solidFill>
                <a:latin typeface="+mn-lt"/>
                <a:ea typeface="+mn-ea"/>
                <a:cs typeface="+mn-cs"/>
              </a:rPr>
              <a:t>. This is wha</a:t>
            </a:r>
            <a:r>
              <a:rPr lang="en-US" dirty="0" smtClean="0"/>
              <a:t>t he got.</a:t>
            </a:r>
          </a:p>
          <a:p>
            <a:pPr lvl="1"/>
            <a:r>
              <a:rPr lang="en-US" dirty="0" smtClean="0"/>
              <a:t>Half the audience is behind the musicians.</a:t>
            </a:r>
          </a:p>
          <a:p>
            <a:pPr lvl="1"/>
            <a:r>
              <a:rPr lang="en-US" dirty="0" smtClean="0"/>
              <a:t>There is a glass window that prevents anyone in the balconies from hearing the direct sound unless they lean uncomfortably over the rail.</a:t>
            </a:r>
          </a:p>
          <a:p>
            <a:pPr lvl="2"/>
            <a:r>
              <a:rPr lang="en-US" dirty="0" smtClean="0"/>
              <a:t>At which point vertigo sets in.</a:t>
            </a:r>
          </a:p>
          <a:p>
            <a:pPr lvl="2"/>
            <a:r>
              <a:rPr lang="en-US" dirty="0" smtClean="0"/>
              <a:t>Women in the balconies should not wear dresses.</a:t>
            </a:r>
          </a:p>
        </p:txBody>
      </p:sp>
      <p:pic>
        <p:nvPicPr>
          <p:cNvPr id="4" name="Picture 3" descr="2012_04_26_gardner-A.jpg"/>
          <p:cNvPicPr>
            <a:picLocks noChangeAspect="1"/>
          </p:cNvPicPr>
          <p:nvPr/>
        </p:nvPicPr>
        <p:blipFill>
          <a:blip r:embed="rId2" cstate="print"/>
          <a:srcRect b="7895"/>
          <a:stretch>
            <a:fillRect/>
          </a:stretch>
        </p:blipFill>
        <p:spPr>
          <a:xfrm>
            <a:off x="609600" y="1447800"/>
            <a:ext cx="2697272" cy="37338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Carnegie Hall</a:t>
            </a:r>
            <a:endParaRPr lang="en-US" dirty="0"/>
          </a:p>
        </p:txBody>
      </p:sp>
      <p:sp>
        <p:nvSpPr>
          <p:cNvPr id="3" name="Content Placeholder 2"/>
          <p:cNvSpPr>
            <a:spLocks noGrp="1"/>
          </p:cNvSpPr>
          <p:nvPr>
            <p:ph idx="1"/>
          </p:nvPr>
        </p:nvSpPr>
        <p:spPr>
          <a:xfrm>
            <a:off x="457200" y="4191000"/>
            <a:ext cx="8229600" cy="2133600"/>
          </a:xfrm>
        </p:spPr>
        <p:txBody>
          <a:bodyPr>
            <a:normAutofit fontScale="62500" lnSpcReduction="20000"/>
          </a:bodyPr>
          <a:lstStyle/>
          <a:p>
            <a:r>
              <a:rPr lang="en-US" dirty="0" smtClean="0"/>
              <a:t>Suffered greatly when the proscenium curtain and the stage fabric was removed.</a:t>
            </a:r>
          </a:p>
          <a:p>
            <a:pPr lvl="1"/>
            <a:r>
              <a:rPr lang="en-US" dirty="0" smtClean="0"/>
              <a:t>The sound is now over-bright, muddy in many places</a:t>
            </a:r>
          </a:p>
          <a:p>
            <a:pPr lvl="1"/>
            <a:r>
              <a:rPr lang="en-US" dirty="0" smtClean="0"/>
              <a:t>And often with disturbing echoes.</a:t>
            </a:r>
          </a:p>
          <a:p>
            <a:r>
              <a:rPr lang="en-US" dirty="0" smtClean="0"/>
              <a:t>The old curtain and stage fabric eliminated the echoes, increased the D/R, and made the sound warmer and richer.</a:t>
            </a:r>
          </a:p>
          <a:p>
            <a:pPr lvl="1"/>
            <a:r>
              <a:rPr lang="en-US" dirty="0" smtClean="0"/>
              <a:t>Sigh…</a:t>
            </a:r>
            <a:endParaRPr lang="en-US" dirty="0"/>
          </a:p>
        </p:txBody>
      </p:sp>
      <p:pic>
        <p:nvPicPr>
          <p:cNvPr id="4" name="Picture 3" descr="220px-Carnegie-hall-isaac-stern.jpg"/>
          <p:cNvPicPr>
            <a:picLocks noChangeAspect="1"/>
          </p:cNvPicPr>
          <p:nvPr/>
        </p:nvPicPr>
        <p:blipFill>
          <a:blip r:embed="rId2" cstate="print"/>
          <a:stretch>
            <a:fillRect/>
          </a:stretch>
        </p:blipFill>
        <p:spPr>
          <a:xfrm>
            <a:off x="2667000" y="1295400"/>
            <a:ext cx="3657600" cy="2743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76200"/>
            <a:ext cx="8229600" cy="1143000"/>
          </a:xfrm>
        </p:spPr>
        <p:txBody>
          <a:bodyPr/>
          <a:lstStyle/>
          <a:p>
            <a:r>
              <a:rPr lang="en-US" dirty="0"/>
              <a:t>High frequency retro reflectors</a:t>
            </a:r>
          </a:p>
        </p:txBody>
      </p:sp>
      <p:pic>
        <p:nvPicPr>
          <p:cNvPr id="49156" name="Picture 4" descr="corner reflector"/>
          <p:cNvPicPr>
            <a:picLocks noChangeAspect="1" noChangeArrowheads="1"/>
          </p:cNvPicPr>
          <p:nvPr/>
        </p:nvPicPr>
        <p:blipFill>
          <a:blip r:embed="rId2" cstate="print"/>
          <a:srcRect l="23550" t="7976" r="17838"/>
          <a:stretch>
            <a:fillRect/>
          </a:stretch>
        </p:blipFill>
        <p:spPr bwMode="auto">
          <a:xfrm>
            <a:off x="609600" y="1066800"/>
            <a:ext cx="2614613" cy="5386388"/>
          </a:xfrm>
          <a:prstGeom prst="rect">
            <a:avLst/>
          </a:prstGeom>
          <a:noFill/>
        </p:spPr>
      </p:pic>
      <p:sp>
        <p:nvSpPr>
          <p:cNvPr id="49157" name="Text Box 5"/>
          <p:cNvSpPr txBox="1">
            <a:spLocks noChangeArrowheads="1"/>
          </p:cNvSpPr>
          <p:nvPr/>
        </p:nvSpPr>
        <p:spPr bwMode="auto">
          <a:xfrm>
            <a:off x="4038600" y="1531938"/>
            <a:ext cx="4572000" cy="3631763"/>
          </a:xfrm>
          <a:prstGeom prst="rect">
            <a:avLst/>
          </a:prstGeom>
          <a:noFill/>
          <a:ln w="9525">
            <a:noFill/>
            <a:miter lim="800000"/>
            <a:headEnd/>
            <a:tailEnd/>
          </a:ln>
          <a:effectLst/>
        </p:spPr>
        <p:txBody>
          <a:bodyPr>
            <a:spAutoFit/>
          </a:bodyPr>
          <a:lstStyle/>
          <a:p>
            <a:pPr>
              <a:spcBef>
                <a:spcPct val="50000"/>
              </a:spcBef>
            </a:pPr>
            <a:r>
              <a:rPr lang="en-US" sz="2000" dirty="0"/>
              <a:t>Rectangular wall features scatter in three </a:t>
            </a:r>
            <a:r>
              <a:rPr lang="en-US" sz="2000" dirty="0" smtClean="0"/>
              <a:t>dimensions</a:t>
            </a:r>
            <a:endParaRPr lang="en-US" sz="2000" dirty="0"/>
          </a:p>
          <a:p>
            <a:pPr>
              <a:spcBef>
                <a:spcPct val="50000"/>
              </a:spcBef>
            </a:pPr>
            <a:r>
              <a:rPr lang="en-US" sz="2000" dirty="0"/>
              <a:t>High frequencies are reflected back to the stage and to the audience in the front of the </a:t>
            </a:r>
            <a:r>
              <a:rPr lang="en-US" sz="2000" dirty="0" smtClean="0"/>
              <a:t>hall where they are enjoyed and absorbed.</a:t>
            </a:r>
            <a:endParaRPr lang="en-US" sz="2000" dirty="0"/>
          </a:p>
          <a:p>
            <a:pPr>
              <a:spcBef>
                <a:spcPct val="50000"/>
              </a:spcBef>
            </a:pPr>
            <a:r>
              <a:rPr lang="en-US" sz="2000" dirty="0" smtClean="0"/>
              <a:t>They are REMOVED </a:t>
            </a:r>
            <a:r>
              <a:rPr lang="en-US" sz="2000" dirty="0"/>
              <a:t>from </a:t>
            </a:r>
            <a:r>
              <a:rPr lang="en-US" sz="2000" dirty="0" smtClean="0"/>
              <a:t>late </a:t>
            </a:r>
            <a:r>
              <a:rPr lang="en-US" sz="2000" dirty="0"/>
              <a:t>reverberation – </a:t>
            </a:r>
            <a:r>
              <a:rPr lang="en-US" sz="2000" dirty="0" smtClean="0"/>
              <a:t>improving clarity </a:t>
            </a:r>
            <a:r>
              <a:rPr lang="en-US" sz="2000" dirty="0"/>
              <a:t>for seats in the back of the hall.</a:t>
            </a:r>
          </a:p>
          <a:p>
            <a:pPr>
              <a:spcBef>
                <a:spcPct val="50000"/>
              </a:spcBef>
            </a:pPr>
            <a:r>
              <a:rPr lang="en-US" sz="2000" dirty="0"/>
              <a:t>Examples:  Amsterdam, Boston, Vienna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Avery Fisher</a:t>
            </a:r>
            <a:endParaRPr lang="en-US" dirty="0"/>
          </a:p>
        </p:txBody>
      </p:sp>
      <p:sp>
        <p:nvSpPr>
          <p:cNvPr id="3" name="Content Placeholder 2"/>
          <p:cNvSpPr>
            <a:spLocks noGrp="1"/>
          </p:cNvSpPr>
          <p:nvPr>
            <p:ph idx="1"/>
          </p:nvPr>
        </p:nvSpPr>
        <p:spPr>
          <a:xfrm>
            <a:off x="533400" y="4191000"/>
            <a:ext cx="8229600" cy="2133600"/>
          </a:xfrm>
        </p:spPr>
        <p:txBody>
          <a:bodyPr>
            <a:noAutofit/>
          </a:bodyPr>
          <a:lstStyle/>
          <a:p>
            <a:r>
              <a:rPr lang="en-US" sz="1800" dirty="0" smtClean="0"/>
              <a:t>The stage house is too large, too deep, and too reverberant. Instruments not on the forestage are muddy before anyone hears them.</a:t>
            </a:r>
          </a:p>
          <a:p>
            <a:r>
              <a:rPr lang="en-US" sz="1800" dirty="0" smtClean="0"/>
              <a:t>The ceiling is flat and not coffered.</a:t>
            </a:r>
          </a:p>
          <a:p>
            <a:r>
              <a:rPr lang="en-US" sz="1800" dirty="0" smtClean="0"/>
              <a:t>The balcony fronts increase the early reflections in the rear of the hall, just where the reflections should be reduced.</a:t>
            </a:r>
          </a:p>
          <a:p>
            <a:r>
              <a:rPr lang="en-US" sz="1800" dirty="0" smtClean="0"/>
              <a:t>Clarity is poor or non-existent for seats more than 1/3 of the way back.</a:t>
            </a:r>
          </a:p>
          <a:p>
            <a:r>
              <a:rPr lang="en-US" sz="1800" dirty="0" smtClean="0"/>
              <a:t>It is apparently going to be rebuilt, but with current practice it is unlikely to sound better.</a:t>
            </a:r>
            <a:endParaRPr lang="en-US" sz="1800" dirty="0"/>
          </a:p>
        </p:txBody>
      </p:sp>
      <p:pic>
        <p:nvPicPr>
          <p:cNvPr id="4" name="Picture 3" descr="avery-fisher-hall1.jpg"/>
          <p:cNvPicPr>
            <a:picLocks noChangeAspect="1"/>
          </p:cNvPicPr>
          <p:nvPr/>
        </p:nvPicPr>
        <p:blipFill>
          <a:blip r:embed="rId2" cstate="print"/>
          <a:stretch>
            <a:fillRect/>
          </a:stretch>
        </p:blipFill>
        <p:spPr>
          <a:xfrm>
            <a:off x="2590800" y="1066800"/>
            <a:ext cx="3962400" cy="29718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Bring the audience closer to the musicians</a:t>
            </a:r>
            <a:endParaRPr lang="en-US" dirty="0"/>
          </a:p>
        </p:txBody>
      </p:sp>
      <p:pic>
        <p:nvPicPr>
          <p:cNvPr id="4" name="Picture 3" descr="IMG_0418.JPG"/>
          <p:cNvPicPr>
            <a:picLocks noChangeAspect="1"/>
          </p:cNvPicPr>
          <p:nvPr/>
        </p:nvPicPr>
        <p:blipFill>
          <a:blip r:embed="rId2" cstate="print"/>
          <a:stretch>
            <a:fillRect/>
          </a:stretch>
        </p:blipFill>
        <p:spPr>
          <a:xfrm>
            <a:off x="685800" y="2362200"/>
            <a:ext cx="3657600" cy="2743200"/>
          </a:xfrm>
          <a:prstGeom prst="rect">
            <a:avLst/>
          </a:prstGeom>
        </p:spPr>
      </p:pic>
      <p:pic>
        <p:nvPicPr>
          <p:cNvPr id="5" name="Picture 4" descr="IMG_0415.JPG"/>
          <p:cNvPicPr>
            <a:picLocks noChangeAspect="1"/>
          </p:cNvPicPr>
          <p:nvPr/>
        </p:nvPicPr>
        <p:blipFill>
          <a:blip r:embed="rId3" cstate="print"/>
          <a:stretch>
            <a:fillRect/>
          </a:stretch>
        </p:blipFill>
        <p:spPr>
          <a:xfrm>
            <a:off x="4572000" y="2362200"/>
            <a:ext cx="3657600" cy="2743200"/>
          </a:xfrm>
          <a:prstGeom prst="rect">
            <a:avLst/>
          </a:prstGeom>
        </p:spPr>
      </p:pic>
      <p:sp>
        <p:nvSpPr>
          <p:cNvPr id="6" name="TextBox 5"/>
          <p:cNvSpPr txBox="1"/>
          <p:nvPr/>
        </p:nvSpPr>
        <p:spPr>
          <a:xfrm>
            <a:off x="609600" y="5410200"/>
            <a:ext cx="8001000" cy="1015663"/>
          </a:xfrm>
          <a:prstGeom prst="rect">
            <a:avLst/>
          </a:prstGeom>
          <a:noFill/>
        </p:spPr>
        <p:txBody>
          <a:bodyPr wrap="square" rtlCol="0">
            <a:spAutoFit/>
          </a:bodyPr>
          <a:lstStyle/>
          <a:p>
            <a:r>
              <a:rPr lang="en-US" sz="2000" dirty="0" smtClean="0"/>
              <a:t>In a long high ceilinged shoebox with an RT of over 2 seconds, we recommended putting the musicians in the center of the long wall, and adding absorption behind them. There was a dramatic improvement.</a:t>
            </a:r>
            <a:endParaRPr lang="en-US" sz="2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 absorption to existing stage houses</a:t>
            </a:r>
            <a:endParaRPr lang="en-US" dirty="0"/>
          </a:p>
        </p:txBody>
      </p:sp>
      <p:pic>
        <p:nvPicPr>
          <p:cNvPr id="5" name="Content Placeholder 4" descr="IMG_0056.jpg"/>
          <p:cNvPicPr>
            <a:picLocks noGrp="1" noChangeAspect="1"/>
          </p:cNvPicPr>
          <p:nvPr>
            <p:ph idx="1"/>
          </p:nvPr>
        </p:nvPicPr>
        <p:blipFill>
          <a:blip r:embed="rId2" cstate="print"/>
          <a:srcRect l="12821" r="1094" b="19410"/>
          <a:stretch>
            <a:fillRect/>
          </a:stretch>
        </p:blipFill>
        <p:spPr>
          <a:xfrm>
            <a:off x="4648200" y="1600200"/>
            <a:ext cx="4124036" cy="2895600"/>
          </a:xfrm>
        </p:spPr>
      </p:pic>
      <p:pic>
        <p:nvPicPr>
          <p:cNvPr id="4" name="Picture 4" descr="Longy_pickman1s"/>
          <p:cNvPicPr>
            <a:picLocks noChangeAspect="1" noChangeArrowheads="1"/>
          </p:cNvPicPr>
          <p:nvPr/>
        </p:nvPicPr>
        <p:blipFill>
          <a:blip r:embed="rId3" cstate="print"/>
          <a:srcRect/>
          <a:stretch>
            <a:fillRect/>
          </a:stretch>
        </p:blipFill>
        <p:spPr bwMode="auto">
          <a:xfrm>
            <a:off x="457200" y="1600200"/>
            <a:ext cx="3886200" cy="2914650"/>
          </a:xfrm>
          <a:prstGeom prst="rect">
            <a:avLst/>
          </a:prstGeom>
          <a:noFill/>
        </p:spPr>
      </p:pic>
      <p:sp>
        <p:nvSpPr>
          <p:cNvPr id="6" name="TextBox 5"/>
          <p:cNvSpPr txBox="1"/>
          <p:nvPr/>
        </p:nvSpPr>
        <p:spPr>
          <a:xfrm>
            <a:off x="457200" y="4800600"/>
            <a:ext cx="8382000" cy="830997"/>
          </a:xfrm>
          <a:prstGeom prst="rect">
            <a:avLst/>
          </a:prstGeom>
          <a:noFill/>
        </p:spPr>
        <p:txBody>
          <a:bodyPr wrap="square" rtlCol="0">
            <a:spAutoFit/>
          </a:bodyPr>
          <a:lstStyle/>
          <a:p>
            <a:pPr algn="ctr"/>
            <a:r>
              <a:rPr lang="en-US" sz="2400" dirty="0" smtClean="0"/>
              <a:t>Absorptive panels around the back of this stage transformed this hall from muddy to a delightful place for chamber performance.</a:t>
            </a:r>
            <a:endParaRPr lang="en-US"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8600" y="152400"/>
            <a:ext cx="8686800" cy="1143000"/>
          </a:xfrm>
        </p:spPr>
        <p:txBody>
          <a:bodyPr>
            <a:normAutofit/>
          </a:bodyPr>
          <a:lstStyle/>
          <a:p>
            <a:r>
              <a:rPr lang="en-US" sz="3200" dirty="0" smtClean="0"/>
              <a:t>Try out my measure that quantifies Clarity from live speech using a model of hearing</a:t>
            </a:r>
          </a:p>
        </p:txBody>
      </p:sp>
      <p:pic>
        <p:nvPicPr>
          <p:cNvPr id="18435" name="Picture 3" descr="one_twof16_clear_garbled.bmp"/>
          <p:cNvPicPr>
            <a:picLocks noChangeAspect="1"/>
          </p:cNvPicPr>
          <p:nvPr/>
        </p:nvPicPr>
        <p:blipFill>
          <a:blip r:embed="rId2" cstate="print"/>
          <a:srcRect/>
          <a:stretch>
            <a:fillRect/>
          </a:stretch>
        </p:blipFill>
        <p:spPr bwMode="auto">
          <a:xfrm>
            <a:off x="304800" y="1279525"/>
            <a:ext cx="6400800" cy="3860800"/>
          </a:xfrm>
          <a:prstGeom prst="rect">
            <a:avLst/>
          </a:prstGeom>
          <a:noFill/>
          <a:ln w="9525">
            <a:noFill/>
            <a:miter lim="800000"/>
            <a:headEnd/>
            <a:tailEnd/>
          </a:ln>
        </p:spPr>
      </p:pic>
      <p:sp>
        <p:nvSpPr>
          <p:cNvPr id="18436" name="TextBox 4"/>
          <p:cNvSpPr txBox="1">
            <a:spLocks noChangeArrowheads="1"/>
          </p:cNvSpPr>
          <p:nvPr/>
        </p:nvSpPr>
        <p:spPr bwMode="auto">
          <a:xfrm>
            <a:off x="6781800" y="1373188"/>
            <a:ext cx="2209800" cy="3970318"/>
          </a:xfrm>
          <a:prstGeom prst="rect">
            <a:avLst/>
          </a:prstGeom>
          <a:noFill/>
          <a:ln w="9525">
            <a:noFill/>
            <a:miter lim="800000"/>
            <a:headEnd/>
            <a:tailEnd/>
          </a:ln>
        </p:spPr>
        <p:txBody>
          <a:bodyPr>
            <a:spAutoFit/>
          </a:bodyPr>
          <a:lstStyle/>
          <a:p>
            <a:r>
              <a:rPr lang="en-US" sz="2800" dirty="0"/>
              <a:t>Signal at the output of a 4 </a:t>
            </a:r>
            <a:r>
              <a:rPr lang="en-US" sz="2800" dirty="0" smtClean="0"/>
              <a:t>tap correlator.</a:t>
            </a:r>
            <a:endParaRPr lang="en-US" sz="2800" dirty="0"/>
          </a:p>
          <a:p>
            <a:endParaRPr lang="en-US" sz="2800" dirty="0"/>
          </a:p>
          <a:p>
            <a:r>
              <a:rPr lang="en-US" sz="2800" dirty="0" smtClean="0"/>
              <a:t>Same but </a:t>
            </a:r>
            <a:r>
              <a:rPr lang="en-US" sz="2800" dirty="0"/>
              <a:t>with randomized phase.</a:t>
            </a:r>
          </a:p>
        </p:txBody>
      </p:sp>
      <p:sp>
        <p:nvSpPr>
          <p:cNvPr id="18437" name="TextBox 5"/>
          <p:cNvSpPr txBox="1">
            <a:spLocks noChangeArrowheads="1"/>
          </p:cNvSpPr>
          <p:nvPr/>
        </p:nvSpPr>
        <p:spPr bwMode="auto">
          <a:xfrm>
            <a:off x="381000" y="5410200"/>
            <a:ext cx="7772400" cy="954107"/>
          </a:xfrm>
          <a:prstGeom prst="rect">
            <a:avLst/>
          </a:prstGeom>
          <a:noFill/>
          <a:ln w="9525">
            <a:noFill/>
            <a:miter lim="800000"/>
            <a:headEnd/>
            <a:tailEnd/>
          </a:ln>
        </p:spPr>
        <p:txBody>
          <a:bodyPr wrap="square">
            <a:spAutoFit/>
          </a:bodyPr>
          <a:lstStyle/>
          <a:p>
            <a:pPr algn="ctr"/>
            <a:r>
              <a:rPr lang="en-US" sz="2800" dirty="0"/>
              <a:t>The difference in </a:t>
            </a:r>
            <a:r>
              <a:rPr lang="en-US" sz="2800" dirty="0" smtClean="0"/>
              <a:t>peak amplitude </a:t>
            </a:r>
            <a:r>
              <a:rPr lang="en-US" sz="2800" dirty="0"/>
              <a:t>of these two signals </a:t>
            </a:r>
            <a:r>
              <a:rPr lang="en-US" sz="2800" dirty="0" smtClean="0"/>
              <a:t>can be </a:t>
            </a:r>
            <a:r>
              <a:rPr lang="en-US" sz="2800" dirty="0"/>
              <a:t>used as a real-time measure of </a:t>
            </a:r>
            <a:r>
              <a:rPr lang="en-US" sz="2800" dirty="0" smtClean="0"/>
              <a:t>clarity.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1173162"/>
          </a:xfrm>
        </p:spPr>
        <p:txBody>
          <a:bodyPr>
            <a:normAutofit fontScale="90000"/>
          </a:bodyPr>
          <a:lstStyle/>
          <a:p>
            <a:r>
              <a:rPr lang="en-US" sz="4000" dirty="0" smtClean="0"/>
              <a:t>Example: The numbers 1 to 10 repeated four times with increasing clarity.</a:t>
            </a:r>
            <a:br>
              <a:rPr lang="en-US" sz="4000" dirty="0" smtClean="0"/>
            </a:br>
            <a:endParaRPr lang="en-US" dirty="0"/>
          </a:p>
        </p:txBody>
      </p:sp>
      <p:sp>
        <p:nvSpPr>
          <p:cNvPr id="3" name="Content Placeholder 2"/>
          <p:cNvSpPr>
            <a:spLocks noGrp="1"/>
          </p:cNvSpPr>
          <p:nvPr>
            <p:ph idx="1"/>
          </p:nvPr>
        </p:nvSpPr>
        <p:spPr>
          <a:xfrm>
            <a:off x="457200" y="1828801"/>
            <a:ext cx="8229600" cy="1295399"/>
          </a:xfrm>
        </p:spPr>
        <p:txBody>
          <a:bodyPr>
            <a:normAutofit/>
          </a:bodyPr>
          <a:lstStyle/>
          <a:p>
            <a:pPr lvl="1"/>
            <a:r>
              <a:rPr lang="en-US" sz="2400" dirty="0" smtClean="0"/>
              <a:t>All the sequences have C50 = infinity and STI &gt; 96.</a:t>
            </a:r>
            <a:endParaRPr lang="en-US" sz="2000" dirty="0" smtClean="0"/>
          </a:p>
          <a:p>
            <a:pPr lvl="1"/>
            <a:endParaRPr lang="en-US" dirty="0"/>
          </a:p>
        </p:txBody>
      </p:sp>
      <p:pic>
        <p:nvPicPr>
          <p:cNvPr id="4" name="Picture 3" descr="ten_371_as_measurement.png"/>
          <p:cNvPicPr/>
          <p:nvPr/>
        </p:nvPicPr>
        <p:blipFill>
          <a:blip r:embed="rId3" cstate="print"/>
          <a:stretch>
            <a:fillRect/>
          </a:stretch>
        </p:blipFill>
        <p:spPr>
          <a:xfrm>
            <a:off x="685800" y="2895600"/>
            <a:ext cx="7315200" cy="2895600"/>
          </a:xfrm>
          <a:prstGeom prst="rect">
            <a:avLst/>
          </a:prstGeom>
        </p:spPr>
      </p:pic>
      <p:sp>
        <p:nvSpPr>
          <p:cNvPr id="6" name="Rectangle 5"/>
          <p:cNvSpPr/>
          <p:nvPr/>
        </p:nvSpPr>
        <p:spPr>
          <a:xfrm>
            <a:off x="6096000" y="6019800"/>
            <a:ext cx="1566391" cy="369332"/>
          </a:xfrm>
          <a:prstGeom prst="rect">
            <a:avLst/>
          </a:prstGeom>
        </p:spPr>
        <p:txBody>
          <a:bodyPr wrap="none">
            <a:spAutoFit/>
          </a:bodyPr>
          <a:lstStyle/>
          <a:p>
            <a:r>
              <a:rPr lang="en-US" dirty="0" smtClean="0">
                <a:hlinkClick r:id="rId4"/>
              </a:rPr>
              <a:t>Click for sound</a:t>
            </a:r>
            <a:endParaRPr lang="en-US" dirty="0"/>
          </a:p>
        </p:txBody>
      </p:sp>
      <p:pic>
        <p:nvPicPr>
          <p:cNvPr id="7" name="ten371_130_88r_ten.mp3">
            <a:hlinkClick r:id="" action="ppaction://media"/>
          </p:cNvPr>
          <p:cNvPicPr>
            <a:picLocks noRot="1" noChangeAspect="1"/>
          </p:cNvPicPr>
          <p:nvPr>
            <a:audioFile r:link="rId1"/>
          </p:nvPr>
        </p:nvPicPr>
        <p:blipFill>
          <a:blip r:embed="rId5" cstate="print"/>
          <a:stretch>
            <a:fillRect/>
          </a:stretch>
        </p:blipFill>
        <p:spPr>
          <a:xfrm>
            <a:off x="5410200" y="6096000"/>
            <a:ext cx="457200" cy="457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06"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Measured Clarity in a Classroom</a:t>
            </a:r>
            <a:endParaRPr lang="en-US" dirty="0"/>
          </a:p>
        </p:txBody>
      </p:sp>
      <p:pic>
        <p:nvPicPr>
          <p:cNvPr id="4" name="Content Placeholder 3" descr="DSC00158.JPG"/>
          <p:cNvPicPr>
            <a:picLocks noGrp="1" noChangeAspect="1"/>
          </p:cNvPicPr>
          <p:nvPr>
            <p:ph idx="1"/>
          </p:nvPr>
        </p:nvPicPr>
        <p:blipFill>
          <a:blip r:embed="rId2" cstate="print"/>
          <a:stretch>
            <a:fillRect/>
          </a:stretch>
        </p:blipFill>
        <p:spPr>
          <a:xfrm>
            <a:off x="533400" y="1295400"/>
            <a:ext cx="4689872" cy="3126582"/>
          </a:xfrm>
        </p:spPr>
      </p:pic>
      <p:pic>
        <p:nvPicPr>
          <p:cNvPr id="5" name="Picture 4" descr="DSC00157.JPG"/>
          <p:cNvPicPr>
            <a:picLocks noChangeAspect="1"/>
          </p:cNvPicPr>
          <p:nvPr/>
        </p:nvPicPr>
        <p:blipFill>
          <a:blip r:embed="rId3" cstate="print"/>
          <a:srcRect l="25833" t="10000" r="25833" b="41250"/>
          <a:stretch>
            <a:fillRect/>
          </a:stretch>
        </p:blipFill>
        <p:spPr>
          <a:xfrm>
            <a:off x="5638800" y="1524000"/>
            <a:ext cx="3200400" cy="2151993"/>
          </a:xfrm>
          <a:prstGeom prst="rect">
            <a:avLst/>
          </a:prstGeom>
        </p:spPr>
      </p:pic>
      <p:sp>
        <p:nvSpPr>
          <p:cNvPr id="6" name="Text Placeholder 5"/>
          <p:cNvSpPr>
            <a:spLocks noGrp="1"/>
          </p:cNvSpPr>
          <p:nvPr>
            <p:ph type="body" idx="4294967295"/>
          </p:nvPr>
        </p:nvSpPr>
        <p:spPr>
          <a:xfrm>
            <a:off x="228600" y="4495800"/>
            <a:ext cx="8534400" cy="1219200"/>
          </a:xfrm>
        </p:spPr>
        <p:txBody>
          <a:bodyPr>
            <a:noAutofit/>
          </a:bodyPr>
          <a:lstStyle/>
          <a:p>
            <a:r>
              <a:rPr lang="en-US" sz="2800" dirty="0" smtClean="0"/>
              <a:t>Harvard Science Center C: ~200 sharply raked seats. Large muticellular horn speaker.</a:t>
            </a:r>
          </a:p>
          <a:p>
            <a:pPr lvl="1"/>
            <a:r>
              <a:rPr lang="en-US" sz="2400" dirty="0" smtClean="0"/>
              <a:t>Students in the rear were chatting to each other and playing with their smart phones. Why?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a:bodyPr>
          <a:lstStyle/>
          <a:p>
            <a:r>
              <a:rPr lang="en-US" sz="3600" dirty="0" smtClean="0"/>
              <a:t>Results: Clarity ratios with live speech</a:t>
            </a:r>
            <a:endParaRPr lang="en-US" sz="3600" dirty="0"/>
          </a:p>
        </p:txBody>
      </p:sp>
      <p:pic>
        <p:nvPicPr>
          <p:cNvPr id="4" name="Picture 3" descr="logan_close_13.png"/>
          <p:cNvPicPr>
            <a:picLocks noChangeAspect="1"/>
          </p:cNvPicPr>
          <p:nvPr/>
        </p:nvPicPr>
        <p:blipFill>
          <a:blip r:embed="rId6" cstate="print"/>
          <a:stretch>
            <a:fillRect/>
          </a:stretch>
        </p:blipFill>
        <p:spPr>
          <a:xfrm>
            <a:off x="381000" y="990600"/>
            <a:ext cx="5166808" cy="1493650"/>
          </a:xfrm>
          <a:prstGeom prst="rect">
            <a:avLst/>
          </a:prstGeom>
        </p:spPr>
      </p:pic>
      <p:pic>
        <p:nvPicPr>
          <p:cNvPr id="5" name="Picture 4" descr="logan_far_excerpt_13.png"/>
          <p:cNvPicPr>
            <a:picLocks noChangeAspect="1"/>
          </p:cNvPicPr>
          <p:nvPr/>
        </p:nvPicPr>
        <p:blipFill>
          <a:blip r:embed="rId7" cstate="print"/>
          <a:srcRect t="15305"/>
          <a:stretch>
            <a:fillRect/>
          </a:stretch>
        </p:blipFill>
        <p:spPr>
          <a:xfrm>
            <a:off x="381000" y="2438400"/>
            <a:ext cx="5166808" cy="1265050"/>
          </a:xfrm>
          <a:prstGeom prst="rect">
            <a:avLst/>
          </a:prstGeom>
        </p:spPr>
      </p:pic>
      <p:pic>
        <p:nvPicPr>
          <p:cNvPr id="6" name="Picture 5" descr="logan_spkr_near_excerpt_13.png"/>
          <p:cNvPicPr>
            <a:picLocks noChangeAspect="1"/>
          </p:cNvPicPr>
          <p:nvPr/>
        </p:nvPicPr>
        <p:blipFill>
          <a:blip r:embed="rId8" cstate="print"/>
          <a:srcRect t="12396" b="17363"/>
          <a:stretch>
            <a:fillRect/>
          </a:stretch>
        </p:blipFill>
        <p:spPr>
          <a:xfrm>
            <a:off x="381000" y="3733800"/>
            <a:ext cx="5166808" cy="1295400"/>
          </a:xfrm>
          <a:prstGeom prst="rect">
            <a:avLst/>
          </a:prstGeom>
        </p:spPr>
      </p:pic>
      <p:pic>
        <p:nvPicPr>
          <p:cNvPr id="7" name="Picture 6" descr="logan_spkr_far_excerpt_13.png"/>
          <p:cNvPicPr>
            <a:picLocks noChangeAspect="1"/>
          </p:cNvPicPr>
          <p:nvPr/>
        </p:nvPicPr>
        <p:blipFill>
          <a:blip r:embed="rId9" cstate="print"/>
          <a:srcRect t="20099"/>
          <a:stretch>
            <a:fillRect/>
          </a:stretch>
        </p:blipFill>
        <p:spPr>
          <a:xfrm>
            <a:off x="381000" y="5029200"/>
            <a:ext cx="5182049" cy="1211712"/>
          </a:xfrm>
          <a:prstGeom prst="rect">
            <a:avLst/>
          </a:prstGeom>
        </p:spPr>
      </p:pic>
      <p:sp>
        <p:nvSpPr>
          <p:cNvPr id="8" name="TextBox 7"/>
          <p:cNvSpPr txBox="1"/>
          <p:nvPr/>
        </p:nvSpPr>
        <p:spPr>
          <a:xfrm>
            <a:off x="5715000" y="1066800"/>
            <a:ext cx="2895600" cy="3785652"/>
          </a:xfrm>
          <a:prstGeom prst="rect">
            <a:avLst/>
          </a:prstGeom>
          <a:noFill/>
        </p:spPr>
        <p:txBody>
          <a:bodyPr wrap="square" rtlCol="0">
            <a:spAutoFit/>
          </a:bodyPr>
          <a:lstStyle/>
          <a:p>
            <a:r>
              <a:rPr lang="en-US" sz="2400" dirty="0" smtClean="0"/>
              <a:t>Clarity with no microphone in the front of the hall.</a:t>
            </a:r>
          </a:p>
          <a:p>
            <a:endParaRPr lang="en-US" sz="2400" dirty="0" smtClean="0"/>
          </a:p>
          <a:p>
            <a:r>
              <a:rPr lang="en-US" sz="2400" dirty="0" smtClean="0"/>
              <a:t>In the rear of the hall with no microphone.</a:t>
            </a:r>
          </a:p>
          <a:p>
            <a:endParaRPr lang="en-US" sz="2400" dirty="0" smtClean="0"/>
          </a:p>
          <a:p>
            <a:r>
              <a:rPr lang="en-US" sz="2400" dirty="0" smtClean="0"/>
              <a:t>In the front of the hall with the microphone.</a:t>
            </a:r>
          </a:p>
        </p:txBody>
      </p:sp>
      <p:pic>
        <p:nvPicPr>
          <p:cNvPr id="13" name="Science center C no speaker front p10.mp3">
            <a:hlinkClick r:id="" action="ppaction://media"/>
          </p:cNvPr>
          <p:cNvPicPr>
            <a:picLocks noRot="1" noChangeAspect="1"/>
          </p:cNvPicPr>
          <p:nvPr>
            <a:audioFile r:link="rId1"/>
          </p:nvPr>
        </p:nvPicPr>
        <p:blipFill>
          <a:blip r:embed="rId10" cstate="print"/>
          <a:stretch>
            <a:fillRect/>
          </a:stretch>
        </p:blipFill>
        <p:spPr>
          <a:xfrm>
            <a:off x="8077200" y="1828800"/>
            <a:ext cx="457200" cy="457200"/>
          </a:xfrm>
          <a:prstGeom prst="rect">
            <a:avLst/>
          </a:prstGeom>
        </p:spPr>
      </p:pic>
      <p:pic>
        <p:nvPicPr>
          <p:cNvPr id="14" name="Science center C no speaker rear p10.mp3">
            <a:hlinkClick r:id="" action="ppaction://media"/>
          </p:cNvPr>
          <p:cNvPicPr>
            <a:picLocks noRot="1" noChangeAspect="1"/>
          </p:cNvPicPr>
          <p:nvPr>
            <a:audioFile r:link="rId2"/>
          </p:nvPr>
        </p:nvPicPr>
        <p:blipFill>
          <a:blip r:embed="rId11" cstate="print"/>
          <a:stretch>
            <a:fillRect/>
          </a:stretch>
        </p:blipFill>
        <p:spPr>
          <a:xfrm>
            <a:off x="8001000" y="3352800"/>
            <a:ext cx="457200" cy="457200"/>
          </a:xfrm>
          <a:prstGeom prst="rect">
            <a:avLst/>
          </a:prstGeom>
        </p:spPr>
      </p:pic>
      <p:pic>
        <p:nvPicPr>
          <p:cNvPr id="15" name="Science center C spkr front.mp3">
            <a:hlinkClick r:id="" action="ppaction://media"/>
          </p:cNvPr>
          <p:cNvPicPr>
            <a:picLocks noRot="1" noChangeAspect="1"/>
          </p:cNvPicPr>
          <p:nvPr>
            <a:audioFile r:link="rId3"/>
          </p:nvPr>
        </p:nvPicPr>
        <p:blipFill>
          <a:blip r:embed="rId12" cstate="print"/>
          <a:stretch>
            <a:fillRect/>
          </a:stretch>
        </p:blipFill>
        <p:spPr>
          <a:xfrm>
            <a:off x="8001000" y="4267200"/>
            <a:ext cx="457200" cy="457200"/>
          </a:xfrm>
          <a:prstGeom prst="rect">
            <a:avLst/>
          </a:prstGeom>
        </p:spPr>
      </p:pic>
      <p:sp>
        <p:nvSpPr>
          <p:cNvPr id="12" name="TextBox 11"/>
          <p:cNvSpPr txBox="1"/>
          <p:nvPr/>
        </p:nvSpPr>
        <p:spPr>
          <a:xfrm>
            <a:off x="5791200" y="4800600"/>
            <a:ext cx="2971800" cy="1569660"/>
          </a:xfrm>
          <a:prstGeom prst="rect">
            <a:avLst/>
          </a:prstGeom>
          <a:noFill/>
        </p:spPr>
        <p:txBody>
          <a:bodyPr wrap="square" rtlCol="0">
            <a:spAutoFit/>
          </a:bodyPr>
          <a:lstStyle/>
          <a:p>
            <a:r>
              <a:rPr lang="en-US" sz="2400" dirty="0" smtClean="0"/>
              <a:t>In the rear with the microphone. Amplification reduces clarity.</a:t>
            </a:r>
            <a:endParaRPr lang="en-US" sz="2400" dirty="0"/>
          </a:p>
        </p:txBody>
      </p:sp>
      <p:pic>
        <p:nvPicPr>
          <p:cNvPr id="17" name="Science center C rear.mp3">
            <a:hlinkClick r:id="" action="ppaction://media"/>
          </p:cNvPr>
          <p:cNvPicPr>
            <a:picLocks noRot="1" noChangeAspect="1"/>
          </p:cNvPicPr>
          <p:nvPr>
            <a:audioFile r:link="rId4"/>
          </p:nvPr>
        </p:nvPicPr>
        <p:blipFill>
          <a:blip r:embed="rId13" cstate="print"/>
          <a:stretch>
            <a:fillRect/>
          </a:stretch>
        </p:blipFill>
        <p:spPr>
          <a:xfrm>
            <a:off x="8001000" y="5181600"/>
            <a:ext cx="457200" cy="457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635" fill="hold"/>
                                        <p:tgtEl>
                                          <p:spTgt spid="13"/>
                                        </p:tgtEl>
                                      </p:cBhvr>
                                    </p:cmd>
                                  </p:childTnLst>
                                </p:cTn>
                              </p:par>
                            </p:childTnLst>
                          </p:cTn>
                        </p:par>
                      </p:childTnLst>
                    </p:cTn>
                  </p:par>
                </p:childTnLst>
              </p:cTn>
              <p:nextCondLst>
                <p:cond evt="onClick" delay="0">
                  <p:tgtEl>
                    <p:spTgt spid="1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6992" fill="hold"/>
                                        <p:tgtEl>
                                          <p:spTgt spid="14"/>
                                        </p:tgtEl>
                                      </p:cBhvr>
                                    </p:cmd>
                                  </p:childTnLst>
                                </p:cTn>
                              </p:par>
                            </p:childTnLst>
                          </p:cTn>
                        </p:par>
                      </p:childTnLst>
                    </p:cTn>
                  </p:par>
                </p:childTnLst>
              </p:cTn>
              <p:nextCondLst>
                <p:cond evt="onClick" delay="0">
                  <p:tgtEl>
                    <p:spTgt spid="14"/>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2556" fill="hold"/>
                                        <p:tgtEl>
                                          <p:spTgt spid="15"/>
                                        </p:tgtEl>
                                      </p:cBhvr>
                                    </p:cmd>
                                  </p:childTnLst>
                                </p:cTn>
                              </p:par>
                            </p:childTnLst>
                          </p:cTn>
                        </p:par>
                      </p:childTnLst>
                    </p:cTn>
                  </p:par>
                </p:childTnLst>
              </p:cTn>
              <p:nextCondLst>
                <p:cond evt="onClick" delay="0">
                  <p:tgtEl>
                    <p:spTgt spid="15"/>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8206" fill="hold"/>
                                        <p:tgtEl>
                                          <p:spTgt spid="17"/>
                                        </p:tgtEl>
                                      </p:cBhvr>
                                    </p:cmd>
                                  </p:childTnLst>
                                </p:cTn>
                              </p:par>
                            </p:childTnLst>
                          </p:cTn>
                        </p:par>
                      </p:childTnLst>
                    </p:cTn>
                  </p:par>
                </p:childTnLst>
              </p:cTn>
              <p:nextCondLst>
                <p:cond evt="onClick" delay="0">
                  <p:tgtEl>
                    <p:spTgt spid="17"/>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forget about stage curtains</a:t>
            </a:r>
            <a:endParaRPr lang="en-US" dirty="0"/>
          </a:p>
        </p:txBody>
      </p:sp>
      <p:sp>
        <p:nvSpPr>
          <p:cNvPr id="3" name="Content Placeholder 2"/>
          <p:cNvSpPr>
            <a:spLocks noGrp="1"/>
          </p:cNvSpPr>
          <p:nvPr>
            <p:ph idx="1"/>
          </p:nvPr>
        </p:nvSpPr>
        <p:spPr/>
        <p:txBody>
          <a:bodyPr/>
          <a:lstStyle/>
          <a:p>
            <a:r>
              <a:rPr lang="en-US" dirty="0" smtClean="0"/>
              <a:t>Williams Hall at New England Conservatory has ~300 seats and is very reverberant.</a:t>
            </a:r>
          </a:p>
          <a:p>
            <a:pPr lvl="1"/>
            <a:r>
              <a:rPr lang="en-US" dirty="0" smtClean="0"/>
              <a:t>But piano performance is beautiful because of the absorbent stage.</a:t>
            </a:r>
            <a:endParaRPr lang="en-US" dirty="0"/>
          </a:p>
        </p:txBody>
      </p:sp>
      <p:pic>
        <p:nvPicPr>
          <p:cNvPr id="4" name="Picture 6" descr="IMG_0107a"/>
          <p:cNvPicPr>
            <a:picLocks noChangeAspect="1" noChangeArrowheads="1"/>
          </p:cNvPicPr>
          <p:nvPr/>
        </p:nvPicPr>
        <p:blipFill>
          <a:blip r:embed="rId2" cstate="print"/>
          <a:srcRect/>
          <a:stretch>
            <a:fillRect/>
          </a:stretch>
        </p:blipFill>
        <p:spPr bwMode="auto">
          <a:xfrm>
            <a:off x="4191000" y="3352800"/>
            <a:ext cx="3776663" cy="2833688"/>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Conclusions</a:t>
            </a:r>
            <a:endParaRPr lang="en-US" dirty="0"/>
          </a:p>
        </p:txBody>
      </p:sp>
      <p:sp>
        <p:nvSpPr>
          <p:cNvPr id="3" name="Content Placeholder 2"/>
          <p:cNvSpPr>
            <a:spLocks noGrp="1"/>
          </p:cNvSpPr>
          <p:nvPr>
            <p:ph idx="1"/>
          </p:nvPr>
        </p:nvSpPr>
        <p:spPr>
          <a:xfrm>
            <a:off x="457200" y="1066800"/>
            <a:ext cx="8229600" cy="4953000"/>
          </a:xfrm>
        </p:spPr>
        <p:txBody>
          <a:bodyPr>
            <a:noAutofit/>
          </a:bodyPr>
          <a:lstStyle/>
          <a:p>
            <a:r>
              <a:rPr lang="en-US" sz="2800" dirty="0" smtClean="0"/>
              <a:t>ISO3382 analyses for Clarity are based on obsolete theories of hearing. The evolution of the ear and brain demands that the direct sound be audible.</a:t>
            </a:r>
          </a:p>
          <a:p>
            <a:r>
              <a:rPr lang="en-US" sz="2800" dirty="0" smtClean="0"/>
              <a:t>Current hall designs are turning live performances into spectacles for tourists, driving audiences to movies and recordings.</a:t>
            </a:r>
          </a:p>
          <a:p>
            <a:r>
              <a:rPr lang="en-US" sz="2800" dirty="0" smtClean="0"/>
              <a:t>Current classroom design and sound reinforcement strive for loudness over engagement, understanding, and remembering. </a:t>
            </a:r>
          </a:p>
          <a:p>
            <a:r>
              <a:rPr lang="en-US" sz="2800" dirty="0" smtClean="0"/>
              <a:t>The ancient Greeks knew better.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Bradley’s critique of EDT</a:t>
            </a:r>
            <a:endParaRPr lang="en-US" dirty="0"/>
          </a:p>
        </p:txBody>
      </p:sp>
      <p:pic>
        <p:nvPicPr>
          <p:cNvPr id="4" name="Picture 3" descr="bradley_EDT_diagram.bmp"/>
          <p:cNvPicPr>
            <a:picLocks noChangeAspect="1"/>
          </p:cNvPicPr>
          <p:nvPr/>
        </p:nvPicPr>
        <p:blipFill>
          <a:blip r:embed="rId2" cstate="print"/>
          <a:stretch>
            <a:fillRect/>
          </a:stretch>
        </p:blipFill>
        <p:spPr>
          <a:xfrm>
            <a:off x="838200" y="1379220"/>
            <a:ext cx="4191000" cy="4869180"/>
          </a:xfrm>
          <a:prstGeom prst="rect">
            <a:avLst/>
          </a:prstGeom>
        </p:spPr>
      </p:pic>
      <p:sp>
        <p:nvSpPr>
          <p:cNvPr id="6" name="TextBox 5"/>
          <p:cNvSpPr txBox="1"/>
          <p:nvPr/>
        </p:nvSpPr>
        <p:spPr>
          <a:xfrm>
            <a:off x="5257800" y="1219200"/>
            <a:ext cx="3276600" cy="5078313"/>
          </a:xfrm>
          <a:prstGeom prst="rect">
            <a:avLst/>
          </a:prstGeom>
          <a:noFill/>
        </p:spPr>
        <p:txBody>
          <a:bodyPr wrap="square" rtlCol="0">
            <a:spAutoFit/>
          </a:bodyPr>
          <a:lstStyle/>
          <a:p>
            <a:r>
              <a:rPr lang="en-US" dirty="0" smtClean="0"/>
              <a:t>Jordan’s original definition of EDT used two points. He thought of EDT as a method of determining the direct to reverberant ratio (D/R).</a:t>
            </a:r>
          </a:p>
          <a:p>
            <a:endParaRPr lang="en-US" dirty="0" smtClean="0"/>
          </a:p>
          <a:p>
            <a:r>
              <a:rPr lang="en-US" dirty="0" smtClean="0"/>
              <a:t>Schroeder misunderstood the purpose of the measure, and re-defined it using linear regression. As currently used EDT ignores the direct sound.</a:t>
            </a:r>
          </a:p>
          <a:p>
            <a:endParaRPr lang="en-US" dirty="0" smtClean="0"/>
          </a:p>
          <a:p>
            <a:r>
              <a:rPr lang="en-US" dirty="0" smtClean="0"/>
              <a:t>EDT is a widely quoted international standard. It is not at all clear what it means perceptually, as the earliest reflections are bound to the direct sound.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0"/>
            <a:ext cx="8229600" cy="1143000"/>
          </a:xfrm>
        </p:spPr>
        <p:txBody>
          <a:bodyPr/>
          <a:lstStyle/>
          <a:p>
            <a:r>
              <a:rPr lang="en-US" dirty="0"/>
              <a:t>High frequency overhead filters</a:t>
            </a:r>
          </a:p>
        </p:txBody>
      </p:sp>
      <p:pic>
        <p:nvPicPr>
          <p:cNvPr id="50180" name="Picture 4" descr="canopy"/>
          <p:cNvPicPr>
            <a:picLocks noChangeAspect="1" noChangeArrowheads="1"/>
          </p:cNvPicPr>
          <p:nvPr/>
        </p:nvPicPr>
        <p:blipFill>
          <a:blip r:embed="rId2" cstate="print"/>
          <a:srcRect/>
          <a:stretch>
            <a:fillRect/>
          </a:stretch>
        </p:blipFill>
        <p:spPr bwMode="auto">
          <a:xfrm>
            <a:off x="533400" y="1828800"/>
            <a:ext cx="3381375" cy="3343275"/>
          </a:xfrm>
          <a:prstGeom prst="rect">
            <a:avLst/>
          </a:prstGeom>
          <a:noFill/>
        </p:spPr>
      </p:pic>
      <p:sp>
        <p:nvSpPr>
          <p:cNvPr id="50181" name="Text Box 5"/>
          <p:cNvSpPr txBox="1">
            <a:spLocks noChangeArrowheads="1"/>
          </p:cNvSpPr>
          <p:nvPr/>
        </p:nvSpPr>
        <p:spPr bwMode="auto">
          <a:xfrm>
            <a:off x="4038600" y="1412081"/>
            <a:ext cx="4876800" cy="3631763"/>
          </a:xfrm>
          <a:prstGeom prst="rect">
            <a:avLst/>
          </a:prstGeom>
          <a:noFill/>
          <a:ln w="9525">
            <a:noFill/>
            <a:miter lim="800000"/>
            <a:headEnd/>
            <a:tailEnd/>
          </a:ln>
          <a:effectLst/>
        </p:spPr>
        <p:txBody>
          <a:bodyPr>
            <a:spAutoFit/>
          </a:bodyPr>
          <a:lstStyle/>
          <a:p>
            <a:pPr>
              <a:spcBef>
                <a:spcPct val="50000"/>
              </a:spcBef>
            </a:pPr>
            <a:r>
              <a:rPr lang="en-US" sz="2000" dirty="0"/>
              <a:t>A canopy </a:t>
            </a:r>
            <a:r>
              <a:rPr lang="en-US" sz="2000" dirty="0" smtClean="0"/>
              <a:t>of disks or panels is a </a:t>
            </a:r>
            <a:r>
              <a:rPr lang="en-US" sz="2000" dirty="0"/>
              <a:t>high frequency filter</a:t>
            </a:r>
            <a:r>
              <a:rPr lang="en-US" sz="2000" dirty="0" smtClean="0"/>
              <a:t>. </a:t>
            </a:r>
            <a:endParaRPr lang="en-US" sz="2000" dirty="0"/>
          </a:p>
          <a:p>
            <a:pPr>
              <a:spcBef>
                <a:spcPct val="50000"/>
              </a:spcBef>
            </a:pPr>
            <a:r>
              <a:rPr lang="en-US" sz="2000" dirty="0"/>
              <a:t>Low frequencies pass through, exciting the full volume of the hall.</a:t>
            </a:r>
          </a:p>
          <a:p>
            <a:pPr>
              <a:spcBef>
                <a:spcPct val="50000"/>
              </a:spcBef>
            </a:pPr>
            <a:r>
              <a:rPr lang="en-US" sz="2000" dirty="0"/>
              <a:t>High frequencies are reflected down into the </a:t>
            </a:r>
            <a:r>
              <a:rPr lang="en-US" sz="2000" dirty="0" smtClean="0"/>
              <a:t>front audience</a:t>
            </a:r>
            <a:r>
              <a:rPr lang="en-US" sz="2000" dirty="0"/>
              <a:t>, where they are absorbed.</a:t>
            </a:r>
          </a:p>
          <a:p>
            <a:pPr>
              <a:spcBef>
                <a:spcPct val="50000"/>
              </a:spcBef>
            </a:pPr>
            <a:r>
              <a:rPr lang="en-US" sz="2000" dirty="0" smtClean="0"/>
              <a:t>In </a:t>
            </a:r>
            <a:r>
              <a:rPr lang="en-US" sz="2000" dirty="0" err="1" smtClean="0"/>
              <a:t>Tanglewood</a:t>
            </a:r>
            <a:r>
              <a:rPr lang="en-US" sz="2000" dirty="0" smtClean="0"/>
              <a:t> they </a:t>
            </a:r>
            <a:r>
              <a:rPr lang="en-US" sz="2000" dirty="0"/>
              <a:t>reduce the HF reverberant level in the back of the hall, improving clarity.  The </a:t>
            </a:r>
            <a:r>
              <a:rPr lang="en-US" sz="2000" dirty="0" smtClean="0"/>
              <a:t>sound is amazingly </a:t>
            </a:r>
            <a:r>
              <a:rPr lang="en-US" sz="2000" dirty="0"/>
              <a:t>good, in spite of RT &gt; 3s</a:t>
            </a:r>
            <a:r>
              <a:rPr lang="en-US" sz="2000" dirty="0" smtClean="0"/>
              <a:t>. (Ted Schultz)</a:t>
            </a:r>
            <a:endParaRPr lang="en-US" sz="2000" dirty="0"/>
          </a:p>
        </p:txBody>
      </p:sp>
      <p:sp>
        <p:nvSpPr>
          <p:cNvPr id="50182" name="Text Box 6"/>
          <p:cNvSpPr txBox="1">
            <a:spLocks noChangeArrowheads="1"/>
          </p:cNvSpPr>
          <p:nvPr/>
        </p:nvSpPr>
        <p:spPr bwMode="auto">
          <a:xfrm>
            <a:off x="609600" y="5638800"/>
            <a:ext cx="7924800" cy="707886"/>
          </a:xfrm>
          <a:prstGeom prst="rect">
            <a:avLst/>
          </a:prstGeom>
          <a:noFill/>
          <a:ln w="9525">
            <a:noFill/>
            <a:miter lim="800000"/>
            <a:headEnd/>
            <a:tailEnd/>
          </a:ln>
          <a:effectLst/>
        </p:spPr>
        <p:txBody>
          <a:bodyPr>
            <a:spAutoFit/>
          </a:bodyPr>
          <a:lstStyle/>
          <a:p>
            <a:pPr>
              <a:spcBef>
                <a:spcPct val="50000"/>
              </a:spcBef>
            </a:pPr>
            <a:r>
              <a:rPr lang="en-US" sz="2000" dirty="0"/>
              <a:t>In Davies Hall </a:t>
            </a:r>
            <a:r>
              <a:rPr lang="en-US" sz="2000" dirty="0" smtClean="0"/>
              <a:t>they make the sound in the dress circle and balcony clear </a:t>
            </a:r>
            <a:r>
              <a:rPr lang="en-US" sz="2000" dirty="0"/>
              <a:t>and </a:t>
            </a:r>
            <a:r>
              <a:rPr lang="en-US" sz="2000" dirty="0" smtClean="0"/>
              <a:t>reverberant. But </a:t>
            </a:r>
            <a:r>
              <a:rPr lang="en-US" sz="2000" dirty="0"/>
              <a:t>the sound in the stalls can be harsh and elevated</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The upper frequencies in voiced speech cut through noise and reverberation</a:t>
            </a:r>
            <a:endParaRPr lang="en-US" sz="3600" dirty="0"/>
          </a:p>
        </p:txBody>
      </p:sp>
      <p:sp>
        <p:nvSpPr>
          <p:cNvPr id="5" name="TextBox 4"/>
          <p:cNvSpPr txBox="1"/>
          <p:nvPr/>
        </p:nvSpPr>
        <p:spPr>
          <a:xfrm>
            <a:off x="685800" y="5562600"/>
            <a:ext cx="7696200" cy="954107"/>
          </a:xfrm>
          <a:prstGeom prst="rect">
            <a:avLst/>
          </a:prstGeom>
          <a:noFill/>
        </p:spPr>
        <p:txBody>
          <a:bodyPr wrap="square" rtlCol="0">
            <a:spAutoFit/>
          </a:bodyPr>
          <a:lstStyle/>
          <a:p>
            <a:r>
              <a:rPr lang="en-US" sz="2800" dirty="0" smtClean="0"/>
              <a:t>The syllable “one” voiced and then whispered, high-pass filtered at 1000Hz, with equal RMS level.</a:t>
            </a:r>
            <a:endParaRPr lang="en-US" sz="2800" dirty="0"/>
          </a:p>
        </p:txBody>
      </p:sp>
      <p:pic>
        <p:nvPicPr>
          <p:cNvPr id="6" name="Picture 5" descr="one_one.png"/>
          <p:cNvPicPr>
            <a:picLocks noChangeAspect="1"/>
          </p:cNvPicPr>
          <p:nvPr/>
        </p:nvPicPr>
        <p:blipFill>
          <a:blip r:embed="rId3" cstate="print"/>
          <a:stretch>
            <a:fillRect/>
          </a:stretch>
        </p:blipFill>
        <p:spPr>
          <a:xfrm>
            <a:off x="1066800" y="1569307"/>
            <a:ext cx="6945955" cy="3688493"/>
          </a:xfrm>
          <a:prstGeom prst="rect">
            <a:avLst/>
          </a:prstGeom>
        </p:spPr>
      </p:pic>
      <p:pic>
        <p:nvPicPr>
          <p:cNvPr id="7" name="1_to_4_mono.mp3">
            <a:hlinkClick r:id="" action="ppaction://media"/>
          </p:cNvPr>
          <p:cNvPicPr>
            <a:picLocks noRot="1" noChangeAspect="1"/>
          </p:cNvPicPr>
          <p:nvPr>
            <a:audioFile r:link="rId1"/>
          </p:nvPr>
        </p:nvPicPr>
        <p:blipFill>
          <a:blip r:embed="rId4" cstate="print"/>
          <a:stretch>
            <a:fillRect/>
          </a:stretch>
        </p:blipFill>
        <p:spPr>
          <a:xfrm>
            <a:off x="8077200" y="4876800"/>
            <a:ext cx="549275" cy="5492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83"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Voice and whisper in noise</a:t>
            </a:r>
            <a:endParaRPr lang="en-US" dirty="0"/>
          </a:p>
        </p:txBody>
      </p:sp>
      <p:pic>
        <p:nvPicPr>
          <p:cNvPr id="4" name="Content Placeholder 3" descr="1_to_4_with_noise_mono.png"/>
          <p:cNvPicPr>
            <a:picLocks noGrp="1" noChangeAspect="1"/>
          </p:cNvPicPr>
          <p:nvPr>
            <p:ph idx="1"/>
          </p:nvPr>
        </p:nvPicPr>
        <p:blipFill>
          <a:blip r:embed="rId3" cstate="print"/>
          <a:stretch>
            <a:fillRect/>
          </a:stretch>
        </p:blipFill>
        <p:spPr>
          <a:xfrm>
            <a:off x="921366" y="1295400"/>
            <a:ext cx="7536834" cy="3947502"/>
          </a:xfrm>
        </p:spPr>
      </p:pic>
      <p:sp>
        <p:nvSpPr>
          <p:cNvPr id="5" name="TextBox 4"/>
          <p:cNvSpPr txBox="1"/>
          <p:nvPr/>
        </p:nvSpPr>
        <p:spPr>
          <a:xfrm>
            <a:off x="533400" y="5562600"/>
            <a:ext cx="8229600" cy="1077218"/>
          </a:xfrm>
          <a:prstGeom prst="rect">
            <a:avLst/>
          </a:prstGeom>
          <a:noFill/>
        </p:spPr>
        <p:txBody>
          <a:bodyPr wrap="square" rtlCol="0">
            <a:spAutoFit/>
          </a:bodyPr>
          <a:lstStyle/>
          <a:p>
            <a:pPr algn="ctr"/>
            <a:r>
              <a:rPr lang="en-US" sz="3200" dirty="0" smtClean="0"/>
              <a:t>The syllables “one” to “four” voiced and whispered as the previous slide, with pink noise.</a:t>
            </a:r>
            <a:endParaRPr lang="en-US" sz="3200" dirty="0"/>
          </a:p>
        </p:txBody>
      </p:sp>
      <p:pic>
        <p:nvPicPr>
          <p:cNvPr id="6" name="1_to_4_with_noise_mono.mp3">
            <a:hlinkClick r:id="" action="ppaction://media"/>
          </p:cNvPr>
          <p:cNvPicPr>
            <a:picLocks noRot="1" noChangeAspect="1"/>
          </p:cNvPicPr>
          <p:nvPr>
            <a:audioFile r:link="rId1"/>
          </p:nvPr>
        </p:nvPicPr>
        <p:blipFill>
          <a:blip r:embed="rId4" cstate="print"/>
          <a:stretch>
            <a:fillRect/>
          </a:stretch>
        </p:blipFill>
        <p:spPr>
          <a:xfrm>
            <a:off x="8153400" y="54864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23"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554162"/>
          </a:xfrm>
        </p:spPr>
        <p:txBody>
          <a:bodyPr>
            <a:normAutofit fontScale="90000"/>
          </a:bodyPr>
          <a:lstStyle/>
          <a:p>
            <a:r>
              <a:rPr lang="en-US" sz="3600" dirty="0" smtClean="0"/>
              <a:t>Voiced speech in the formant bands has strong periodic peaks in the sound pressure.</a:t>
            </a:r>
            <a:endParaRPr lang="en-US" sz="3600" dirty="0"/>
          </a:p>
        </p:txBody>
      </p:sp>
      <p:pic>
        <p:nvPicPr>
          <p:cNvPr id="4" name="Picture 3" descr="one_one.png"/>
          <p:cNvPicPr>
            <a:picLocks noChangeAspect="1"/>
          </p:cNvPicPr>
          <p:nvPr/>
        </p:nvPicPr>
        <p:blipFill>
          <a:blip r:embed="rId2" cstate="print"/>
          <a:stretch>
            <a:fillRect/>
          </a:stretch>
        </p:blipFill>
        <p:spPr>
          <a:xfrm>
            <a:off x="1207445" y="1660815"/>
            <a:ext cx="6488755" cy="3445707"/>
          </a:xfrm>
          <a:prstGeom prst="rect">
            <a:avLst/>
          </a:prstGeom>
        </p:spPr>
      </p:pic>
      <p:sp>
        <p:nvSpPr>
          <p:cNvPr id="5" name="TextBox 4"/>
          <p:cNvSpPr txBox="1"/>
          <p:nvPr/>
        </p:nvSpPr>
        <p:spPr>
          <a:xfrm>
            <a:off x="457200" y="5257800"/>
            <a:ext cx="7772400" cy="1200329"/>
          </a:xfrm>
          <a:prstGeom prst="rect">
            <a:avLst/>
          </a:prstGeom>
          <a:noFill/>
        </p:spPr>
        <p:txBody>
          <a:bodyPr wrap="square" rtlCol="0">
            <a:spAutoFit/>
          </a:bodyPr>
          <a:lstStyle/>
          <a:p>
            <a:pPr algn="ctr"/>
            <a:r>
              <a:rPr lang="en-US" sz="2400" dirty="0" smtClean="0"/>
              <a:t>The ear has evolved to efficiently detect these peaks.</a:t>
            </a:r>
          </a:p>
          <a:p>
            <a:pPr algn="ctr"/>
            <a:r>
              <a:rPr lang="en-US" sz="2400" dirty="0" smtClean="0"/>
              <a:t>       </a:t>
            </a:r>
          </a:p>
          <a:p>
            <a:pPr algn="ctr"/>
            <a:r>
              <a:rPr lang="en-US" sz="2400" dirty="0" smtClean="0"/>
              <a:t>But they are destroyed by excessive early reflections.</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76200"/>
            <a:ext cx="8229600" cy="1143000"/>
          </a:xfrm>
        </p:spPr>
        <p:txBody>
          <a:bodyPr/>
          <a:lstStyle/>
          <a:p>
            <a:r>
              <a:rPr lang="en-US" dirty="0" smtClean="0"/>
              <a:t>Example of Clarity for Speech</a:t>
            </a:r>
          </a:p>
        </p:txBody>
      </p:sp>
      <p:sp>
        <p:nvSpPr>
          <p:cNvPr id="7171" name="Content Placeholder 2"/>
          <p:cNvSpPr>
            <a:spLocks noGrp="1"/>
          </p:cNvSpPr>
          <p:nvPr>
            <p:ph idx="1"/>
          </p:nvPr>
        </p:nvSpPr>
        <p:spPr>
          <a:xfrm>
            <a:off x="457200" y="960438"/>
            <a:ext cx="8229600" cy="4525962"/>
          </a:xfrm>
        </p:spPr>
        <p:txBody>
          <a:bodyPr/>
          <a:lstStyle/>
          <a:p>
            <a:r>
              <a:rPr lang="en-US" sz="2800" dirty="0" smtClean="0"/>
              <a:t>This impulse response has a C50 and C80 of infinity.</a:t>
            </a:r>
          </a:p>
          <a:p>
            <a:pPr lvl="1"/>
            <a:r>
              <a:rPr lang="en-US" sz="2400" dirty="0" smtClean="0"/>
              <a:t>STI is 0.96, RASTI is 0.93, and it is flat in frequency.</a:t>
            </a:r>
          </a:p>
        </p:txBody>
      </p:sp>
      <p:pic>
        <p:nvPicPr>
          <p:cNvPr id="7172" name="Picture 3" descr="impulse.bmp"/>
          <p:cNvPicPr>
            <a:picLocks noChangeAspect="1"/>
          </p:cNvPicPr>
          <p:nvPr/>
        </p:nvPicPr>
        <p:blipFill>
          <a:blip r:embed="rId3" cstate="print"/>
          <a:srcRect/>
          <a:stretch>
            <a:fillRect/>
          </a:stretch>
        </p:blipFill>
        <p:spPr bwMode="auto">
          <a:xfrm>
            <a:off x="533400" y="1981200"/>
            <a:ext cx="2819400" cy="2420938"/>
          </a:xfrm>
          <a:prstGeom prst="rect">
            <a:avLst/>
          </a:prstGeom>
          <a:noFill/>
          <a:ln w="9525">
            <a:noFill/>
            <a:miter lim="800000"/>
            <a:headEnd/>
            <a:tailEnd/>
          </a:ln>
        </p:spPr>
      </p:pic>
      <p:sp>
        <p:nvSpPr>
          <p:cNvPr id="7173" name="TextBox 5"/>
          <p:cNvSpPr txBox="1">
            <a:spLocks noChangeArrowheads="1"/>
          </p:cNvSpPr>
          <p:nvPr/>
        </p:nvSpPr>
        <p:spPr bwMode="auto">
          <a:xfrm>
            <a:off x="3581400" y="1981200"/>
            <a:ext cx="4800600" cy="3140075"/>
          </a:xfrm>
          <a:prstGeom prst="rect">
            <a:avLst/>
          </a:prstGeom>
          <a:noFill/>
          <a:ln w="9525">
            <a:noFill/>
            <a:miter lim="800000"/>
            <a:headEnd/>
            <a:tailEnd/>
          </a:ln>
        </p:spPr>
        <p:txBody>
          <a:bodyPr>
            <a:spAutoFit/>
          </a:bodyPr>
          <a:lstStyle/>
          <a:p>
            <a:r>
              <a:rPr lang="en-US" dirty="0"/>
              <a:t>In spite of high C50 and excellent STI, when this impulse is convolved with speech there is a severe loss in clarity. The sound is muddy and distant.</a:t>
            </a:r>
          </a:p>
          <a:p>
            <a:endParaRPr lang="en-US" dirty="0"/>
          </a:p>
          <a:p>
            <a:r>
              <a:rPr lang="en-US" dirty="0">
                <a:solidFill>
                  <a:srgbClr val="FF0000"/>
                </a:solidFill>
              </a:rPr>
              <a:t>The sound is unclear because this IR randomizes the phase of harmonics above 1000Hz!!!</a:t>
            </a:r>
          </a:p>
          <a:p>
            <a:endParaRPr lang="en-US" dirty="0"/>
          </a:p>
          <a:p>
            <a:endParaRPr lang="en-US" dirty="0"/>
          </a:p>
          <a:p>
            <a:endParaRPr lang="en-US" dirty="0"/>
          </a:p>
          <a:p>
            <a:endParaRPr lang="en-US" dirty="0"/>
          </a:p>
        </p:txBody>
      </p:sp>
      <p:pic>
        <p:nvPicPr>
          <p:cNvPr id="7174" name="Picture 6" descr="intro1_excerpt_clear_convolved.bmp"/>
          <p:cNvPicPr>
            <a:picLocks noChangeAspect="1"/>
          </p:cNvPicPr>
          <p:nvPr/>
        </p:nvPicPr>
        <p:blipFill>
          <a:blip r:embed="rId4" cstate="print"/>
          <a:srcRect/>
          <a:stretch>
            <a:fillRect/>
          </a:stretch>
        </p:blipFill>
        <p:spPr bwMode="auto">
          <a:xfrm>
            <a:off x="476250" y="4343400"/>
            <a:ext cx="8191500" cy="2384425"/>
          </a:xfrm>
          <a:prstGeom prst="rect">
            <a:avLst/>
          </a:prstGeom>
          <a:noFill/>
          <a:ln w="9525">
            <a:noFill/>
            <a:miter lim="800000"/>
            <a:headEnd/>
            <a:tailEnd/>
          </a:ln>
        </p:spPr>
      </p:pic>
      <p:sp>
        <p:nvSpPr>
          <p:cNvPr id="7175" name="TextBox 7"/>
          <p:cNvSpPr txBox="1">
            <a:spLocks noChangeArrowheads="1"/>
          </p:cNvSpPr>
          <p:nvPr/>
        </p:nvSpPr>
        <p:spPr bwMode="auto">
          <a:xfrm>
            <a:off x="5791200" y="2971800"/>
            <a:ext cx="2895600" cy="369888"/>
          </a:xfrm>
          <a:prstGeom prst="rect">
            <a:avLst/>
          </a:prstGeom>
          <a:noFill/>
          <a:ln w="9525">
            <a:noFill/>
            <a:miter lim="800000"/>
            <a:headEnd/>
            <a:tailEnd/>
          </a:ln>
        </p:spPr>
        <p:txBody>
          <a:bodyPr>
            <a:spAutoFit/>
          </a:bodyPr>
          <a:lstStyle/>
          <a:p>
            <a:r>
              <a:rPr lang="en-US" dirty="0">
                <a:hlinkClick r:id="rId5"/>
              </a:rPr>
              <a:t>(Click for sound )</a:t>
            </a:r>
            <a:endParaRPr lang="en-US" dirty="0"/>
          </a:p>
        </p:txBody>
      </p:sp>
      <p:pic>
        <p:nvPicPr>
          <p:cNvPr id="9" name="intro1_convolved_2.mp3">
            <a:hlinkClick r:id="" action="ppaction://media"/>
          </p:cNvPr>
          <p:cNvPicPr>
            <a:picLocks noRot="1" noChangeAspect="1"/>
          </p:cNvPicPr>
          <p:nvPr>
            <a:audioFile r:link="rId1"/>
          </p:nvPr>
        </p:nvPicPr>
        <p:blipFill>
          <a:blip r:embed="rId6" cstate="print"/>
          <a:srcRect/>
          <a:stretch>
            <a:fillRect/>
          </a:stretch>
        </p:blipFill>
        <p:spPr bwMode="auto">
          <a:xfrm>
            <a:off x="5029200" y="2971800"/>
            <a:ext cx="457200" cy="45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98"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9359</TotalTime>
  <Words>3120</Words>
  <Application>Microsoft Office PowerPoint</Application>
  <PresentationFormat>On-screen Show (4:3)</PresentationFormat>
  <Paragraphs>267</Paragraphs>
  <Slides>49</Slides>
  <Notes>1</Notes>
  <HiddenSlides>0</HiddenSlides>
  <MMClips>24</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Optimizing loudness, clarity, and engagement in large and small spaces</vt:lpstr>
      <vt:lpstr>Introduction</vt:lpstr>
      <vt:lpstr>Clarity and Envelopment</vt:lpstr>
      <vt:lpstr>High frequency retro reflectors</vt:lpstr>
      <vt:lpstr>High frequency overhead filters</vt:lpstr>
      <vt:lpstr>The upper frequencies in voiced speech cut through noise and reverberation</vt:lpstr>
      <vt:lpstr>Voice and whisper in noise</vt:lpstr>
      <vt:lpstr>Voiced speech in the formant bands has strong periodic peaks in the sound pressure.</vt:lpstr>
      <vt:lpstr>Example of Clarity for Speech</vt:lpstr>
      <vt:lpstr>Once in every fundamental period the PHASE of the harmonics aligns to form a peak pressure.</vt:lpstr>
      <vt:lpstr>JASA - J. C. R. Licklider 1951</vt:lpstr>
      <vt:lpstr>The Organ of Corti</vt:lpstr>
      <vt:lpstr>The autocorrelator in the organ of Corti also enables source separation</vt:lpstr>
      <vt:lpstr>Clarity is the key to this talk</vt:lpstr>
      <vt:lpstr>This is how the ear perceives these seats with music:</vt:lpstr>
      <vt:lpstr>What does this mean in practice?</vt:lpstr>
      <vt:lpstr>Classrooms to opera: where working memory is limited  and clarity is essential.</vt:lpstr>
      <vt:lpstr>We also need loudness</vt:lpstr>
      <vt:lpstr>Envelopment</vt:lpstr>
      <vt:lpstr>Boston row R seat 11</vt:lpstr>
      <vt:lpstr>Envelopment depends on Glate, </vt:lpstr>
      <vt:lpstr>What causes Clarity and Envelopment to fail?</vt:lpstr>
      <vt:lpstr>Rule of thumb #0</vt:lpstr>
      <vt:lpstr>Rule of thumb #1</vt:lpstr>
      <vt:lpstr>Rule of thumb #2</vt:lpstr>
      <vt:lpstr>Rule of thumb #3</vt:lpstr>
      <vt:lpstr>Rule of thumb #4</vt:lpstr>
      <vt:lpstr>Examples of Excellent Venues </vt:lpstr>
      <vt:lpstr>Epidaurus</vt:lpstr>
      <vt:lpstr>Spoleto: Teatro Caio Melisso</vt:lpstr>
      <vt:lpstr>Boston Symphony Hall</vt:lpstr>
      <vt:lpstr>Staatsoper Berlin</vt:lpstr>
      <vt:lpstr>Jordan Hall, New England Conservatory</vt:lpstr>
      <vt:lpstr>Opera Houses that work</vt:lpstr>
      <vt:lpstr>But in spite of 100 years of acoustic science the majority of new halls, opera houses, and lecture rooms are sonically mediocre.  With eyes closed the sound is weak, muddy, or both. Too much audience is behind the musicians, and many instruments cannot be heard.  In modern opera houses the words are mostly inaudible.</vt:lpstr>
      <vt:lpstr>Too much audience behind the performers</vt:lpstr>
      <vt:lpstr>An opera without words is just a silent movie.</vt:lpstr>
      <vt:lpstr>Calderwood Hall, Boston</vt:lpstr>
      <vt:lpstr>Carnegie Hall</vt:lpstr>
      <vt:lpstr>Avery Fisher</vt:lpstr>
      <vt:lpstr>What can we do?</vt:lpstr>
      <vt:lpstr>Add absorption to existing stage houses</vt:lpstr>
      <vt:lpstr>Try out my measure that quantifies Clarity from live speech using a model of hearing</vt:lpstr>
      <vt:lpstr>Example: The numbers 1 to 10 repeated four times with increasing clarity. </vt:lpstr>
      <vt:lpstr>Measured Clarity in a Classroom</vt:lpstr>
      <vt:lpstr>Results: Clarity ratios with live speech</vt:lpstr>
      <vt:lpstr>Don’t forget about stage curtains</vt:lpstr>
      <vt:lpstr>Conclusions</vt:lpstr>
      <vt:lpstr>John Bradley’s critique of EDT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Optimizing loudness, clarity, and engagement in large and small spaces</dc:title>
  <dc:creator>test</dc:creator>
  <cp:lastModifiedBy>test</cp:lastModifiedBy>
  <cp:revision>17</cp:revision>
  <dcterms:created xsi:type="dcterms:W3CDTF">2013-05-27T20:41:14Z</dcterms:created>
  <dcterms:modified xsi:type="dcterms:W3CDTF">2013-06-28T12:11:02Z</dcterms:modified>
</cp:coreProperties>
</file>