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9" r:id="rId3"/>
    <p:sldId id="306" r:id="rId4"/>
    <p:sldId id="257" r:id="rId5"/>
    <p:sldId id="305" r:id="rId6"/>
    <p:sldId id="307" r:id="rId7"/>
    <p:sldId id="286" r:id="rId8"/>
    <p:sldId id="285" r:id="rId9"/>
    <p:sldId id="266" r:id="rId10"/>
    <p:sldId id="291" r:id="rId11"/>
    <p:sldId id="292" r:id="rId12"/>
    <p:sldId id="294" r:id="rId13"/>
    <p:sldId id="293" r:id="rId14"/>
    <p:sldId id="288" r:id="rId15"/>
    <p:sldId id="290" r:id="rId16"/>
    <p:sldId id="289" r:id="rId17"/>
    <p:sldId id="269" r:id="rId18"/>
    <p:sldId id="270" r:id="rId19"/>
    <p:sldId id="272" r:id="rId20"/>
    <p:sldId id="273" r:id="rId21"/>
    <p:sldId id="295" r:id="rId22"/>
    <p:sldId id="258" r:id="rId23"/>
    <p:sldId id="265" r:id="rId24"/>
    <p:sldId id="274" r:id="rId25"/>
    <p:sldId id="275" r:id="rId26"/>
    <p:sldId id="279" r:id="rId27"/>
    <p:sldId id="276" r:id="rId28"/>
    <p:sldId id="277" r:id="rId29"/>
    <p:sldId id="278" r:id="rId30"/>
    <p:sldId id="263" r:id="rId31"/>
    <p:sldId id="296" r:id="rId32"/>
    <p:sldId id="264" r:id="rId33"/>
    <p:sldId id="280" r:id="rId34"/>
    <p:sldId id="281" r:id="rId35"/>
    <p:sldId id="282" r:id="rId36"/>
    <p:sldId id="283" r:id="rId37"/>
    <p:sldId id="297" r:id="rId38"/>
    <p:sldId id="299" r:id="rId39"/>
    <p:sldId id="298" r:id="rId40"/>
    <p:sldId id="300" r:id="rId41"/>
    <p:sldId id="301" r:id="rId42"/>
    <p:sldId id="302" r:id="rId43"/>
    <p:sldId id="303" r:id="rId44"/>
    <p:sldId id="304" r:id="rId45"/>
    <p:sldId id="309" r:id="rId46"/>
    <p:sldId id="310" r:id="rId47"/>
    <p:sldId id="311" r:id="rId48"/>
    <p:sldId id="312" r:id="rId49"/>
    <p:sldId id="313" r:id="rId50"/>
    <p:sldId id="315" r:id="rId51"/>
    <p:sldId id="317" r:id="rId52"/>
    <p:sldId id="316" r:id="rId53"/>
    <p:sldId id="318" r:id="rId54"/>
    <p:sldId id="284" r:id="rId5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2" autoAdjust="0"/>
    <p:restoredTop sz="94599" autoAdjust="0"/>
  </p:normalViewPr>
  <p:slideViewPr>
    <p:cSldViewPr>
      <p:cViewPr varScale="1">
        <p:scale>
          <a:sx n="77" d="100"/>
          <a:sy n="77" d="100"/>
        </p:scale>
        <p:origin x="108" y="3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5BE2749-BBAE-4D3A-99D5-970203019ACB}" type="slidenum">
              <a:rPr lang="en-US" altLang="en-US"/>
              <a:pPr>
                <a:defRPr/>
              </a:pPr>
              <a:t>‹#›</a:t>
            </a:fld>
            <a:endParaRPr lang="en-US" altLang="en-US"/>
          </a:p>
        </p:txBody>
      </p:sp>
    </p:spTree>
    <p:extLst>
      <p:ext uri="{BB962C8B-B14F-4D97-AF65-F5344CB8AC3E}">
        <p14:creationId xmlns:p14="http://schemas.microsoft.com/office/powerpoint/2010/main" val="504860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BFCC240-8F95-4AAF-8ACA-E3B1DD1C7B20}" type="slidenum">
              <a:rPr lang="en-US" altLang="en-US"/>
              <a:pPr>
                <a:defRPr/>
              </a:pPr>
              <a:t>‹#›</a:t>
            </a:fld>
            <a:endParaRPr lang="en-US" altLang="en-US"/>
          </a:p>
        </p:txBody>
      </p:sp>
    </p:spTree>
    <p:extLst>
      <p:ext uri="{BB962C8B-B14F-4D97-AF65-F5344CB8AC3E}">
        <p14:creationId xmlns:p14="http://schemas.microsoft.com/office/powerpoint/2010/main" val="2706207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FC3C070-401E-4699-B62F-7B4C1AED04E9}" type="slidenum">
              <a:rPr lang="en-US" altLang="en-US"/>
              <a:pPr>
                <a:defRPr/>
              </a:pPr>
              <a:t>‹#›</a:t>
            </a:fld>
            <a:endParaRPr lang="en-US" altLang="en-US"/>
          </a:p>
        </p:txBody>
      </p:sp>
    </p:spTree>
    <p:extLst>
      <p:ext uri="{BB962C8B-B14F-4D97-AF65-F5344CB8AC3E}">
        <p14:creationId xmlns:p14="http://schemas.microsoft.com/office/powerpoint/2010/main" val="2002365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1596593-3037-43DC-A11B-C7124F1AC505}" type="slidenum">
              <a:rPr lang="en-US" altLang="en-US"/>
              <a:pPr>
                <a:defRPr/>
              </a:pPr>
              <a:t>‹#›</a:t>
            </a:fld>
            <a:endParaRPr lang="en-US" altLang="en-US"/>
          </a:p>
        </p:txBody>
      </p:sp>
    </p:spTree>
    <p:extLst>
      <p:ext uri="{BB962C8B-B14F-4D97-AF65-F5344CB8AC3E}">
        <p14:creationId xmlns:p14="http://schemas.microsoft.com/office/powerpoint/2010/main" val="4235109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DFAC1711-0831-4444-A939-0981A4BEF073}" type="slidenum">
              <a:rPr lang="en-US" altLang="en-US"/>
              <a:pPr>
                <a:defRPr/>
              </a:pPr>
              <a:t>‹#›</a:t>
            </a:fld>
            <a:endParaRPr lang="en-US" altLang="en-US"/>
          </a:p>
        </p:txBody>
      </p:sp>
    </p:spTree>
    <p:extLst>
      <p:ext uri="{BB962C8B-B14F-4D97-AF65-F5344CB8AC3E}">
        <p14:creationId xmlns:p14="http://schemas.microsoft.com/office/powerpoint/2010/main" val="4233837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D8B1685-FC7F-4CBB-AD52-DAC7D20869F4}" type="slidenum">
              <a:rPr lang="en-US" altLang="en-US"/>
              <a:pPr>
                <a:defRPr/>
              </a:pPr>
              <a:t>‹#›</a:t>
            </a:fld>
            <a:endParaRPr lang="en-US" altLang="en-US"/>
          </a:p>
        </p:txBody>
      </p:sp>
    </p:spTree>
    <p:extLst>
      <p:ext uri="{BB962C8B-B14F-4D97-AF65-F5344CB8AC3E}">
        <p14:creationId xmlns:p14="http://schemas.microsoft.com/office/powerpoint/2010/main" val="2841908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F615A50-D7EB-4CC4-8864-29792CB70949}" type="slidenum">
              <a:rPr lang="en-US" altLang="en-US"/>
              <a:pPr>
                <a:defRPr/>
              </a:pPr>
              <a:t>‹#›</a:t>
            </a:fld>
            <a:endParaRPr lang="en-US" altLang="en-US"/>
          </a:p>
        </p:txBody>
      </p:sp>
    </p:spTree>
    <p:extLst>
      <p:ext uri="{BB962C8B-B14F-4D97-AF65-F5344CB8AC3E}">
        <p14:creationId xmlns:p14="http://schemas.microsoft.com/office/powerpoint/2010/main" val="2954831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61E1CB7-C02F-4B26-89F6-A4D203DD4F00}" type="slidenum">
              <a:rPr lang="en-US" altLang="en-US"/>
              <a:pPr>
                <a:defRPr/>
              </a:pPr>
              <a:t>‹#›</a:t>
            </a:fld>
            <a:endParaRPr lang="en-US" altLang="en-US"/>
          </a:p>
        </p:txBody>
      </p:sp>
    </p:spTree>
    <p:extLst>
      <p:ext uri="{BB962C8B-B14F-4D97-AF65-F5344CB8AC3E}">
        <p14:creationId xmlns:p14="http://schemas.microsoft.com/office/powerpoint/2010/main" val="3629437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1406DDB5-F9EF-4349-8EB8-3149C727691B}" type="slidenum">
              <a:rPr lang="en-US" altLang="en-US"/>
              <a:pPr>
                <a:defRPr/>
              </a:pPr>
              <a:t>‹#›</a:t>
            </a:fld>
            <a:endParaRPr lang="en-US" altLang="en-US"/>
          </a:p>
        </p:txBody>
      </p:sp>
    </p:spTree>
    <p:extLst>
      <p:ext uri="{BB962C8B-B14F-4D97-AF65-F5344CB8AC3E}">
        <p14:creationId xmlns:p14="http://schemas.microsoft.com/office/powerpoint/2010/main" val="3790880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8645BE3F-3E4E-4F0C-BEE7-D07318089270}" type="slidenum">
              <a:rPr lang="en-US" altLang="en-US"/>
              <a:pPr>
                <a:defRPr/>
              </a:pPr>
              <a:t>‹#›</a:t>
            </a:fld>
            <a:endParaRPr lang="en-US" altLang="en-US"/>
          </a:p>
        </p:txBody>
      </p:sp>
    </p:spTree>
    <p:extLst>
      <p:ext uri="{BB962C8B-B14F-4D97-AF65-F5344CB8AC3E}">
        <p14:creationId xmlns:p14="http://schemas.microsoft.com/office/powerpoint/2010/main" val="619925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54580252-7690-433C-B969-A544EDD92B92}" type="slidenum">
              <a:rPr lang="en-US" altLang="en-US"/>
              <a:pPr>
                <a:defRPr/>
              </a:pPr>
              <a:t>‹#›</a:t>
            </a:fld>
            <a:endParaRPr lang="en-US" altLang="en-US"/>
          </a:p>
        </p:txBody>
      </p:sp>
    </p:spTree>
    <p:extLst>
      <p:ext uri="{BB962C8B-B14F-4D97-AF65-F5344CB8AC3E}">
        <p14:creationId xmlns:p14="http://schemas.microsoft.com/office/powerpoint/2010/main" val="873615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3B8A2C4-3E26-405A-AC95-F2538CEFF6B7}" type="slidenum">
              <a:rPr lang="en-US" altLang="en-US"/>
              <a:pPr>
                <a:defRPr/>
              </a:pPr>
              <a:t>‹#›</a:t>
            </a:fld>
            <a:endParaRPr lang="en-US" altLang="en-US"/>
          </a:p>
        </p:txBody>
      </p:sp>
    </p:spTree>
    <p:extLst>
      <p:ext uri="{BB962C8B-B14F-4D97-AF65-F5344CB8AC3E}">
        <p14:creationId xmlns:p14="http://schemas.microsoft.com/office/powerpoint/2010/main" val="1144821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E4447D0-4577-4E9D-9AD1-656999AB7163}" type="slidenum">
              <a:rPr lang="en-US" altLang="en-US"/>
              <a:pPr>
                <a:defRPr/>
              </a:pPr>
              <a:t>‹#›</a:t>
            </a:fld>
            <a:endParaRPr lang="en-US" altLang="en-US"/>
          </a:p>
        </p:txBody>
      </p:sp>
    </p:spTree>
    <p:extLst>
      <p:ext uri="{BB962C8B-B14F-4D97-AF65-F5344CB8AC3E}">
        <p14:creationId xmlns:p14="http://schemas.microsoft.com/office/powerpoint/2010/main" val="2248481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6699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9931251A-F7F7-4808-ADA5-2E67EDD41B0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3600" kern="12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anose="02020603050405020304" pitchFamily="18" charset="0"/>
        </a:defRPr>
      </a:lvl2pPr>
      <a:lvl3pPr algn="ctr" rtl="0" eaLnBrk="0" fontAlgn="base" hangingPunct="0">
        <a:spcBef>
          <a:spcPct val="0"/>
        </a:spcBef>
        <a:spcAft>
          <a:spcPct val="0"/>
        </a:spcAft>
        <a:defRPr sz="3600">
          <a:solidFill>
            <a:schemeClr val="tx2"/>
          </a:solidFill>
          <a:latin typeface="Times New Roman" panose="02020603050405020304" pitchFamily="18" charset="0"/>
        </a:defRPr>
      </a:lvl3pPr>
      <a:lvl4pPr algn="ctr" rtl="0" eaLnBrk="0" fontAlgn="base" hangingPunct="0">
        <a:spcBef>
          <a:spcPct val="0"/>
        </a:spcBef>
        <a:spcAft>
          <a:spcPct val="0"/>
        </a:spcAft>
        <a:defRPr sz="3600">
          <a:solidFill>
            <a:schemeClr val="tx2"/>
          </a:solidFill>
          <a:latin typeface="Times New Roman" panose="02020603050405020304" pitchFamily="18" charset="0"/>
        </a:defRPr>
      </a:lvl4pPr>
      <a:lvl5pPr algn="ctr" rtl="0" eaLnBrk="0" fontAlgn="base" hangingPunct="0">
        <a:spcBef>
          <a:spcPct val="0"/>
        </a:spcBef>
        <a:spcAft>
          <a:spcPct val="0"/>
        </a:spcAft>
        <a:defRPr sz="3600">
          <a:solidFill>
            <a:schemeClr val="tx2"/>
          </a:solidFill>
          <a:latin typeface="Times New Roman" panose="02020603050405020304" pitchFamily="18" charset="0"/>
        </a:defRPr>
      </a:lvl5pPr>
      <a:lvl6pPr marL="457200" algn="ctr" rtl="0" fontAlgn="base">
        <a:spcBef>
          <a:spcPct val="0"/>
        </a:spcBef>
        <a:spcAft>
          <a:spcPct val="0"/>
        </a:spcAft>
        <a:defRPr sz="3600">
          <a:solidFill>
            <a:schemeClr val="tx2"/>
          </a:solidFill>
          <a:latin typeface="Times New Roman" panose="02020603050405020304" pitchFamily="18" charset="0"/>
        </a:defRPr>
      </a:lvl6pPr>
      <a:lvl7pPr marL="914400" algn="ctr" rtl="0" fontAlgn="base">
        <a:spcBef>
          <a:spcPct val="0"/>
        </a:spcBef>
        <a:spcAft>
          <a:spcPct val="0"/>
        </a:spcAft>
        <a:defRPr sz="3600">
          <a:solidFill>
            <a:schemeClr val="tx2"/>
          </a:solidFill>
          <a:latin typeface="Times New Roman" panose="02020603050405020304" pitchFamily="18" charset="0"/>
        </a:defRPr>
      </a:lvl7pPr>
      <a:lvl8pPr marL="1371600" algn="ctr" rtl="0" fontAlgn="base">
        <a:spcBef>
          <a:spcPct val="0"/>
        </a:spcBef>
        <a:spcAft>
          <a:spcPct val="0"/>
        </a:spcAft>
        <a:defRPr sz="3600">
          <a:solidFill>
            <a:schemeClr val="tx2"/>
          </a:solidFill>
          <a:latin typeface="Times New Roman" panose="02020603050405020304" pitchFamily="18" charset="0"/>
        </a:defRPr>
      </a:lvl8pPr>
      <a:lvl9pPr marL="1828800" algn="ctr" rtl="0" fontAlgn="base">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griesinger@harmanspecialtygroup.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C:\ICA\ICA2004\RADS2004\rake_mix5.mpg" TargetMode="Externa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file:///C:\ICA\ICA2004\RADS2004\rake_mix5.mpg" TargetMode="External"/><Relationship Id="rId1" Type="http://schemas.openxmlformats.org/officeDocument/2006/relationships/video" Target="file:///C:\ICA\ICA2004\RADS2004\rake_back.mpg"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audio" Target="file:///C:\ICA\ICA2004\RADS2004\Dresden_1st_ring.wav" TargetMode="Externa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audio" Target="file:///C:\ICA\ICA2004\RADS2004\berlin_excerpt.wav" TargetMode="Externa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audio" Target="file:///C:\ICA\ICA2004\RADS2004\old_bolshoi_verdi.wav"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audio" Target="file:///C:\ICA\ICA2004\RADS2004\Snow_white_reh_w_orch_excpt.wav" TargetMode="Externa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ICA\ICA2004\RADS2004\fwd.wav" TargetMode="External"/><Relationship Id="rId1" Type="http://schemas.openxmlformats.org/officeDocument/2006/relationships/audio" Target="file:///C:\ICA\ICA2004\RADS2004\bkwd.wav" TargetMode="Externa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audio" Target="file:///C:\ICA\ICA2004\RADS2004\right_0.wav" TargetMode="Externa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audio" Target="file:///D:\ASA_03\lecture\tst_rt.wav" TargetMode="External"/><Relationship Id="rId5" Type="http://schemas.openxmlformats.org/officeDocument/2006/relationships/image" Target="../media/image7.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file:///C:\ICA\ICA2004\RADS2004\tenx.wav" TargetMode="External"/><Relationship Id="rId1" Type="http://schemas.openxmlformats.org/officeDocument/2006/relationships/audio" Target="file:///C:\ICA\ICA2004\RADS2004\ten.wav" TargetMode="External"/><Relationship Id="rId6" Type="http://schemas.openxmlformats.org/officeDocument/2006/relationships/image" Target="../media/image7.png"/><Relationship Id="rId5" Type="http://schemas.openxmlformats.org/officeDocument/2006/relationships/image" Target="../media/image24.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audio" Target="file:///C:\ICA\ICA2004\RADS2004\ten.wav" TargetMode="Externa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audio" Target="file:///C:\ICA\ICA2004\RADS2004\tenc.wav" TargetMode="Externa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audio" Target="file:///C:\ICA\ICA2004\RADS2004\tencd.wav" TargetMode="Externa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ICA\ICA2004\RADS2004\bolshn.wav" TargetMode="External"/><Relationship Id="rId1" Type="http://schemas.openxmlformats.org/officeDocument/2006/relationships/audio" Target="file:///C:\ICA\ICA2004\RADS2004\bolsho.wav" TargetMode="External"/><Relationship Id="rId5" Type="http://schemas.openxmlformats.org/officeDocument/2006/relationships/image" Target="../media/image7.png"/><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audio" Target="file:///C:\ICA\ICA2004\RADS2004\ten.wav" TargetMode="Externa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audio" Target="file:///C:\ICA\ICA2004\RADS2004\tenx.wav" TargetMode="Externa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audio" Target="file:///C:\ICA\ICA2004\tenxm11_full_level.wav" TargetMode="External"/><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1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audio" Target="file:///C:\ICA\ICA2004\RADS2004\tenxm14.wav" TargetMode="Externa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60.png"/><Relationship Id="rId4" Type="http://schemas.openxmlformats.org/officeDocument/2006/relationships/oleObject" Target="../embeddings/oleObject2.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59.png"/><Relationship Id="rId4" Type="http://schemas.openxmlformats.org/officeDocument/2006/relationships/image" Target="../media/image61.png"/></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13.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2.xml"/><Relationship Id="rId1" Type="http://schemas.openxmlformats.org/officeDocument/2006/relationships/audio" Target="file:///C:\ICA\ICA2004\RADS2004\ten_scal.wav" TargetMode="External"/><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audio" Target="file:///G:\beranek\rakes44.wav" TargetMode="External"/><Relationship Id="rId7" Type="http://schemas.openxmlformats.org/officeDocument/2006/relationships/image" Target="../media/image59.png"/><Relationship Id="rId12" Type="http://schemas.openxmlformats.org/officeDocument/2006/relationships/image" Target="../media/image50.png"/><Relationship Id="rId2" Type="http://schemas.openxmlformats.org/officeDocument/2006/relationships/audio" Target="file:///G:\beranek\rake_in_nnt44.wav" TargetMode="External"/><Relationship Id="rId1" Type="http://schemas.openxmlformats.org/officeDocument/2006/relationships/audio" Target="file:///G:\beranek\rake_in_scala44.wav" TargetMode="External"/><Relationship Id="rId6" Type="http://schemas.openxmlformats.org/officeDocument/2006/relationships/image" Target="../media/image58.png"/><Relationship Id="rId11" Type="http://schemas.openxmlformats.org/officeDocument/2006/relationships/image" Target="../media/image72.png"/><Relationship Id="rId5" Type="http://schemas.openxmlformats.org/officeDocument/2006/relationships/slideLayout" Target="../slideLayouts/slideLayout13.xml"/><Relationship Id="rId10" Type="http://schemas.openxmlformats.org/officeDocument/2006/relationships/image" Target="../media/image71.png"/><Relationship Id="rId4" Type="http://schemas.openxmlformats.org/officeDocument/2006/relationships/audio" Target="file:///G:\beranek\rake_in_semper44.wav" TargetMode="External"/><Relationship Id="rId9" Type="http://schemas.openxmlformats.org/officeDocument/2006/relationships/image" Target="../media/image70.png"/></Relationships>
</file>

<file path=ppt/slides/_rels/slide52.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13.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5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Layout" Target="../slideLayouts/slideLayout2.xml"/><Relationship Id="rId1" Type="http://schemas.openxmlformats.org/officeDocument/2006/relationships/audio" Target="file:///C:\ICA\ICA2004\RADS2004\ten_nnt.wav" TargetMode="External"/><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219200"/>
            <a:ext cx="7772400" cy="1470025"/>
          </a:xfrm>
        </p:spPr>
        <p:txBody>
          <a:bodyPr anchor="ctr"/>
          <a:lstStyle/>
          <a:p>
            <a:pPr eaLnBrk="1" hangingPunct="1"/>
            <a:r>
              <a:rPr lang="en-US" altLang="ja-JP" sz="3600" smtClean="0">
                <a:ea typeface="ＭＳ Ｐゴシック" panose="020B0600070205080204" pitchFamily="34" charset="-128"/>
              </a:rPr>
              <a:t>Subjective aspects of room acoustics</a:t>
            </a:r>
            <a:br>
              <a:rPr lang="en-US" altLang="ja-JP" sz="3600" smtClean="0">
                <a:ea typeface="ＭＳ Ｐゴシック" panose="020B0600070205080204" pitchFamily="34" charset="-128"/>
              </a:rPr>
            </a:br>
            <a:r>
              <a:rPr lang="en-US" altLang="ja-JP" sz="3600" smtClean="0">
                <a:ea typeface="ＭＳ Ｐゴシック" panose="020B0600070205080204" pitchFamily="34" charset="-128"/>
              </a:rPr>
              <a:t/>
            </a:r>
            <a:br>
              <a:rPr lang="en-US" altLang="ja-JP" sz="3600" smtClean="0">
                <a:ea typeface="ＭＳ Ｐゴシック" panose="020B0600070205080204" pitchFamily="34" charset="-128"/>
              </a:rPr>
            </a:br>
            <a:r>
              <a:rPr lang="en-US" altLang="ja-JP" sz="3600" smtClean="0">
                <a:ea typeface="ＭＳ Ｐゴシック" panose="020B0600070205080204" pitchFamily="34" charset="-128"/>
              </a:rPr>
              <a:t> </a:t>
            </a:r>
            <a:r>
              <a:rPr lang="en-US" altLang="en-US" sz="2800" i="1" smtClean="0"/>
              <a:t>David Griesinger</a:t>
            </a:r>
          </a:p>
        </p:txBody>
      </p:sp>
      <p:sp>
        <p:nvSpPr>
          <p:cNvPr id="2051" name="Rectangle 3"/>
          <p:cNvSpPr>
            <a:spLocks noGrp="1" noChangeArrowheads="1"/>
          </p:cNvSpPr>
          <p:nvPr>
            <p:ph type="subTitle" idx="1"/>
          </p:nvPr>
        </p:nvSpPr>
        <p:spPr>
          <a:xfrm>
            <a:off x="1371600" y="3886200"/>
            <a:ext cx="6400800" cy="1752600"/>
          </a:xfrm>
        </p:spPr>
        <p:txBody>
          <a:bodyPr/>
          <a:lstStyle/>
          <a:p>
            <a:pPr eaLnBrk="1" hangingPunct="1">
              <a:lnSpc>
                <a:spcPct val="90000"/>
              </a:lnSpc>
            </a:pPr>
            <a:r>
              <a:rPr lang="en-US" altLang="en-US" sz="2000" smtClean="0"/>
              <a:t>Harman Specialty Group</a:t>
            </a:r>
          </a:p>
          <a:p>
            <a:pPr eaLnBrk="1" hangingPunct="1">
              <a:lnSpc>
                <a:spcPct val="90000"/>
              </a:lnSpc>
            </a:pPr>
            <a:r>
              <a:rPr lang="en-US" altLang="en-US" sz="2000" smtClean="0"/>
              <a:t>Bedford, Massachusetts</a:t>
            </a:r>
          </a:p>
          <a:p>
            <a:pPr eaLnBrk="1" hangingPunct="1">
              <a:lnSpc>
                <a:spcPct val="90000"/>
              </a:lnSpc>
            </a:pPr>
            <a:r>
              <a:rPr lang="en-US" altLang="en-US" sz="2000" smtClean="0">
                <a:hlinkClick r:id="rId2"/>
              </a:rPr>
              <a:t>dgriesinger@harmanspecialtygroup.com</a:t>
            </a:r>
            <a:endParaRPr lang="en-US" altLang="en-US" sz="2000" smtClean="0"/>
          </a:p>
          <a:p>
            <a:pPr eaLnBrk="1" hangingPunct="1">
              <a:lnSpc>
                <a:spcPct val="90000"/>
              </a:lnSpc>
            </a:pPr>
            <a:r>
              <a:rPr lang="en-US" altLang="en-US" sz="2000" smtClean="0"/>
              <a:t>www.theworld.com/~griesngr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6172200"/>
            <a:ext cx="7772400" cy="685800"/>
          </a:xfrm>
        </p:spPr>
        <p:txBody>
          <a:bodyPr/>
          <a:lstStyle/>
          <a:p>
            <a:pPr eaLnBrk="1" hangingPunct="1"/>
            <a:r>
              <a:rPr lang="en-US" altLang="en-US" sz="2000" smtClean="0"/>
              <a:t>Example: Boston Cantata Singers in Jordan Hall</a:t>
            </a:r>
          </a:p>
        </p:txBody>
      </p:sp>
      <p:pic>
        <p:nvPicPr>
          <p:cNvPr id="11267" name="Picture 3" descr="IMG_0398"/>
          <p:cNvPicPr>
            <a:picLocks noChangeAspect="1" noChangeArrowheads="1"/>
          </p:cNvPicPr>
          <p:nvPr/>
        </p:nvPicPr>
        <p:blipFill>
          <a:blip r:embed="rId2">
            <a:extLst>
              <a:ext uri="{28A0092B-C50C-407E-A947-70E740481C1C}">
                <a14:useLocalDpi xmlns:a14="http://schemas.microsoft.com/office/drawing/2010/main" val="0"/>
              </a:ext>
            </a:extLst>
          </a:blip>
          <a:srcRect l="6482" t="14066" r="5556" b="6172"/>
          <a:stretch>
            <a:fillRect/>
          </a:stretch>
        </p:blipFill>
        <p:spPr bwMode="auto">
          <a:xfrm>
            <a:off x="0" y="0"/>
            <a:ext cx="9144000" cy="621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0"/>
            <a:ext cx="8229600" cy="1143000"/>
          </a:xfrm>
        </p:spPr>
        <p:txBody>
          <a:bodyPr/>
          <a:lstStyle/>
          <a:p>
            <a:pPr eaLnBrk="1" hangingPunct="1"/>
            <a:r>
              <a:rPr lang="en-US" altLang="en-US" sz="2400" smtClean="0"/>
              <a:t>Cantata Singers Rake’s Progress</a:t>
            </a:r>
          </a:p>
        </p:txBody>
      </p:sp>
      <p:sp>
        <p:nvSpPr>
          <p:cNvPr id="12291" name="Text Box 3"/>
          <p:cNvSpPr txBox="1">
            <a:spLocks noChangeArrowheads="1"/>
          </p:cNvSpPr>
          <p:nvPr/>
        </p:nvSpPr>
        <p:spPr bwMode="auto">
          <a:xfrm>
            <a:off x="6934200" y="762000"/>
            <a:ext cx="213360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Performance in Jordan Hall, January 26, 2003.  Reverberation time in Jordan ~1.4 seconds at 1000Hz.  This is similar to the Semperoper Dresden.</a:t>
            </a:r>
          </a:p>
          <a:p>
            <a:pPr eaLnBrk="1" hangingPunct="1">
              <a:spcBef>
                <a:spcPct val="50000"/>
              </a:spcBef>
            </a:pPr>
            <a:r>
              <a:rPr lang="en-US" altLang="en-US">
                <a:latin typeface="Times New Roman" panose="02020603050405020304" pitchFamily="18" charset="0"/>
              </a:rPr>
              <a:t>The typical audience member is ~ 3 reverb radii from this singer.</a:t>
            </a:r>
          </a:p>
          <a:p>
            <a:pPr eaLnBrk="1" hangingPunct="1">
              <a:spcBef>
                <a:spcPct val="50000"/>
              </a:spcBef>
            </a:pPr>
            <a:r>
              <a:rPr lang="en-US" altLang="en-US">
                <a:latin typeface="Times New Roman" panose="02020603050405020304" pitchFamily="18" charset="0"/>
              </a:rPr>
              <a:t>The dramatic consequences are highly audible.</a:t>
            </a:r>
          </a:p>
        </p:txBody>
      </p:sp>
      <p:sp>
        <p:nvSpPr>
          <p:cNvPr id="12292" name="Text Box 4"/>
          <p:cNvSpPr txBox="1">
            <a:spLocks noChangeArrowheads="1"/>
          </p:cNvSpPr>
          <p:nvPr/>
        </p:nvSpPr>
        <p:spPr bwMode="auto">
          <a:xfrm>
            <a:off x="0" y="5791200"/>
            <a:ext cx="9144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It is amazing that in spite of the enormous acoustic distance, the performers still manage to project emotion to the listener.  The performance received fabulous reviews. But the situation is not ideal.  One reviewer commented on the regrettable lack of surtitles.  The opera is in English.</a:t>
            </a:r>
          </a:p>
        </p:txBody>
      </p:sp>
      <p:pic>
        <p:nvPicPr>
          <p:cNvPr id="62470" name="rake_mix5.mpg">
            <a:hlinkClick r:id="" action="ppaction://media"/>
          </p:cNvPr>
          <p:cNvPicPr>
            <a:picLocks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228600" y="1219200"/>
            <a:ext cx="6400800" cy="426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2470"/>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62470"/>
                                        </p:tgtEl>
                                      </p:cBhvr>
                                    </p:cmd>
                                  </p:childTnLst>
                                </p:cTn>
                              </p:par>
                            </p:childTnLst>
                          </p:cTn>
                        </p:par>
                      </p:childTnLst>
                    </p:cTn>
                  </p:par>
                </p:childTnLst>
              </p:cTn>
              <p:nextCondLst>
                <p:cond evt="onClick" delay="0">
                  <p:tgtEl>
                    <p:spTgt spid="62470"/>
                  </p:tgtEl>
                </p:cond>
              </p:nextCondLst>
            </p:seq>
            <p:video>
              <p:cMediaNode>
                <p:cTn id="7" fill="hold" display="0">
                  <p:stCondLst>
                    <p:cond delay="indefinite"/>
                  </p:stCondLst>
                  <p:endCondLst>
                    <p:cond evt="onNext" delay="0">
                      <p:tgtEl>
                        <p:sldTgt/>
                      </p:tgtEl>
                    </p:cond>
                    <p:cond evt="onPrev" delay="0">
                      <p:tgtEl>
                        <p:sldTgt/>
                      </p:tgtEl>
                    </p:cond>
                  </p:endCondLst>
                </p:cTn>
                <p:tgtEl>
                  <p:spTgt spid="62470"/>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z="2800" smtClean="0"/>
              <a:t>Cantata Singers Rake’s Progress</a:t>
            </a:r>
          </a:p>
        </p:txBody>
      </p:sp>
      <p:pic>
        <p:nvPicPr>
          <p:cNvPr id="65542" name="rake_back.mpg">
            <a:hlinkClick r:id="" action="ppaction://media"/>
          </p:cNvPr>
          <p:cNvPicPr>
            <a:picLocks noRot="1" noChangeAspect="1" noChangeArrowheads="1"/>
          </p:cNvPicPr>
          <p:nvPr>
            <p:ph sz="half" idx="2"/>
            <a:videoFile r:link="rId1"/>
          </p:nvPr>
        </p:nvPicPr>
        <p:blipFill>
          <a:blip r:embed="rId4">
            <a:extLst>
              <a:ext uri="{28A0092B-C50C-407E-A947-70E740481C1C}">
                <a14:useLocalDpi xmlns:a14="http://schemas.microsoft.com/office/drawing/2010/main" val="0"/>
              </a:ext>
            </a:extLst>
          </a:blip>
          <a:srcRect/>
          <a:stretch>
            <a:fillRect/>
          </a:stretch>
        </p:blipFill>
        <p:spPr>
          <a:xfrm>
            <a:off x="4648200" y="1676400"/>
            <a:ext cx="4038600" cy="2692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7" name="Text Box 8"/>
          <p:cNvSpPr txBox="1">
            <a:spLocks noChangeArrowheads="1"/>
          </p:cNvSpPr>
          <p:nvPr/>
        </p:nvSpPr>
        <p:spPr bwMode="auto">
          <a:xfrm>
            <a:off x="457200" y="4724400"/>
            <a:ext cx="4038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Multimiked recording.  Note the clarity of vocal timbre (low sonic distance) and good voice/orchestra balance.</a:t>
            </a:r>
          </a:p>
        </p:txBody>
      </p:sp>
      <p:sp>
        <p:nvSpPr>
          <p:cNvPr id="13318" name="Text Box 9"/>
          <p:cNvSpPr txBox="1">
            <a:spLocks noChangeArrowheads="1"/>
          </p:cNvSpPr>
          <p:nvPr/>
        </p:nvSpPr>
        <p:spPr bwMode="auto">
          <a:xfrm>
            <a:off x="4724400" y="4724400"/>
            <a:ext cx="38862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Camera recording from under the first balcony.  Note the timbre coloration and the poor balance.  With the picture and after adaptation the  performance is quite enjoyable.</a:t>
            </a:r>
          </a:p>
        </p:txBody>
      </p:sp>
      <p:pic>
        <p:nvPicPr>
          <p:cNvPr id="3" name="rake_mix5">
            <a:hlinkClick r:id="" action="ppaction://media"/>
          </p:cNvPr>
          <p:cNvPicPr>
            <a:picLocks noGrp="1" noRot="1" noChangeAspect="1"/>
          </p:cNvPicPr>
          <p:nvPr>
            <p:ph sz="half" idx="1"/>
            <a:videoFile r:link="rId2"/>
          </p:nvPr>
        </p:nvPicPr>
        <p:blipFill>
          <a:blip r:embed="rId5"/>
          <a:stretch>
            <a:fillRect/>
          </a:stretch>
        </p:blipFill>
        <p:spPr>
          <a:xfrm>
            <a:off x="838200" y="1676400"/>
            <a:ext cx="3651251" cy="273843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554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65542"/>
                                        </p:tgtEl>
                                      </p:cBhvr>
                                    </p:cmd>
                                  </p:childTnLst>
                                </p:cTn>
                              </p:par>
                            </p:childTnLst>
                          </p:cTn>
                        </p:par>
                      </p:childTnLst>
                    </p:cTn>
                  </p:par>
                </p:childTnLst>
              </p:cTn>
              <p:nextCondLst>
                <p:cond evt="onClick" delay="0">
                  <p:tgtEl>
                    <p:spTgt spid="65542"/>
                  </p:tgtEl>
                </p:cond>
              </p:nextCondLst>
            </p:seq>
            <p:video>
              <p:cMediaNode>
                <p:cTn id="7" fill="hold" display="0">
                  <p:stCondLst>
                    <p:cond delay="indefinite"/>
                  </p:stCondLst>
                  <p:endCondLst>
                    <p:cond evt="onNext" delay="0">
                      <p:tgtEl>
                        <p:sldTgt/>
                      </p:tgtEl>
                    </p:cond>
                    <p:cond evt="onPrev" delay="0">
                      <p:tgtEl>
                        <p:sldTgt/>
                      </p:tgtEl>
                    </p:cond>
                  </p:endCondLst>
                </p:cTn>
                <p:tgtEl>
                  <p:spTgt spid="65542"/>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video>
              <p:cMediaNode vol="80000">
                <p:cTn id="13" fill="hold" display="0">
                  <p:stCondLst>
                    <p:cond delay="indefinite"/>
                  </p:stCondLst>
                </p:cTn>
                <p:tgtEl>
                  <p:spTgt spid="3"/>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76200"/>
            <a:ext cx="7772400" cy="1143000"/>
          </a:xfrm>
        </p:spPr>
        <p:txBody>
          <a:bodyPr/>
          <a:lstStyle/>
          <a:p>
            <a:pPr eaLnBrk="1" hangingPunct="1"/>
            <a:r>
              <a:rPr lang="en-US" altLang="en-US" sz="3200" smtClean="0"/>
              <a:t>Distance in Jordan Hall</a:t>
            </a:r>
          </a:p>
        </p:txBody>
      </p:sp>
      <p:sp>
        <p:nvSpPr>
          <p:cNvPr id="14339" name="Rectangle 3"/>
          <p:cNvSpPr>
            <a:spLocks noGrp="1" noChangeArrowheads="1"/>
          </p:cNvSpPr>
          <p:nvPr>
            <p:ph type="body" idx="1"/>
          </p:nvPr>
        </p:nvSpPr>
        <p:spPr>
          <a:xfrm>
            <a:off x="685800" y="1295400"/>
            <a:ext cx="7772400" cy="4114800"/>
          </a:xfrm>
        </p:spPr>
        <p:txBody>
          <a:bodyPr/>
          <a:lstStyle/>
          <a:p>
            <a:pPr eaLnBrk="1" hangingPunct="1">
              <a:lnSpc>
                <a:spcPct val="90000"/>
              </a:lnSpc>
            </a:pPr>
            <a:r>
              <a:rPr lang="en-US" altLang="en-US" sz="2000" smtClean="0"/>
              <a:t>Reverberation time (occupied) measured as ~1.4 seconds at 1000Hz.</a:t>
            </a:r>
          </a:p>
          <a:p>
            <a:pPr eaLnBrk="1" hangingPunct="1">
              <a:lnSpc>
                <a:spcPct val="90000"/>
              </a:lnSpc>
            </a:pPr>
            <a:endParaRPr lang="en-US" altLang="en-US" sz="2000" smtClean="0"/>
          </a:p>
          <a:p>
            <a:pPr eaLnBrk="1" hangingPunct="1">
              <a:lnSpc>
                <a:spcPct val="90000"/>
              </a:lnSpc>
            </a:pPr>
            <a:r>
              <a:rPr lang="en-US" altLang="en-US" sz="2000" smtClean="0"/>
              <a:t>Reverberation radius ~ 10 feet inside the stage house, ~14 feet in the hall.</a:t>
            </a:r>
          </a:p>
          <a:p>
            <a:pPr eaLnBrk="1" hangingPunct="1">
              <a:lnSpc>
                <a:spcPct val="90000"/>
              </a:lnSpc>
            </a:pPr>
            <a:r>
              <a:rPr lang="en-US" altLang="en-US" sz="2000" smtClean="0"/>
              <a:t>Thus a typical listener will be ~ 3 reverberation radii away from a singer who is fully upstage.  This implies a direct/reflected ratio of minus 10dB.</a:t>
            </a:r>
          </a:p>
          <a:p>
            <a:pPr eaLnBrk="1" hangingPunct="1">
              <a:lnSpc>
                <a:spcPct val="90000"/>
              </a:lnSpc>
            </a:pPr>
            <a:endParaRPr lang="en-US" altLang="en-US" sz="2000" smtClean="0"/>
          </a:p>
          <a:p>
            <a:pPr eaLnBrk="1" hangingPunct="1">
              <a:lnSpc>
                <a:spcPct val="90000"/>
              </a:lnSpc>
            </a:pPr>
            <a:r>
              <a:rPr lang="en-US" altLang="en-US" sz="2000" smtClean="0"/>
              <a:t>Jordan Hall is not renowned as an opera venue – perhaps we are hearing why.</a:t>
            </a:r>
          </a:p>
          <a:p>
            <a:pPr eaLnBrk="1" hangingPunct="1">
              <a:lnSpc>
                <a:spcPct val="90000"/>
              </a:lnSpc>
              <a:buFontTx/>
              <a:buNone/>
            </a:pPr>
            <a:endParaRPr lang="en-US" altLang="en-US" sz="20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76200"/>
            <a:ext cx="8229600" cy="1143000"/>
          </a:xfrm>
        </p:spPr>
        <p:txBody>
          <a:bodyPr/>
          <a:lstStyle/>
          <a:p>
            <a:pPr eaLnBrk="1" hangingPunct="1"/>
            <a:r>
              <a:rPr lang="en-US" altLang="en-US" sz="3200" smtClean="0"/>
              <a:t>Visual Factors</a:t>
            </a:r>
          </a:p>
        </p:txBody>
      </p:sp>
      <p:sp>
        <p:nvSpPr>
          <p:cNvPr id="15363" name="Rectangle 3"/>
          <p:cNvSpPr>
            <a:spLocks noGrp="1" noChangeArrowheads="1"/>
          </p:cNvSpPr>
          <p:nvPr>
            <p:ph type="body" idx="1"/>
          </p:nvPr>
        </p:nvSpPr>
        <p:spPr>
          <a:xfrm>
            <a:off x="457200" y="1371600"/>
            <a:ext cx="8229600" cy="5257800"/>
          </a:xfrm>
        </p:spPr>
        <p:txBody>
          <a:bodyPr/>
          <a:lstStyle/>
          <a:p>
            <a:pPr eaLnBrk="1" hangingPunct="1">
              <a:lnSpc>
                <a:spcPct val="80000"/>
              </a:lnSpc>
            </a:pPr>
            <a:r>
              <a:rPr lang="en-US" altLang="en-US" sz="2400" smtClean="0"/>
              <a:t>Our perception of sound in a space depends strongly on factors other than the sound itself.</a:t>
            </a:r>
          </a:p>
          <a:p>
            <a:pPr lvl="1" eaLnBrk="1" hangingPunct="1">
              <a:lnSpc>
                <a:spcPct val="80000"/>
              </a:lnSpc>
            </a:pPr>
            <a:r>
              <a:rPr lang="en-US" altLang="en-US" sz="2000" smtClean="0"/>
              <a:t>Visual cues are sometimes vital to intelligibility.  If you can see a soloist their clarity improves dramatically.</a:t>
            </a:r>
          </a:p>
          <a:p>
            <a:pPr lvl="1" eaLnBrk="1" hangingPunct="1">
              <a:lnSpc>
                <a:spcPct val="80000"/>
              </a:lnSpc>
            </a:pPr>
            <a:r>
              <a:rPr lang="en-US" altLang="en-US" sz="2000" smtClean="0"/>
              <a:t>Impressions of sonic brightness and warmth are strongly influenced by lighting and visual color.</a:t>
            </a:r>
          </a:p>
          <a:p>
            <a:pPr lvl="1" eaLnBrk="1" hangingPunct="1">
              <a:lnSpc>
                <a:spcPct val="80000"/>
              </a:lnSpc>
            </a:pPr>
            <a:r>
              <a:rPr lang="en-US" altLang="en-US" sz="2000" smtClean="0"/>
              <a:t>The overall impression of a musical performance depends primarily on the quality of the musicians!</a:t>
            </a:r>
          </a:p>
          <a:p>
            <a:pPr lvl="2" eaLnBrk="1" hangingPunct="1">
              <a:lnSpc>
                <a:spcPct val="80000"/>
              </a:lnSpc>
            </a:pPr>
            <a:r>
              <a:rPr lang="en-US" altLang="en-US" sz="1800" smtClean="0"/>
              <a:t>But can also depend on a wealth of other factors, such as mood.</a:t>
            </a:r>
          </a:p>
          <a:p>
            <a:pPr eaLnBrk="1" hangingPunct="1">
              <a:lnSpc>
                <a:spcPct val="80000"/>
              </a:lnSpc>
            </a:pPr>
            <a:r>
              <a:rPr lang="en-US" altLang="en-US" sz="2400" smtClean="0"/>
              <a:t>But the </a:t>
            </a:r>
            <a:r>
              <a:rPr lang="en-US" altLang="en-US" sz="2400" i="1" smtClean="0"/>
              <a:t>sound </a:t>
            </a:r>
            <a:r>
              <a:rPr lang="en-US" altLang="en-US" sz="2400" smtClean="0"/>
              <a:t>of a space is still vitally important – particularly to opera and drama.</a:t>
            </a:r>
          </a:p>
          <a:p>
            <a:pPr lvl="1" eaLnBrk="1" hangingPunct="1">
              <a:lnSpc>
                <a:spcPct val="80000"/>
              </a:lnSpc>
            </a:pPr>
            <a:r>
              <a:rPr lang="en-US" altLang="en-US" sz="2000" smtClean="0"/>
              <a:t>Many conductors and directors have convinced me that the sonic distance between performer and listener affects the emotional power of a performance, even after sonic adaptation.</a:t>
            </a:r>
          </a:p>
          <a:p>
            <a:pPr lvl="2" eaLnBrk="1" hangingPunct="1">
              <a:lnSpc>
                <a:spcPct val="80000"/>
              </a:lnSpc>
            </a:pPr>
            <a:r>
              <a:rPr lang="en-US" altLang="en-US" sz="1800" smtClean="0"/>
              <a:t>Sonic adaptation makes sonic distance difficult to perceive and to remember, but it is still subconsciously active.</a:t>
            </a:r>
          </a:p>
          <a:p>
            <a:pPr eaLnBrk="1" hangingPunct="1">
              <a:lnSpc>
                <a:spcPct val="80000"/>
              </a:lnSpc>
            </a:pPr>
            <a:r>
              <a:rPr lang="en-US" altLang="en-US" sz="2400" smtClean="0"/>
              <a:t>We need methods of comparing spaces as they are actually used:  With live performances.</a:t>
            </a:r>
          </a:p>
          <a:p>
            <a:pPr eaLnBrk="1" hangingPunct="1">
              <a:lnSpc>
                <a:spcPct val="80000"/>
              </a:lnSpc>
            </a:pPr>
            <a:endParaRPr lang="en-US" altLang="en-US" sz="2400" smtClean="0"/>
          </a:p>
          <a:p>
            <a:pPr eaLnBrk="1" hangingPunct="1">
              <a:lnSpc>
                <a:spcPct val="80000"/>
              </a:lnSpc>
            </a:pPr>
            <a:endParaRPr lang="en-US" alt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Glasses microphones</a:t>
            </a:r>
          </a:p>
        </p:txBody>
      </p:sp>
      <p:pic>
        <p:nvPicPr>
          <p:cNvPr id="16387" name="Picture 3" descr="glasses_mikes"/>
          <p:cNvPicPr>
            <a:picLocks noChangeAspect="1" noChangeArrowheads="1"/>
          </p:cNvPicPr>
          <p:nvPr/>
        </p:nvPicPr>
        <p:blipFill>
          <a:blip r:embed="rId2">
            <a:extLst>
              <a:ext uri="{28A0092B-C50C-407E-A947-70E740481C1C}">
                <a14:useLocalDpi xmlns:a14="http://schemas.microsoft.com/office/drawing/2010/main" val="0"/>
              </a:ext>
            </a:extLst>
          </a:blip>
          <a:srcRect l="6494" t="19048" r="10390" b="16884"/>
          <a:stretch>
            <a:fillRect/>
          </a:stretch>
        </p:blipFill>
        <p:spPr bwMode="auto">
          <a:xfrm>
            <a:off x="457200" y="1905000"/>
            <a:ext cx="5715000" cy="330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4"/>
          <p:cNvSpPr txBox="1">
            <a:spLocks noChangeArrowheads="1"/>
          </p:cNvSpPr>
          <p:nvPr/>
        </p:nvSpPr>
        <p:spPr bwMode="auto">
          <a:xfrm>
            <a:off x="6400800" y="1792288"/>
            <a:ext cx="2514600" cy="338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“dual” lavaliere microphones from Radio Shack can be attached to glasses.</a:t>
            </a:r>
          </a:p>
          <a:p>
            <a:pPr eaLnBrk="1" hangingPunct="1">
              <a:spcBef>
                <a:spcPct val="50000"/>
              </a:spcBef>
            </a:pPr>
            <a:r>
              <a:rPr lang="en-US" altLang="en-US">
                <a:latin typeface="Times New Roman" panose="02020603050405020304" pitchFamily="18" charset="0"/>
              </a:rPr>
              <a:t>They plug directly into a mini-disk recorder.</a:t>
            </a:r>
          </a:p>
          <a:p>
            <a:pPr eaLnBrk="1" hangingPunct="1">
              <a:spcBef>
                <a:spcPct val="50000"/>
              </a:spcBef>
            </a:pPr>
            <a:r>
              <a:rPr lang="en-US" altLang="en-US">
                <a:latin typeface="Times New Roman" panose="02020603050405020304" pitchFamily="18" charset="0"/>
              </a:rPr>
              <a:t>The result is free of diffraction from the pinnae of the person making the recording, which is an advantage.</a:t>
            </a:r>
          </a:p>
        </p:txBody>
      </p:sp>
      <p:sp>
        <p:nvSpPr>
          <p:cNvPr id="16389" name="Text Box 5"/>
          <p:cNvSpPr txBox="1">
            <a:spLocks noChangeArrowheads="1"/>
          </p:cNvSpPr>
          <p:nvPr/>
        </p:nvSpPr>
        <p:spPr bwMode="auto">
          <a:xfrm>
            <a:off x="457200" y="5638800"/>
            <a:ext cx="830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When combined with a calibrated pair of headphones, this system reproduces sonic distance, timbre, intelligibility, and envelopment quite well.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152400"/>
            <a:ext cx="7772400" cy="1143000"/>
          </a:xfrm>
        </p:spPr>
        <p:txBody>
          <a:bodyPr/>
          <a:lstStyle/>
          <a:p>
            <a:pPr eaLnBrk="1" hangingPunct="1"/>
            <a:r>
              <a:rPr lang="en-US" altLang="en-US" sz="2800" smtClean="0"/>
              <a:t>What constitutes good sound?</a:t>
            </a:r>
          </a:p>
        </p:txBody>
      </p:sp>
      <p:pic>
        <p:nvPicPr>
          <p:cNvPr id="17411" name="Picture 3" descr="ranking"/>
          <p:cNvPicPr>
            <a:picLocks noChangeAspect="1" noChangeArrowheads="1"/>
          </p:cNvPicPr>
          <p:nvPr/>
        </p:nvPicPr>
        <p:blipFill>
          <a:blip r:embed="rId2">
            <a:extLst>
              <a:ext uri="{28A0092B-C50C-407E-A947-70E740481C1C}">
                <a14:useLocalDpi xmlns:a14="http://schemas.microsoft.com/office/drawing/2010/main" val="0"/>
              </a:ext>
            </a:extLst>
          </a:blip>
          <a:srcRect b="35185"/>
          <a:stretch>
            <a:fillRect/>
          </a:stretch>
        </p:blipFill>
        <p:spPr bwMode="auto">
          <a:xfrm>
            <a:off x="228600" y="990600"/>
            <a:ext cx="564515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4"/>
          <p:cNvSpPr txBox="1">
            <a:spLocks noChangeArrowheads="1"/>
          </p:cNvSpPr>
          <p:nvPr/>
        </p:nvSpPr>
        <p:spPr bwMode="auto">
          <a:xfrm>
            <a:off x="5943600" y="1073150"/>
            <a:ext cx="2971800" cy="517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Hidaka and Beranek [JASA 107 pp368-383 Jan. 2000] – rank ordered houses by asking conductors to fill out a questionnaire.</a:t>
            </a:r>
          </a:p>
          <a:p>
            <a:pPr eaLnBrk="1" hangingPunct="1">
              <a:spcBef>
                <a:spcPct val="50000"/>
              </a:spcBef>
            </a:pPr>
            <a:r>
              <a:rPr lang="en-US" altLang="en-US">
                <a:latin typeface="Times New Roman" panose="02020603050405020304" pitchFamily="18" charset="0"/>
              </a:rPr>
              <a:t>Semperoper Dresden is ranked nearly at the top, as is the Teatro alla Scala.</a:t>
            </a:r>
          </a:p>
          <a:p>
            <a:pPr eaLnBrk="1" hangingPunct="1">
              <a:spcBef>
                <a:spcPct val="50000"/>
              </a:spcBef>
            </a:pPr>
            <a:r>
              <a:rPr lang="en-US" altLang="en-US">
                <a:latin typeface="Times New Roman" panose="02020603050405020304" pitchFamily="18" charset="0"/>
              </a:rPr>
              <a:t>But the SOUND of these two theaters is extremely different.  Semperoper is highly reverberant, and La Scala is highly damped.</a:t>
            </a:r>
          </a:p>
          <a:p>
            <a:pPr eaLnBrk="1" hangingPunct="1">
              <a:spcBef>
                <a:spcPct val="50000"/>
              </a:spcBef>
            </a:pPr>
            <a:r>
              <a:rPr lang="en-US" altLang="en-US">
                <a:latin typeface="Times New Roman" panose="02020603050405020304" pitchFamily="18" charset="0"/>
              </a:rPr>
              <a:t>In practice the remembered “sound” and the quality rating is dependent on adaptation and non-sonic factors.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76200"/>
            <a:ext cx="7772400" cy="1143000"/>
          </a:xfrm>
        </p:spPr>
        <p:txBody>
          <a:bodyPr/>
          <a:lstStyle/>
          <a:p>
            <a:pPr eaLnBrk="1" hangingPunct="1"/>
            <a:r>
              <a:rPr lang="en-US" altLang="en-US" smtClean="0"/>
              <a:t>Binaural Examples in Opera Houses</a:t>
            </a:r>
          </a:p>
        </p:txBody>
      </p:sp>
      <p:pic>
        <p:nvPicPr>
          <p:cNvPr id="18435" name="Picture 3"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90600"/>
            <a:ext cx="3792538"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4"/>
          <p:cNvSpPr txBox="1">
            <a:spLocks noChangeArrowheads="1"/>
          </p:cNvSpPr>
          <p:nvPr/>
        </p:nvSpPr>
        <p:spPr bwMode="auto">
          <a:xfrm>
            <a:off x="4114800" y="914400"/>
            <a:ext cx="4800600" cy="600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It is very difficult to study opera acoustics, as the sound changes drastically depending on:</a:t>
            </a:r>
          </a:p>
          <a:p>
            <a:pPr eaLnBrk="1" hangingPunct="1">
              <a:spcBef>
                <a:spcPct val="50000"/>
              </a:spcBef>
              <a:buFontTx/>
              <a:buAutoNum type="arabicPeriod"/>
            </a:pPr>
            <a:r>
              <a:rPr lang="en-US" altLang="en-US">
                <a:latin typeface="Times New Roman" panose="02020603050405020304" pitchFamily="18" charset="0"/>
              </a:rPr>
              <a:t>the set design,</a:t>
            </a:r>
          </a:p>
          <a:p>
            <a:pPr eaLnBrk="1" hangingPunct="1">
              <a:spcBef>
                <a:spcPct val="50000"/>
              </a:spcBef>
              <a:buFontTx/>
              <a:buAutoNum type="arabicPeriod"/>
            </a:pPr>
            <a:r>
              <a:rPr lang="en-US" altLang="en-US">
                <a:latin typeface="Times New Roman" panose="02020603050405020304" pitchFamily="18" charset="0"/>
              </a:rPr>
              <a:t>the position of the singers (actors),</a:t>
            </a:r>
          </a:p>
          <a:p>
            <a:pPr eaLnBrk="1" hangingPunct="1">
              <a:spcBef>
                <a:spcPct val="50000"/>
              </a:spcBef>
              <a:buFontTx/>
              <a:buAutoNum type="arabicPeriod"/>
            </a:pPr>
            <a:r>
              <a:rPr lang="en-US" altLang="en-US">
                <a:latin typeface="Times New Roman" panose="02020603050405020304" pitchFamily="18" charset="0"/>
              </a:rPr>
              <a:t>the presence of the audience, and </a:t>
            </a:r>
          </a:p>
          <a:p>
            <a:pPr eaLnBrk="1" hangingPunct="1">
              <a:spcBef>
                <a:spcPct val="50000"/>
              </a:spcBef>
              <a:buFontTx/>
              <a:buAutoNum type="arabicPeriod"/>
            </a:pPr>
            <a:r>
              <a:rPr lang="en-US" altLang="en-US">
                <a:latin typeface="Times New Roman" panose="02020603050405020304" pitchFamily="18" charset="0"/>
              </a:rPr>
              <a:t>the presence of the orchestra.</a:t>
            </a:r>
          </a:p>
          <a:p>
            <a:pPr eaLnBrk="1" hangingPunct="1">
              <a:spcBef>
                <a:spcPct val="50000"/>
              </a:spcBef>
            </a:pPr>
            <a:r>
              <a:rPr lang="en-US" altLang="en-US">
                <a:latin typeface="Times New Roman" panose="02020603050405020304" pitchFamily="18" charset="0"/>
              </a:rPr>
              <a:t>Binaural recordings made during performances can give us important clues.</a:t>
            </a:r>
          </a:p>
          <a:p>
            <a:pPr eaLnBrk="1" hangingPunct="1">
              <a:spcBef>
                <a:spcPct val="50000"/>
              </a:spcBef>
            </a:pPr>
            <a:r>
              <a:rPr lang="en-US" altLang="en-US">
                <a:latin typeface="Times New Roman" panose="02020603050405020304" pitchFamily="18" charset="0"/>
              </a:rPr>
              <a:t>Here is a short example from the Semper Oper Dresden. This hall was rebuilt in 1983, and considerable effort was expended to increase the reverberation time.  The RT is over 1.5 seconds at 1000Hz, which implies a reverberation radius of under 14’.</a:t>
            </a:r>
          </a:p>
          <a:p>
            <a:pPr eaLnBrk="1" hangingPunct="1">
              <a:spcBef>
                <a:spcPct val="50000"/>
              </a:spcBef>
            </a:pPr>
            <a:r>
              <a:rPr lang="en-US" altLang="en-US">
                <a:latin typeface="Times New Roman" panose="02020603050405020304" pitchFamily="18" charset="0"/>
              </a:rPr>
              <a:t> This hall is ranked nearly the best in the survey by Beranek. survey. Note in this recording the singers appear far away, and not well balanced with the orchestra.</a:t>
            </a:r>
          </a:p>
        </p:txBody>
      </p:sp>
      <p:pic>
        <p:nvPicPr>
          <p:cNvPr id="21509" name="Dresden_1st_ring.wav">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4582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50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400773" fill="hold"/>
                                        <p:tgtEl>
                                          <p:spTgt spid="21509"/>
                                        </p:tgtEl>
                                      </p:cBhvr>
                                    </p:cmd>
                                  </p:childTnLst>
                                </p:cTn>
                              </p:par>
                            </p:childTnLst>
                          </p:cTn>
                        </p:par>
                      </p:childTnLst>
                    </p:cTn>
                  </p:par>
                </p:childTnLst>
              </p:cTn>
              <p:nextCondLst>
                <p:cond evt="onClick" delay="0">
                  <p:tgtEl>
                    <p:spTgt spid="2150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1509"/>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152400"/>
            <a:ext cx="7772400" cy="1143000"/>
          </a:xfrm>
        </p:spPr>
        <p:txBody>
          <a:bodyPr/>
          <a:lstStyle/>
          <a:p>
            <a:pPr eaLnBrk="1" hangingPunct="1"/>
            <a:r>
              <a:rPr lang="en-US" altLang="en-US" sz="2400" smtClean="0"/>
              <a:t>Staatsoper “unter den Linden” Berlin</a:t>
            </a:r>
          </a:p>
        </p:txBody>
      </p:sp>
      <p:pic>
        <p:nvPicPr>
          <p:cNvPr id="19459" name="Picture 3" descr="IMG_0906"/>
          <p:cNvPicPr>
            <a:picLocks noChangeAspect="1" noChangeArrowheads="1"/>
          </p:cNvPicPr>
          <p:nvPr/>
        </p:nvPicPr>
        <p:blipFill>
          <a:blip r:embed="rId3">
            <a:extLst>
              <a:ext uri="{28A0092B-C50C-407E-A947-70E740481C1C}">
                <a14:useLocalDpi xmlns:a14="http://schemas.microsoft.com/office/drawing/2010/main" val="0"/>
              </a:ext>
            </a:extLst>
          </a:blip>
          <a:srcRect b="7936"/>
          <a:stretch>
            <a:fillRect/>
          </a:stretch>
        </p:blipFill>
        <p:spPr bwMode="auto">
          <a:xfrm>
            <a:off x="228600" y="1143000"/>
            <a:ext cx="6400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4"/>
          <p:cNvSpPr txBox="1">
            <a:spLocks noChangeArrowheads="1"/>
          </p:cNvSpPr>
          <p:nvPr/>
        </p:nvSpPr>
        <p:spPr bwMode="auto">
          <a:xfrm>
            <a:off x="6629400" y="838200"/>
            <a:ext cx="2362200" cy="503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The Staatsoper Berlin is similar in size to the Semperoper, and the acoustics in Berlin are probably much closer to the original acoustics in Dresden</a:t>
            </a:r>
          </a:p>
          <a:p>
            <a:pPr eaLnBrk="1" hangingPunct="1">
              <a:spcBef>
                <a:spcPct val="50000"/>
              </a:spcBef>
            </a:pPr>
            <a:r>
              <a:rPr lang="en-US" altLang="en-US">
                <a:latin typeface="Times New Roman" panose="02020603050405020304" pitchFamily="18" charset="0"/>
              </a:rPr>
              <a:t>RT at 1000Hz ~0.9s (without LARES).  With LARES the RT at 1000Hz is ~1.1s, but the RT is ~1.7s at 200Hz.</a:t>
            </a:r>
          </a:p>
          <a:p>
            <a:pPr eaLnBrk="1" hangingPunct="1">
              <a:spcBef>
                <a:spcPct val="50000"/>
              </a:spcBef>
            </a:pPr>
            <a:r>
              <a:rPr lang="en-US" altLang="en-US">
                <a:latin typeface="Times New Roman" panose="02020603050405020304" pitchFamily="18" charset="0"/>
              </a:rPr>
              <a:t>Here is a recording made from the parquet, about 2/3’s of the way to the back wall.</a:t>
            </a:r>
          </a:p>
        </p:txBody>
      </p:sp>
      <p:sp>
        <p:nvSpPr>
          <p:cNvPr id="19461" name="Text Box 5"/>
          <p:cNvSpPr txBox="1">
            <a:spLocks noChangeArrowheads="1"/>
          </p:cNvSpPr>
          <p:nvPr/>
        </p:nvSpPr>
        <p:spPr bwMode="auto">
          <a:xfrm>
            <a:off x="304800" y="5943600"/>
            <a:ext cx="609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Although this hall does not appear in Leo’s survey, it is currently the most vital of the Berlin Opera houses.</a:t>
            </a:r>
          </a:p>
        </p:txBody>
      </p:sp>
      <p:pic>
        <p:nvPicPr>
          <p:cNvPr id="22534" name="berlin_excerpt.wav">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7924800" y="617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53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8544" fill="hold"/>
                                        <p:tgtEl>
                                          <p:spTgt spid="22534"/>
                                        </p:tgtEl>
                                      </p:cBhvr>
                                    </p:cmd>
                                  </p:childTnLst>
                                </p:cTn>
                              </p:par>
                            </p:childTnLst>
                          </p:cTn>
                        </p:par>
                      </p:childTnLst>
                    </p:cTn>
                  </p:par>
                </p:childTnLst>
              </p:cTn>
              <p:nextCondLst>
                <p:cond evt="onClick" delay="0">
                  <p:tgtEl>
                    <p:spTgt spid="2253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253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1143000"/>
          </a:xfrm>
        </p:spPr>
        <p:txBody>
          <a:bodyPr/>
          <a:lstStyle/>
          <a:p>
            <a:pPr eaLnBrk="1" hangingPunct="1"/>
            <a:r>
              <a:rPr lang="en-US" altLang="en-US" sz="2800" smtClean="0"/>
              <a:t>Bolshoi</a:t>
            </a:r>
          </a:p>
        </p:txBody>
      </p:sp>
      <p:pic>
        <p:nvPicPr>
          <p:cNvPr id="20483" name="Picture 3" descr="old_bolshoi_w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0"/>
            <a:ext cx="7086600" cy="47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4"/>
          <p:cNvSpPr txBox="1">
            <a:spLocks noChangeArrowheads="1"/>
          </p:cNvSpPr>
          <p:nvPr/>
        </p:nvSpPr>
        <p:spPr bwMode="auto">
          <a:xfrm>
            <a:off x="7315200" y="762000"/>
            <a:ext cx="1676400" cy="489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The old Bolshoi in Moscow is similar in design to the Staatsoper but larger.  This recording was made from the back of the second ring, and is monaural.</a:t>
            </a:r>
          </a:p>
          <a:p>
            <a:pPr eaLnBrk="1" hangingPunct="1">
              <a:spcBef>
                <a:spcPct val="50000"/>
              </a:spcBef>
            </a:pPr>
            <a:r>
              <a:rPr lang="en-US" altLang="en-US">
                <a:latin typeface="Times New Roman" panose="02020603050405020304" pitchFamily="18" charset="0"/>
              </a:rPr>
              <a:t>RT ~ 1.1 seconds at 1000Hz, rising at low frequencies.</a:t>
            </a:r>
          </a:p>
        </p:txBody>
      </p:sp>
      <p:sp>
        <p:nvSpPr>
          <p:cNvPr id="20485" name="Text Box 5"/>
          <p:cNvSpPr txBox="1">
            <a:spLocks noChangeArrowheads="1"/>
          </p:cNvSpPr>
          <p:nvPr/>
        </p:nvSpPr>
        <p:spPr bwMode="auto">
          <a:xfrm>
            <a:off x="609600" y="5638800"/>
            <a:ext cx="7848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In my opinion the sound in this hall is good.  The dramatic impact of the singers is phenomenal for such a large hall, and envelopment in the parquet is high.  This theater is extremely popular – nearly impossible to get into without paying a scalper ~$100.</a:t>
            </a:r>
          </a:p>
        </p:txBody>
      </p:sp>
      <p:pic>
        <p:nvPicPr>
          <p:cNvPr id="24582" name="old_bolshoi_verdi.wav">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610600" y="6019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58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431782" fill="hold"/>
                                        <p:tgtEl>
                                          <p:spTgt spid="24582"/>
                                        </p:tgtEl>
                                      </p:cBhvr>
                                    </p:cmd>
                                  </p:childTnLst>
                                </p:cTn>
                              </p:par>
                            </p:childTnLst>
                          </p:cTn>
                        </p:par>
                      </p:childTnLst>
                    </p:cTn>
                  </p:par>
                </p:childTnLst>
              </p:cTn>
              <p:nextCondLst>
                <p:cond evt="onClick" delay="0">
                  <p:tgtEl>
                    <p:spTgt spid="24582"/>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458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6200"/>
            <a:ext cx="8229600" cy="1143000"/>
          </a:xfrm>
        </p:spPr>
        <p:txBody>
          <a:bodyPr/>
          <a:lstStyle/>
          <a:p>
            <a:pPr eaLnBrk="1" hangingPunct="1"/>
            <a:r>
              <a:rPr lang="en-US" altLang="en-US" smtClean="0"/>
              <a:t>Sound vs Acoustics</a:t>
            </a:r>
          </a:p>
        </p:txBody>
      </p:sp>
      <p:sp>
        <p:nvSpPr>
          <p:cNvPr id="3075" name="Rectangle 3"/>
          <p:cNvSpPr>
            <a:spLocks noGrp="1" noChangeArrowheads="1"/>
          </p:cNvSpPr>
          <p:nvPr>
            <p:ph type="body" idx="1"/>
          </p:nvPr>
        </p:nvSpPr>
        <p:spPr>
          <a:xfrm>
            <a:off x="457200" y="1143000"/>
            <a:ext cx="8229600" cy="4876800"/>
          </a:xfrm>
        </p:spPr>
        <p:txBody>
          <a:bodyPr/>
          <a:lstStyle/>
          <a:p>
            <a:pPr eaLnBrk="1" hangingPunct="1">
              <a:lnSpc>
                <a:spcPct val="80000"/>
              </a:lnSpc>
            </a:pPr>
            <a:r>
              <a:rPr lang="en-US" altLang="en-US" sz="2000" smtClean="0"/>
              <a:t>The audio community seems to know what “good sound” means.</a:t>
            </a:r>
          </a:p>
          <a:p>
            <a:pPr lvl="1" eaLnBrk="1" hangingPunct="1">
              <a:lnSpc>
                <a:spcPct val="80000"/>
              </a:lnSpc>
            </a:pPr>
            <a:r>
              <a:rPr lang="en-US" altLang="en-US" sz="1800" smtClean="0"/>
              <a:t>The best two channel recordings made after 1960 sound almost identical to the best made today.</a:t>
            </a:r>
          </a:p>
          <a:p>
            <a:pPr lvl="1" eaLnBrk="1" hangingPunct="1">
              <a:lnSpc>
                <a:spcPct val="80000"/>
              </a:lnSpc>
            </a:pPr>
            <a:r>
              <a:rPr lang="en-US" altLang="en-US" sz="1800" smtClean="0"/>
              <a:t>There is </a:t>
            </a:r>
            <a:r>
              <a:rPr lang="en-US" altLang="en-US" sz="1800" i="1" smtClean="0"/>
              <a:t>little</a:t>
            </a:r>
            <a:r>
              <a:rPr lang="en-US" altLang="en-US" sz="1800" smtClean="0"/>
              <a:t> or </a:t>
            </a:r>
            <a:r>
              <a:rPr lang="en-US" altLang="en-US" sz="1800" i="1" smtClean="0"/>
              <a:t>no </a:t>
            </a:r>
            <a:r>
              <a:rPr lang="en-US" altLang="en-US" sz="1800" smtClean="0"/>
              <a:t>variation in personal taste in this result!</a:t>
            </a:r>
          </a:p>
          <a:p>
            <a:pPr eaLnBrk="1" hangingPunct="1">
              <a:lnSpc>
                <a:spcPct val="80000"/>
              </a:lnSpc>
            </a:pPr>
            <a:r>
              <a:rPr lang="en-US" altLang="en-US" sz="2000" smtClean="0"/>
              <a:t>The acoustic community has no such agreement.</a:t>
            </a:r>
          </a:p>
          <a:p>
            <a:pPr lvl="1" eaLnBrk="1" hangingPunct="1">
              <a:lnSpc>
                <a:spcPct val="80000"/>
              </a:lnSpc>
            </a:pPr>
            <a:r>
              <a:rPr lang="en-US" altLang="en-US" sz="1800" smtClean="0"/>
              <a:t>The sound of two highly rated halls can be extremely different.</a:t>
            </a:r>
          </a:p>
          <a:p>
            <a:pPr lvl="1" eaLnBrk="1" hangingPunct="1">
              <a:lnSpc>
                <a:spcPct val="80000"/>
              </a:lnSpc>
            </a:pPr>
            <a:r>
              <a:rPr lang="en-US" altLang="en-US" sz="1800" smtClean="0"/>
              <a:t>It is (in my opinion) unlikely that these differences are due to personal taste!</a:t>
            </a:r>
          </a:p>
          <a:p>
            <a:pPr lvl="1" eaLnBrk="1" hangingPunct="1">
              <a:lnSpc>
                <a:spcPct val="80000"/>
              </a:lnSpc>
            </a:pPr>
            <a:r>
              <a:rPr lang="en-US" altLang="en-US" sz="1800" smtClean="0"/>
              <a:t>There are no objective measures for sound quality.</a:t>
            </a:r>
          </a:p>
          <a:p>
            <a:pPr eaLnBrk="1" hangingPunct="1">
              <a:lnSpc>
                <a:spcPct val="80000"/>
              </a:lnSpc>
            </a:pPr>
            <a:r>
              <a:rPr lang="en-US" altLang="en-US" sz="2000" smtClean="0"/>
              <a:t>The difference (in my opinion) is the lack of A/B comparisons in acoustic research.</a:t>
            </a:r>
          </a:p>
          <a:p>
            <a:pPr lvl="1" eaLnBrk="1" hangingPunct="1">
              <a:lnSpc>
                <a:spcPct val="80000"/>
              </a:lnSpc>
            </a:pPr>
            <a:r>
              <a:rPr lang="en-US" altLang="en-US" sz="1800" smtClean="0"/>
              <a:t>The audio field has made rapid progress through the universal adaptation of blind A/B tests.</a:t>
            </a:r>
          </a:p>
          <a:p>
            <a:pPr lvl="1" eaLnBrk="1" hangingPunct="1">
              <a:lnSpc>
                <a:spcPct val="80000"/>
              </a:lnSpc>
            </a:pPr>
            <a:r>
              <a:rPr lang="en-US" altLang="en-US" sz="1800" smtClean="0"/>
              <a:t>These are particularly easy when judging recordings, which is why recording technique quickly reached a high and universally accepted level of quality.</a:t>
            </a:r>
          </a:p>
          <a:p>
            <a:pPr eaLnBrk="1" hangingPunct="1">
              <a:lnSpc>
                <a:spcPct val="80000"/>
              </a:lnSpc>
            </a:pPr>
            <a:r>
              <a:rPr lang="en-US" altLang="en-US" sz="2000" smtClean="0"/>
              <a:t>Recordings, simulations, electronic enhancement, and auralizations offer hope for the future of room acoustics.</a:t>
            </a:r>
          </a:p>
          <a:p>
            <a:pPr lvl="1" eaLnBrk="1" hangingPunct="1">
              <a:lnSpc>
                <a:spcPct val="80000"/>
              </a:lnSpc>
            </a:pPr>
            <a:r>
              <a:rPr lang="en-US" altLang="en-US" sz="1800" smtClean="0"/>
              <a:t>We must use these techniques!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228600"/>
            <a:ext cx="7772400" cy="1143000"/>
          </a:xfrm>
        </p:spPr>
        <p:txBody>
          <a:bodyPr/>
          <a:lstStyle/>
          <a:p>
            <a:pPr eaLnBrk="1" hangingPunct="1"/>
            <a:r>
              <a:rPr lang="en-US" altLang="en-US" sz="2800" smtClean="0"/>
              <a:t>New Bolshoi</a:t>
            </a:r>
          </a:p>
        </p:txBody>
      </p:sp>
      <p:pic>
        <p:nvPicPr>
          <p:cNvPr id="21507" name="Picture 3" descr="new_bolshoi2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8580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4"/>
          <p:cNvSpPr txBox="1">
            <a:spLocks noChangeArrowheads="1"/>
          </p:cNvSpPr>
          <p:nvPr/>
        </p:nvSpPr>
        <p:spPr bwMode="auto">
          <a:xfrm>
            <a:off x="7315200" y="954088"/>
            <a:ext cx="1828800" cy="297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The New Bolshoi is very similar to the Semperoper Dresden.  The Semperoper was the primary model for the design.</a:t>
            </a:r>
          </a:p>
          <a:p>
            <a:pPr eaLnBrk="1" hangingPunct="1">
              <a:spcBef>
                <a:spcPct val="50000"/>
              </a:spcBef>
            </a:pPr>
            <a:r>
              <a:rPr lang="en-US" altLang="en-US">
                <a:latin typeface="Times New Roman" panose="02020603050405020304" pitchFamily="18" charset="0"/>
              </a:rPr>
              <a:t>RT ~1.3 seconds at 1000Hz.</a:t>
            </a:r>
          </a:p>
        </p:txBody>
      </p:sp>
      <p:sp>
        <p:nvSpPr>
          <p:cNvPr id="21509" name="Text Box 5"/>
          <p:cNvSpPr txBox="1">
            <a:spLocks noChangeArrowheads="1"/>
          </p:cNvSpPr>
          <p:nvPr/>
        </p:nvSpPr>
        <p:spPr bwMode="auto">
          <a:xfrm>
            <a:off x="7315200" y="4724400"/>
            <a:ext cx="17526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What is it about the SOUND of this theater that makes the singers seem so far away? </a:t>
            </a:r>
          </a:p>
        </p:txBody>
      </p:sp>
      <p:sp>
        <p:nvSpPr>
          <p:cNvPr id="21510" name="Text Box 6"/>
          <p:cNvSpPr txBox="1">
            <a:spLocks noChangeArrowheads="1"/>
          </p:cNvSpPr>
          <p:nvPr/>
        </p:nvSpPr>
        <p:spPr bwMode="auto">
          <a:xfrm>
            <a:off x="0" y="6110288"/>
            <a:ext cx="7162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This theater suffers greatly from having the old Bolshoi next door!</a:t>
            </a:r>
          </a:p>
        </p:txBody>
      </p:sp>
      <p:pic>
        <p:nvPicPr>
          <p:cNvPr id="25608" name="Snow_white_reh_w_orch_excpt.wav">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7772400" y="4191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60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53728" fill="hold"/>
                                        <p:tgtEl>
                                          <p:spTgt spid="25608"/>
                                        </p:tgtEl>
                                      </p:cBhvr>
                                    </p:cmd>
                                  </p:childTnLst>
                                </p:cTn>
                              </p:par>
                            </p:childTnLst>
                          </p:cTn>
                        </p:par>
                      </p:childTnLst>
                    </p:cTn>
                  </p:par>
                </p:childTnLst>
              </p:cTn>
              <p:nextCondLst>
                <p:cond evt="onClick" delay="0">
                  <p:tgtEl>
                    <p:spTgt spid="2560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5608"/>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0"/>
            <a:ext cx="8229600" cy="1143000"/>
          </a:xfrm>
        </p:spPr>
        <p:txBody>
          <a:bodyPr/>
          <a:lstStyle/>
          <a:p>
            <a:pPr eaLnBrk="1" hangingPunct="1"/>
            <a:r>
              <a:rPr lang="en-US" altLang="en-US" smtClean="0"/>
              <a:t>Sonic Distance</a:t>
            </a:r>
          </a:p>
        </p:txBody>
      </p:sp>
      <p:sp>
        <p:nvSpPr>
          <p:cNvPr id="22531" name="Rectangle 3"/>
          <p:cNvSpPr>
            <a:spLocks noGrp="1" noChangeArrowheads="1"/>
          </p:cNvSpPr>
          <p:nvPr>
            <p:ph type="body" idx="1"/>
          </p:nvPr>
        </p:nvSpPr>
        <p:spPr>
          <a:xfrm>
            <a:off x="457200" y="1066800"/>
            <a:ext cx="8229600" cy="5257800"/>
          </a:xfrm>
        </p:spPr>
        <p:txBody>
          <a:bodyPr/>
          <a:lstStyle/>
          <a:p>
            <a:pPr eaLnBrk="1" hangingPunct="1"/>
            <a:r>
              <a:rPr lang="en-US" altLang="en-US" sz="2400" smtClean="0"/>
              <a:t>Distance cues include:</a:t>
            </a:r>
          </a:p>
          <a:p>
            <a:pPr lvl="1" eaLnBrk="1" hangingPunct="1"/>
            <a:r>
              <a:rPr lang="en-US" altLang="en-US" sz="2000" smtClean="0"/>
              <a:t>Loudness – a primary cue</a:t>
            </a:r>
          </a:p>
          <a:p>
            <a:pPr lvl="2" eaLnBrk="1" hangingPunct="1"/>
            <a:r>
              <a:rPr lang="en-US" altLang="en-US" sz="1800" smtClean="0"/>
              <a:t>Depends on our expectations for source loudness</a:t>
            </a:r>
          </a:p>
          <a:p>
            <a:pPr lvl="1" eaLnBrk="1" hangingPunct="1"/>
            <a:r>
              <a:rPr lang="en-US" altLang="en-US" sz="2000" smtClean="0"/>
              <a:t>Direct to reverberant ratio – also a primary cue</a:t>
            </a:r>
          </a:p>
          <a:p>
            <a:pPr lvl="2" eaLnBrk="1" hangingPunct="1"/>
            <a:r>
              <a:rPr lang="en-US" altLang="en-US" sz="1800" smtClean="0"/>
              <a:t>Both early energy and late energy can contribute</a:t>
            </a:r>
          </a:p>
          <a:p>
            <a:pPr lvl="1" eaLnBrk="1" hangingPunct="1"/>
            <a:r>
              <a:rPr lang="en-US" altLang="en-US" sz="2000" smtClean="0"/>
              <a:t>Intelligibility</a:t>
            </a:r>
          </a:p>
          <a:p>
            <a:pPr lvl="1" eaLnBrk="1" hangingPunct="1"/>
            <a:r>
              <a:rPr lang="en-US" altLang="en-US" sz="2000" smtClean="0"/>
              <a:t>Ease of localization – the ease of detecting lateral direction</a:t>
            </a:r>
          </a:p>
          <a:p>
            <a:pPr lvl="1" eaLnBrk="1" hangingPunct="1"/>
            <a:r>
              <a:rPr lang="en-US" altLang="en-US" sz="2000" smtClean="0"/>
              <a:t>Signal to noise ratio where the subject is familiar with the background noise.</a:t>
            </a:r>
          </a:p>
          <a:p>
            <a:pPr lvl="1" eaLnBrk="1" hangingPunct="1"/>
            <a:endParaRPr lang="en-US" altLang="en-US" sz="2000" smtClean="0"/>
          </a:p>
          <a:p>
            <a:pPr eaLnBrk="1" hangingPunct="1"/>
            <a:r>
              <a:rPr lang="en-US" altLang="en-US" sz="2400" smtClean="0"/>
              <a:t>Perceived source distance is dramatically important, whether the perception is conscious or unconscious.</a:t>
            </a:r>
          </a:p>
          <a:p>
            <a:pPr lvl="1" eaLnBrk="1" hangingPunct="1"/>
            <a:r>
              <a:rPr lang="en-US" altLang="en-US" sz="2000" smtClean="0"/>
              <a:t>Can we make objective measurements of perceived source distance from binaural recordings of actual performances?</a:t>
            </a:r>
          </a:p>
          <a:p>
            <a:pPr lvl="1" eaLnBrk="1" hangingPunct="1"/>
            <a:endParaRPr lang="en-US" altLang="en-US" sz="20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z="3200" smtClean="0"/>
              <a:t>Intelligibility</a:t>
            </a:r>
          </a:p>
        </p:txBody>
      </p:sp>
      <p:sp>
        <p:nvSpPr>
          <p:cNvPr id="23555" name="Rectangle 3"/>
          <p:cNvSpPr>
            <a:spLocks noGrp="1" noChangeArrowheads="1"/>
          </p:cNvSpPr>
          <p:nvPr>
            <p:ph type="body" idx="1"/>
          </p:nvPr>
        </p:nvSpPr>
        <p:spPr>
          <a:xfrm>
            <a:off x="457200" y="1447800"/>
            <a:ext cx="8229600" cy="4876800"/>
          </a:xfrm>
        </p:spPr>
        <p:txBody>
          <a:bodyPr/>
          <a:lstStyle/>
          <a:p>
            <a:pPr eaLnBrk="1" hangingPunct="1">
              <a:lnSpc>
                <a:spcPct val="90000"/>
              </a:lnSpc>
            </a:pPr>
            <a:r>
              <a:rPr lang="en-US" altLang="en-US" sz="2400" smtClean="0"/>
              <a:t>A first step in speech comprehension is the separation of individual speech phones (sound events) from each other.</a:t>
            </a:r>
          </a:p>
          <a:p>
            <a:pPr lvl="1" eaLnBrk="1" hangingPunct="1">
              <a:lnSpc>
                <a:spcPct val="90000"/>
              </a:lnSpc>
            </a:pPr>
            <a:r>
              <a:rPr lang="en-US" altLang="en-US" sz="2000" smtClean="0"/>
              <a:t>And from reverberation and noise.</a:t>
            </a:r>
          </a:p>
          <a:p>
            <a:pPr eaLnBrk="1" hangingPunct="1">
              <a:lnSpc>
                <a:spcPct val="90000"/>
              </a:lnSpc>
            </a:pPr>
            <a:r>
              <a:rPr lang="en-US" altLang="en-US" sz="2400" smtClean="0"/>
              <a:t>Individual phones from a particular source are assembled by our physiology into </a:t>
            </a:r>
            <a:r>
              <a:rPr lang="en-US" altLang="en-US" sz="2400" i="1" smtClean="0"/>
              <a:t>foreground sound streams</a:t>
            </a:r>
            <a:r>
              <a:rPr lang="en-US" altLang="en-US" sz="2400" smtClean="0"/>
              <a:t>.</a:t>
            </a:r>
          </a:p>
          <a:p>
            <a:pPr lvl="1" eaLnBrk="1" hangingPunct="1">
              <a:lnSpc>
                <a:spcPct val="90000"/>
              </a:lnSpc>
            </a:pPr>
            <a:r>
              <a:rPr lang="en-US" altLang="en-US" sz="2000" smtClean="0"/>
              <a:t>Higher level neural processes then assign meaning to the individual phones, and to the entire stream.</a:t>
            </a:r>
          </a:p>
          <a:p>
            <a:pPr eaLnBrk="1" hangingPunct="1">
              <a:lnSpc>
                <a:spcPct val="90000"/>
              </a:lnSpc>
            </a:pPr>
            <a:r>
              <a:rPr lang="en-US" altLang="en-US" sz="2400" smtClean="0"/>
              <a:t>An essential part of this separation process is the detection of foreground sound </a:t>
            </a:r>
            <a:r>
              <a:rPr lang="en-US" altLang="en-US" sz="2400" i="1" smtClean="0"/>
              <a:t>onsets</a:t>
            </a:r>
            <a:r>
              <a:rPr lang="en-US" altLang="en-US" sz="2400" smtClean="0"/>
              <a:t>.</a:t>
            </a:r>
          </a:p>
          <a:p>
            <a:pPr lvl="1" eaLnBrk="1" hangingPunct="1">
              <a:lnSpc>
                <a:spcPct val="90000"/>
              </a:lnSpc>
            </a:pPr>
            <a:r>
              <a:rPr lang="en-US" altLang="en-US" sz="2000" smtClean="0"/>
              <a:t>Since we are also capable of detecting the background sound between phones, we must also be capable of detecting when a foreground sound stops.</a:t>
            </a:r>
          </a:p>
          <a:p>
            <a:pPr eaLnBrk="1" hangingPunct="1">
              <a:lnSpc>
                <a:spcPct val="90000"/>
              </a:lnSpc>
            </a:pPr>
            <a:r>
              <a:rPr lang="en-US" altLang="en-US" sz="2400" smtClean="0"/>
              <a:t>The loudness of the background sound is an important cue to the distance of the foreground sound source.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76200"/>
            <a:ext cx="7772400" cy="1143000"/>
          </a:xfrm>
        </p:spPr>
        <p:txBody>
          <a:bodyPr/>
          <a:lstStyle/>
          <a:p>
            <a:pPr eaLnBrk="1" hangingPunct="1"/>
            <a:r>
              <a:rPr lang="en-US" altLang="en-US" sz="2000" smtClean="0"/>
              <a:t>Separation of binaural speech through analysis of  amplitude modulations</a:t>
            </a:r>
            <a:endParaRPr lang="en-US" altLang="en-US" sz="3200" smtClean="0"/>
          </a:p>
        </p:txBody>
      </p:sp>
      <p:pic>
        <p:nvPicPr>
          <p:cNvPr id="24579" name="Picture 3" descr="fwd_wa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66800"/>
            <a:ext cx="74564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4"/>
          <p:cNvSpPr txBox="1">
            <a:spLocks noChangeArrowheads="1"/>
          </p:cNvSpPr>
          <p:nvPr/>
        </p:nvSpPr>
        <p:spPr bwMode="auto">
          <a:xfrm>
            <a:off x="7467600" y="990600"/>
            <a:ext cx="1371600" cy="174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Reverb forward</a:t>
            </a:r>
          </a:p>
          <a:p>
            <a:pPr eaLnBrk="1" hangingPunct="1">
              <a:spcBef>
                <a:spcPct val="50000"/>
              </a:spcBef>
            </a:pPr>
            <a:endParaRPr lang="en-US" altLang="en-US">
              <a:latin typeface="Times New Roman" panose="02020603050405020304" pitchFamily="18" charset="0"/>
            </a:endParaRPr>
          </a:p>
          <a:p>
            <a:pPr eaLnBrk="1" hangingPunct="1">
              <a:spcBef>
                <a:spcPct val="50000"/>
              </a:spcBef>
            </a:pPr>
            <a:r>
              <a:rPr lang="en-US" altLang="en-US">
                <a:latin typeface="Times New Roman" panose="02020603050405020304" pitchFamily="18" charset="0"/>
              </a:rPr>
              <a:t>Reverb backward</a:t>
            </a:r>
          </a:p>
        </p:txBody>
      </p:sp>
      <p:pic>
        <p:nvPicPr>
          <p:cNvPr id="24581" name="Picture 5" descr="bkwd_1200H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743200"/>
            <a:ext cx="5324475"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6"/>
          <p:cNvSpPr txBox="1">
            <a:spLocks noChangeArrowheads="1"/>
          </p:cNvSpPr>
          <p:nvPr/>
        </p:nvSpPr>
        <p:spPr bwMode="auto">
          <a:xfrm>
            <a:off x="5791200" y="3048000"/>
            <a:ext cx="3048000" cy="366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Analysis into 1/3 octave bands, followed by envelope detection.</a:t>
            </a:r>
          </a:p>
          <a:p>
            <a:pPr eaLnBrk="1" hangingPunct="1">
              <a:spcBef>
                <a:spcPct val="50000"/>
              </a:spcBef>
            </a:pPr>
            <a:r>
              <a:rPr lang="en-US" altLang="en-US">
                <a:latin typeface="Times New Roman" panose="02020603050405020304" pitchFamily="18" charset="0"/>
              </a:rPr>
              <a:t>Green = envelope</a:t>
            </a:r>
          </a:p>
          <a:p>
            <a:pPr eaLnBrk="1" hangingPunct="1">
              <a:spcBef>
                <a:spcPct val="50000"/>
              </a:spcBef>
            </a:pPr>
            <a:r>
              <a:rPr lang="en-US" altLang="en-US">
                <a:latin typeface="Times New Roman" panose="02020603050405020304" pitchFamily="18" charset="0"/>
              </a:rPr>
              <a:t>Yellow = edge detection</a:t>
            </a:r>
          </a:p>
          <a:p>
            <a:pPr eaLnBrk="1" hangingPunct="1">
              <a:spcBef>
                <a:spcPct val="50000"/>
              </a:spcBef>
            </a:pPr>
            <a:r>
              <a:rPr lang="en-US" altLang="en-US">
                <a:latin typeface="Times New Roman" panose="02020603050405020304" pitchFamily="18" charset="0"/>
              </a:rPr>
              <a:t>By counting edges above a certain threshold we can reliably count syllables in reverberant speech.</a:t>
            </a:r>
          </a:p>
          <a:p>
            <a:pPr eaLnBrk="1" hangingPunct="1">
              <a:spcBef>
                <a:spcPct val="50000"/>
              </a:spcBef>
            </a:pPr>
            <a:r>
              <a:rPr lang="en-US" altLang="en-US">
                <a:latin typeface="Times New Roman" panose="02020603050405020304" pitchFamily="18" charset="0"/>
              </a:rPr>
              <a:t>This process yields a measure of intelligibility.</a:t>
            </a:r>
          </a:p>
        </p:txBody>
      </p:sp>
      <p:pic>
        <p:nvPicPr>
          <p:cNvPr id="16391" name="bkwd.wav">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8534400" y="2209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fwd.wav">
            <a:hlinkClick r:id="" action="ppaction://media"/>
          </p:cNvPr>
          <p:cNvPicPr>
            <a:picLocks noRot="1" noChangeAspect="1" noChangeArrowheads="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8534400" y="1143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391"/>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0166" fill="hold"/>
                                        <p:tgtEl>
                                          <p:spTgt spid="16391"/>
                                        </p:tgtEl>
                                      </p:cBhvr>
                                    </p:cmd>
                                  </p:childTnLst>
                                </p:cTn>
                              </p:par>
                            </p:childTnLst>
                          </p:cTn>
                        </p:par>
                      </p:childTnLst>
                    </p:cTn>
                  </p:par>
                </p:childTnLst>
              </p:cTn>
              <p:nextCondLst>
                <p:cond evt="onClick" delay="0">
                  <p:tgtEl>
                    <p:spTgt spid="1639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6391"/>
                </p:tgtEl>
              </p:cMediaNode>
            </p:audio>
            <p:seq concurrent="1" nextAc="seek">
              <p:cTn id="8" restart="whenNotActive" fill="hold" evtFilter="cancelBubble" nodeType="interactiveSeq">
                <p:stCondLst>
                  <p:cond evt="onClick" delay="0">
                    <p:tgtEl>
                      <p:spTgt spid="1639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0221" fill="hold"/>
                                        <p:tgtEl>
                                          <p:spTgt spid="16392"/>
                                        </p:tgtEl>
                                      </p:cBhvr>
                                    </p:cmd>
                                  </p:childTnLst>
                                </p:cTn>
                              </p:par>
                            </p:childTnLst>
                          </p:cTn>
                        </p:par>
                      </p:childTnLst>
                    </p:cTn>
                  </p:par>
                </p:childTnLst>
              </p:cTn>
              <p:nextCondLst>
                <p:cond evt="onClick" delay="0">
                  <p:tgtEl>
                    <p:spTgt spid="16392"/>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639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76200"/>
            <a:ext cx="7772400" cy="1143000"/>
          </a:xfrm>
        </p:spPr>
        <p:txBody>
          <a:bodyPr/>
          <a:lstStyle/>
          <a:p>
            <a:pPr eaLnBrk="1" hangingPunct="1"/>
            <a:r>
              <a:rPr lang="en-US" altLang="en-US" sz="2800" smtClean="0"/>
              <a:t>Analysis of binaural speech</a:t>
            </a:r>
          </a:p>
        </p:txBody>
      </p:sp>
      <p:sp>
        <p:nvSpPr>
          <p:cNvPr id="25603" name="Rectangle 3"/>
          <p:cNvSpPr>
            <a:spLocks noGrp="1" noChangeArrowheads="1"/>
          </p:cNvSpPr>
          <p:nvPr>
            <p:ph type="body" idx="1"/>
          </p:nvPr>
        </p:nvSpPr>
        <p:spPr>
          <a:xfrm>
            <a:off x="685800" y="1066800"/>
            <a:ext cx="7772400" cy="4114800"/>
          </a:xfrm>
        </p:spPr>
        <p:txBody>
          <a:bodyPr/>
          <a:lstStyle/>
          <a:p>
            <a:pPr eaLnBrk="1" hangingPunct="1"/>
            <a:r>
              <a:rPr lang="en-US" altLang="en-US" sz="2000" smtClean="0"/>
              <a:t>We can then plot the syllable onsets as a function of frequency and time, and count them.</a:t>
            </a:r>
          </a:p>
        </p:txBody>
      </p:sp>
      <p:pic>
        <p:nvPicPr>
          <p:cNvPr id="25604" name="Picture 4" descr="fwd_sy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62150"/>
            <a:ext cx="4572000" cy="342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bkwd_sy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81200"/>
            <a:ext cx="457200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6"/>
          <p:cNvSpPr txBox="1">
            <a:spLocks noChangeArrowheads="1"/>
          </p:cNvSpPr>
          <p:nvPr/>
        </p:nvSpPr>
        <p:spPr bwMode="auto">
          <a:xfrm>
            <a:off x="0" y="5410200"/>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    Reverberation forward:  The number of 	             Reverberation backwards:   Notice </a:t>
            </a:r>
          </a:p>
        </p:txBody>
      </p:sp>
      <p:sp>
        <p:nvSpPr>
          <p:cNvPr id="25607" name="Text Box 7"/>
          <p:cNvSpPr txBox="1">
            <a:spLocks noChangeArrowheads="1"/>
          </p:cNvSpPr>
          <p:nvPr/>
        </p:nvSpPr>
        <p:spPr bwMode="auto">
          <a:xfrm>
            <a:off x="152400" y="5715000"/>
            <a:ext cx="91440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syllables detected (~30) is similar to the actual count.      here hardly any are detected </a:t>
            </a:r>
          </a:p>
          <a:p>
            <a:pPr eaLnBrk="1" hangingPunct="1">
              <a:spcBef>
                <a:spcPct val="50000"/>
              </a:spcBef>
            </a:pPr>
            <a:r>
              <a:rPr lang="en-US" altLang="en-US">
                <a:latin typeface="Times New Roman" panose="02020603050405020304" pitchFamily="18" charset="0"/>
              </a:rPr>
              <a:t>                             RASTI will give an identical value for both cases!!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152400"/>
            <a:ext cx="7772400" cy="1143000"/>
          </a:xfrm>
        </p:spPr>
        <p:txBody>
          <a:bodyPr/>
          <a:lstStyle/>
          <a:p>
            <a:pPr eaLnBrk="1" hangingPunct="1"/>
            <a:r>
              <a:rPr lang="en-US" altLang="en-US" sz="2800" smtClean="0"/>
              <a:t>Detection of lateral direction through Interaural Cross Correlation (IACC)</a:t>
            </a:r>
          </a:p>
        </p:txBody>
      </p:sp>
      <p:pic>
        <p:nvPicPr>
          <p:cNvPr id="26627" name="Picture 3" descr="right_0_wave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7086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4"/>
          <p:cNvSpPr txBox="1">
            <a:spLocks noChangeArrowheads="1"/>
          </p:cNvSpPr>
          <p:nvPr/>
        </p:nvSpPr>
        <p:spPr bwMode="auto">
          <a:xfrm>
            <a:off x="7162800" y="1257300"/>
            <a:ext cx="198120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Start with binaurally recorded speech from an opera house, approximately 10 meters from the live source.</a:t>
            </a:r>
          </a:p>
          <a:p>
            <a:pPr eaLnBrk="1" hangingPunct="1">
              <a:spcBef>
                <a:spcPct val="50000"/>
              </a:spcBef>
            </a:pPr>
            <a:endParaRPr lang="en-US" altLang="en-US">
              <a:latin typeface="Times New Roman" panose="02020603050405020304" pitchFamily="18" charset="0"/>
            </a:endParaRPr>
          </a:p>
          <a:p>
            <a:pPr eaLnBrk="1" hangingPunct="1">
              <a:spcBef>
                <a:spcPct val="50000"/>
              </a:spcBef>
            </a:pPr>
            <a:r>
              <a:rPr lang="en-US" altLang="en-US">
                <a:latin typeface="Times New Roman" panose="02020603050405020304" pitchFamily="18" charset="0"/>
              </a:rPr>
              <a:t>We can decompose the waveform into 1/3 octave bands and look at level and IACC as a function of frequency and time.</a:t>
            </a:r>
          </a:p>
        </p:txBody>
      </p:sp>
      <p:pic>
        <p:nvPicPr>
          <p:cNvPr id="26629" name="Picture 5" descr="right_0_iacc_leve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49638"/>
            <a:ext cx="3429000"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right_0_iac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3459163"/>
            <a:ext cx="3429000"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 Box 7"/>
          <p:cNvSpPr txBox="1">
            <a:spLocks noChangeArrowheads="1"/>
          </p:cNvSpPr>
          <p:nvPr/>
        </p:nvSpPr>
        <p:spPr bwMode="auto">
          <a:xfrm>
            <a:off x="0" y="6019800"/>
            <a:ext cx="91440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Level      ( x = time in ms y=1/3 octave bands 640Hz to 4kHz)    IACC</a:t>
            </a:r>
          </a:p>
          <a:p>
            <a:pPr eaLnBrk="1" hangingPunct="1">
              <a:spcBef>
                <a:spcPct val="50000"/>
              </a:spcBef>
            </a:pPr>
            <a:r>
              <a:rPr lang="en-US" altLang="en-US">
                <a:latin typeface="Times New Roman" panose="02020603050405020304" pitchFamily="18" charset="0"/>
              </a:rPr>
              <a:t>Notice that there is NO information in the IACC below 1000Hz!</a:t>
            </a:r>
          </a:p>
        </p:txBody>
      </p:sp>
      <p:pic>
        <p:nvPicPr>
          <p:cNvPr id="27656" name="right_0.wav">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8077200" y="6096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Rectangle 9"/>
          <p:cNvSpPr>
            <a:spLocks noGrp="1" noChangeArrowheads="1"/>
          </p:cNvSpPr>
          <p:nvPr>
            <p:ph type="body" idx="1"/>
          </p:nvPr>
        </p:nvSpPr>
        <p:spPr/>
        <p:txBody>
          <a:bodyPr/>
          <a:lstStyle/>
          <a:p>
            <a:pPr eaLnBrk="1" hangingPunct="1"/>
            <a:endParaRPr lang="en-US" altLang="en-US" smtClean="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65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9707" fill="hold"/>
                                        <p:tgtEl>
                                          <p:spTgt spid="27656"/>
                                        </p:tgtEl>
                                      </p:cBhvr>
                                    </p:cmd>
                                  </p:childTnLst>
                                </p:cTn>
                              </p:par>
                            </p:childTnLst>
                          </p:cTn>
                        </p:par>
                      </p:childTnLst>
                    </p:cTn>
                  </p:par>
                </p:childTnLst>
              </p:cTn>
              <p:nextCondLst>
                <p:cond evt="onClick" delay="0">
                  <p:tgtEl>
                    <p:spTgt spid="2765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7656"/>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2800" smtClean="0"/>
              <a:t>Some details</a:t>
            </a:r>
          </a:p>
        </p:txBody>
      </p:sp>
      <p:sp>
        <p:nvSpPr>
          <p:cNvPr id="27651" name="Rectangle 3"/>
          <p:cNvSpPr>
            <a:spLocks noGrp="1" noChangeArrowheads="1"/>
          </p:cNvSpPr>
          <p:nvPr>
            <p:ph type="body" idx="1"/>
          </p:nvPr>
        </p:nvSpPr>
        <p:spPr/>
        <p:txBody>
          <a:bodyPr/>
          <a:lstStyle/>
          <a:p>
            <a:pPr eaLnBrk="1" hangingPunct="1"/>
            <a:r>
              <a:rPr lang="en-US" altLang="en-US" sz="2000" smtClean="0"/>
              <a:t>The signal is first filtered into third-octave bands.</a:t>
            </a:r>
          </a:p>
          <a:p>
            <a:pPr eaLnBrk="1" hangingPunct="1"/>
            <a:r>
              <a:rPr lang="en-US" altLang="en-US" sz="2000" smtClean="0"/>
              <a:t>The each band is divided into overlapping 10ms blocks, and the </a:t>
            </a:r>
            <a:r>
              <a:rPr lang="en-US" altLang="en-US" sz="2000" i="1" smtClean="0"/>
              <a:t>running</a:t>
            </a:r>
            <a:r>
              <a:rPr lang="en-US" altLang="en-US" sz="2000" smtClean="0"/>
              <a:t> IACC is calculated for each block.</a:t>
            </a:r>
          </a:p>
          <a:p>
            <a:pPr eaLnBrk="1" hangingPunct="1"/>
            <a:r>
              <a:rPr lang="en-US" altLang="en-US" sz="2000" smtClean="0"/>
              <a:t>The ratio of the medial power to the lateral power in dB is found from the IACC by:</a:t>
            </a:r>
          </a:p>
          <a:p>
            <a:pPr lvl="2" eaLnBrk="1" hangingPunct="1"/>
            <a:r>
              <a:rPr lang="en-US" altLang="en-US" smtClean="0"/>
              <a:t>Medial power/lateral power  = 10*log10(1/(1-IACC))</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76200"/>
            <a:ext cx="7772400" cy="1143000"/>
          </a:xfrm>
        </p:spPr>
        <p:txBody>
          <a:bodyPr/>
          <a:lstStyle/>
          <a:p>
            <a:pPr eaLnBrk="1" hangingPunct="1"/>
            <a:r>
              <a:rPr lang="en-US" altLang="en-US" sz="3200" smtClean="0"/>
              <a:t>Position determination by IACC</a:t>
            </a:r>
          </a:p>
        </p:txBody>
      </p:sp>
      <p:pic>
        <p:nvPicPr>
          <p:cNvPr id="28675" name="Picture 3" descr="right_0_p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90625"/>
            <a:ext cx="529590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4"/>
          <p:cNvSpPr txBox="1">
            <a:spLocks noChangeArrowheads="1"/>
          </p:cNvSpPr>
          <p:nvPr/>
        </p:nvSpPr>
        <p:spPr bwMode="auto">
          <a:xfrm>
            <a:off x="5867400" y="1295400"/>
            <a:ext cx="2971800" cy="270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We can make a histogram of the time offset between the ears during periods of high IACC.</a:t>
            </a:r>
          </a:p>
          <a:p>
            <a:pPr eaLnBrk="1" hangingPunct="1">
              <a:spcBef>
                <a:spcPct val="50000"/>
              </a:spcBef>
            </a:pPr>
            <a:r>
              <a:rPr lang="en-US" altLang="en-US">
                <a:latin typeface="Times New Roman" panose="02020603050405020304" pitchFamily="18" charset="0"/>
              </a:rPr>
              <a:t>For the segment of natural speech in the previous slide, it is clear that localization is possible – but somewhat difficult.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76200"/>
            <a:ext cx="7772400" cy="1143000"/>
          </a:xfrm>
        </p:spPr>
        <p:txBody>
          <a:bodyPr/>
          <a:lstStyle/>
          <a:p>
            <a:pPr eaLnBrk="1" hangingPunct="1"/>
            <a:r>
              <a:rPr lang="en-US" altLang="en-US" sz="2800" smtClean="0"/>
              <a:t>Position determination by IACC (continued)</a:t>
            </a:r>
          </a:p>
        </p:txBody>
      </p:sp>
      <p:pic>
        <p:nvPicPr>
          <p:cNvPr id="29699" name="Picture 3" descr="tst_rt_iacc_lev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90600"/>
            <a:ext cx="44196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descr="tst_rt_iac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2963" y="990600"/>
            <a:ext cx="4033837"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5"/>
          <p:cNvSpPr txBox="1">
            <a:spLocks noChangeArrowheads="1"/>
          </p:cNvSpPr>
          <p:nvPr/>
        </p:nvSpPr>
        <p:spPr bwMode="auto">
          <a:xfrm>
            <a:off x="0" y="4876800"/>
            <a:ext cx="91440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latin typeface="Times New Roman" panose="02020603050405020304" pitchFamily="18" charset="0"/>
              </a:rPr>
              <a:t>We can duplicate the sound of the previous example by adding reverberation to dry speech, and giving it a 5 sample time offset to localize it to the right.</a:t>
            </a:r>
          </a:p>
          <a:p>
            <a:pPr eaLnBrk="1" hangingPunct="1">
              <a:spcBef>
                <a:spcPct val="50000"/>
              </a:spcBef>
            </a:pPr>
            <a:r>
              <a:rPr lang="en-US" altLang="en-US" sz="2000">
                <a:latin typeface="Times New Roman" panose="02020603050405020304" pitchFamily="18" charset="0"/>
              </a:rPr>
              <a:t>As can be seen in the picture, the direct sound is stronger in the simulation than in the original, and the IACCs - plotted as 10*log10(1-(1/IACC)) - are stronger.</a:t>
            </a:r>
          </a:p>
        </p:txBody>
      </p:sp>
      <p:sp>
        <p:nvSpPr>
          <p:cNvPr id="29702" name="Text Box 6"/>
          <p:cNvSpPr txBox="1">
            <a:spLocks noChangeArrowheads="1"/>
          </p:cNvSpPr>
          <p:nvPr/>
        </p:nvSpPr>
        <p:spPr bwMode="auto">
          <a:xfrm>
            <a:off x="381000" y="4343400"/>
            <a:ext cx="838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Level displayed in 1/3 octave bands    (640Hz to 4kHz)     IACC in 1/3 octave bands</a:t>
            </a:r>
          </a:p>
        </p:txBody>
      </p:sp>
      <p:pic>
        <p:nvPicPr>
          <p:cNvPr id="29703" name="tst_rt.wav">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8077200" y="617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70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4986" fill="hold"/>
                                        <p:tgtEl>
                                          <p:spTgt spid="29703"/>
                                        </p:tgtEl>
                                      </p:cBhvr>
                                    </p:cmd>
                                  </p:childTnLst>
                                </p:cTn>
                              </p:par>
                            </p:childTnLst>
                          </p:cTn>
                        </p:par>
                      </p:childTnLst>
                    </p:cTn>
                  </p:par>
                </p:childTnLst>
              </p:cTn>
              <p:nextCondLst>
                <p:cond evt="onClick" delay="0">
                  <p:tgtEl>
                    <p:spTgt spid="2970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9703"/>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76200"/>
            <a:ext cx="7772400" cy="1143000"/>
          </a:xfrm>
        </p:spPr>
        <p:txBody>
          <a:bodyPr/>
          <a:lstStyle/>
          <a:p>
            <a:pPr eaLnBrk="1" hangingPunct="1"/>
            <a:r>
              <a:rPr lang="en-US" altLang="en-US" sz="2800" smtClean="0"/>
              <a:t>Position determination by IACC (continued)</a:t>
            </a:r>
          </a:p>
        </p:txBody>
      </p:sp>
      <p:pic>
        <p:nvPicPr>
          <p:cNvPr id="30723" name="Picture 3" descr="tst_rt_p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5324475"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4"/>
          <p:cNvSpPr txBox="1">
            <a:spLocks noChangeArrowheads="1"/>
          </p:cNvSpPr>
          <p:nvPr/>
        </p:nvSpPr>
        <p:spPr bwMode="auto">
          <a:xfrm>
            <a:off x="304800" y="5638800"/>
            <a:ext cx="8001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latin typeface="Times New Roman" panose="02020603050405020304" pitchFamily="18" charset="0"/>
              </a:rPr>
              <a:t>Not surprisingly, due to the higher direct sound level and the artificially stable source the lateral direction of the synthetic example is extremely clear and sharply defined.</a:t>
            </a:r>
          </a:p>
        </p:txBody>
      </p:sp>
      <p:sp>
        <p:nvSpPr>
          <p:cNvPr id="30725" name="Text Box 5"/>
          <p:cNvSpPr txBox="1">
            <a:spLocks noChangeArrowheads="1"/>
          </p:cNvSpPr>
          <p:nvPr/>
        </p:nvSpPr>
        <p:spPr bwMode="auto">
          <a:xfrm>
            <a:off x="5867400" y="2438400"/>
            <a:ext cx="29718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latin typeface="Times New Roman" panose="02020603050405020304" pitchFamily="18" charset="0"/>
              </a:rPr>
              <a:t>Histogram of the time offset in samples for each of the IACC peaks detected, using the synthetically constructed speech signal in slide 2.</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76200"/>
            <a:ext cx="8229600" cy="1143000"/>
          </a:xfrm>
        </p:spPr>
        <p:txBody>
          <a:bodyPr/>
          <a:lstStyle/>
          <a:p>
            <a:pPr eaLnBrk="1" hangingPunct="1"/>
            <a:r>
              <a:rPr lang="en-US" altLang="en-US" smtClean="0"/>
              <a:t>Motivation</a:t>
            </a:r>
          </a:p>
        </p:txBody>
      </p:sp>
      <p:sp>
        <p:nvSpPr>
          <p:cNvPr id="4099" name="Rectangle 3"/>
          <p:cNvSpPr>
            <a:spLocks noGrp="1" noChangeArrowheads="1"/>
          </p:cNvSpPr>
          <p:nvPr>
            <p:ph type="body" idx="1"/>
          </p:nvPr>
        </p:nvSpPr>
        <p:spPr>
          <a:xfrm>
            <a:off x="457200" y="838200"/>
            <a:ext cx="8229600" cy="6019800"/>
          </a:xfrm>
        </p:spPr>
        <p:txBody>
          <a:bodyPr/>
          <a:lstStyle/>
          <a:p>
            <a:pPr eaLnBrk="1" hangingPunct="1">
              <a:lnSpc>
                <a:spcPct val="90000"/>
              </a:lnSpc>
            </a:pPr>
            <a:r>
              <a:rPr lang="en-US" altLang="en-US" sz="2400" smtClean="0"/>
              <a:t>This work was triggered by working in opera houses in Berlin, Amsterdam and Copenhagen.</a:t>
            </a:r>
          </a:p>
          <a:p>
            <a:pPr lvl="1" eaLnBrk="1" hangingPunct="1">
              <a:lnSpc>
                <a:spcPct val="90000"/>
              </a:lnSpc>
            </a:pPr>
            <a:r>
              <a:rPr lang="en-US" altLang="en-US" sz="2000" smtClean="0"/>
              <a:t>Conductors in these houses wanted a more reverberant sound – “Like the Semperoper Dresden.”</a:t>
            </a:r>
          </a:p>
          <a:p>
            <a:pPr lvl="1" eaLnBrk="1" hangingPunct="1">
              <a:lnSpc>
                <a:spcPct val="90000"/>
              </a:lnSpc>
            </a:pPr>
            <a:r>
              <a:rPr lang="en-US" altLang="en-US" sz="2000" smtClean="0"/>
              <a:t>With electronic enhancement it was possible to create a “Semperoper” acoustic in these houses, and to compare the result to the unaltered hall using a rapid A/B test with live orchestra and singers.</a:t>
            </a:r>
          </a:p>
          <a:p>
            <a:pPr lvl="1" eaLnBrk="1" hangingPunct="1">
              <a:lnSpc>
                <a:spcPct val="90000"/>
              </a:lnSpc>
            </a:pPr>
            <a:r>
              <a:rPr lang="en-US" altLang="en-US" sz="2000" smtClean="0"/>
              <a:t>In </a:t>
            </a:r>
            <a:r>
              <a:rPr lang="en-US" altLang="en-US" sz="2000" i="1" smtClean="0"/>
              <a:t>every</a:t>
            </a:r>
            <a:r>
              <a:rPr lang="en-US" altLang="en-US" sz="2000" smtClean="0"/>
              <a:t> case the conductors preferred the unaltered hall to the “Semperoper” acoustic.</a:t>
            </a:r>
          </a:p>
          <a:p>
            <a:pPr lvl="2" eaLnBrk="1" hangingPunct="1">
              <a:lnSpc>
                <a:spcPct val="90000"/>
              </a:lnSpc>
            </a:pPr>
            <a:r>
              <a:rPr lang="en-US" altLang="en-US" sz="1800" smtClean="0"/>
              <a:t>The preference was NOT based on the accuracy of the simulation, but on the “Sonic Distance” between the singers and the listeners.</a:t>
            </a:r>
          </a:p>
          <a:p>
            <a:pPr lvl="2" eaLnBrk="1" hangingPunct="1">
              <a:lnSpc>
                <a:spcPct val="90000"/>
              </a:lnSpc>
            </a:pPr>
            <a:r>
              <a:rPr lang="en-US" altLang="en-US" sz="1800" smtClean="0"/>
              <a:t>Any reverberation increase that affected the apparent distance of the singers was rejected.</a:t>
            </a:r>
          </a:p>
          <a:p>
            <a:pPr eaLnBrk="1" hangingPunct="1">
              <a:lnSpc>
                <a:spcPct val="90000"/>
              </a:lnSpc>
            </a:pPr>
            <a:r>
              <a:rPr lang="en-US" altLang="en-US" sz="2400" smtClean="0"/>
              <a:t>By adjusting the frequency dependence of the reverberation it was possible to make a satisfactory compromise.</a:t>
            </a:r>
          </a:p>
          <a:p>
            <a:pPr lvl="2" eaLnBrk="1" hangingPunct="1">
              <a:lnSpc>
                <a:spcPct val="90000"/>
              </a:lnSpc>
            </a:pPr>
            <a:r>
              <a:rPr lang="en-US" altLang="en-US" sz="1800" smtClean="0"/>
              <a:t>The emotional impact of the orchestra (and the singers) could be substantially increased without reducing the dramatic effect of the acting.</a:t>
            </a:r>
          </a:p>
          <a:p>
            <a:pPr lvl="2" eaLnBrk="1" hangingPunct="1">
              <a:lnSpc>
                <a:spcPct val="90000"/>
              </a:lnSpc>
            </a:pPr>
            <a:r>
              <a:rPr lang="en-US" altLang="en-US" sz="1800" smtClean="0"/>
              <a:t>The result is artistically desirable, and these systems are in constant use.</a:t>
            </a:r>
          </a:p>
          <a:p>
            <a:pPr lvl="2" eaLnBrk="1" hangingPunct="1">
              <a:lnSpc>
                <a:spcPct val="90000"/>
              </a:lnSpc>
            </a:pPr>
            <a:endParaRPr lang="en-US" altLang="en-US" sz="18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0"/>
            <a:ext cx="8229600" cy="1143000"/>
          </a:xfrm>
        </p:spPr>
        <p:txBody>
          <a:bodyPr/>
          <a:lstStyle/>
          <a:p>
            <a:pPr eaLnBrk="1" hangingPunct="1"/>
            <a:r>
              <a:rPr lang="en-US" altLang="en-US" smtClean="0"/>
              <a:t>Medial Reflections</a:t>
            </a:r>
          </a:p>
        </p:txBody>
      </p:sp>
      <p:sp>
        <p:nvSpPr>
          <p:cNvPr id="31747" name="Rectangle 3"/>
          <p:cNvSpPr>
            <a:spLocks noGrp="1" noChangeArrowheads="1"/>
          </p:cNvSpPr>
          <p:nvPr>
            <p:ph type="body" sz="half" idx="1"/>
          </p:nvPr>
        </p:nvSpPr>
        <p:spPr>
          <a:xfrm>
            <a:off x="457200" y="990600"/>
            <a:ext cx="7543800" cy="3200400"/>
          </a:xfrm>
        </p:spPr>
        <p:txBody>
          <a:bodyPr/>
          <a:lstStyle/>
          <a:p>
            <a:pPr eaLnBrk="1" hangingPunct="1">
              <a:lnSpc>
                <a:spcPct val="90000"/>
              </a:lnSpc>
            </a:pPr>
            <a:r>
              <a:rPr lang="en-US" altLang="en-US" sz="2400" smtClean="0"/>
              <a:t>IACC is sensitive to Lateral reflections only.  But Medial reflections can cause clear differences in quality</a:t>
            </a:r>
            <a:r>
              <a:rPr lang="en-US" altLang="en-US" smtClean="0"/>
              <a:t>.</a:t>
            </a:r>
          </a:p>
          <a:p>
            <a:pPr eaLnBrk="1" hangingPunct="1">
              <a:lnSpc>
                <a:spcPct val="90000"/>
              </a:lnSpc>
            </a:pPr>
            <a:r>
              <a:rPr lang="en-US" altLang="en-US" sz="2400" smtClean="0"/>
              <a:t>We can measure medial energy through an analysis of pitch.</a:t>
            </a:r>
          </a:p>
          <a:p>
            <a:pPr eaLnBrk="1" hangingPunct="1">
              <a:lnSpc>
                <a:spcPct val="90000"/>
              </a:lnSpc>
            </a:pPr>
            <a:r>
              <a:rPr lang="en-US" altLang="en-US" sz="2400" smtClean="0"/>
              <a:t>Pitch information is available in each critical band, even those above the frequency of auditory phase-locking.</a:t>
            </a:r>
          </a:p>
          <a:p>
            <a:pPr eaLnBrk="1" hangingPunct="1">
              <a:lnSpc>
                <a:spcPct val="90000"/>
              </a:lnSpc>
            </a:pPr>
            <a:r>
              <a:rPr lang="en-US" altLang="en-US" sz="2400" smtClean="0"/>
              <a:t>Here is an example of speech filtered into a 1000Hz 1/3 octave band.</a:t>
            </a:r>
          </a:p>
        </p:txBody>
      </p:sp>
      <p:sp>
        <p:nvSpPr>
          <p:cNvPr id="31748" name="Text Box 6"/>
          <p:cNvSpPr txBox="1">
            <a:spLocks noChangeArrowheads="1"/>
          </p:cNvSpPr>
          <p:nvPr/>
        </p:nvSpPr>
        <p:spPr bwMode="auto">
          <a:xfrm>
            <a:off x="762000" y="4191000"/>
            <a:ext cx="777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pic>
        <p:nvPicPr>
          <p:cNvPr id="31749" name="Picture 14" descr="ow_orig"/>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 y="4038600"/>
            <a:ext cx="5562600" cy="236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50" name="Text Box 16"/>
          <p:cNvSpPr txBox="1">
            <a:spLocks noChangeArrowheads="1"/>
          </p:cNvSpPr>
          <p:nvPr/>
        </p:nvSpPr>
        <p:spPr bwMode="auto">
          <a:xfrm>
            <a:off x="6172200" y="4038600"/>
            <a:ext cx="2743200" cy="242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The waveform appears to be a series of decaying tone bursts, repeating at the fundamental frequency</a:t>
            </a:r>
            <a:r>
              <a:rPr lang="en-US" altLang="en-US"/>
              <a:t>.</a:t>
            </a:r>
          </a:p>
          <a:p>
            <a:pPr eaLnBrk="1" hangingPunct="1">
              <a:spcBef>
                <a:spcPct val="50000"/>
              </a:spcBef>
            </a:pPr>
            <a:r>
              <a:rPr lang="en-US" altLang="en-US">
                <a:latin typeface="Times New Roman" panose="02020603050405020304" pitchFamily="18" charset="0"/>
              </a:rPr>
              <a:t>When this signal is rectified, there is substantial energy at the fundamental frequency.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t>Waveform of speech formants </a:t>
            </a:r>
          </a:p>
        </p:txBody>
      </p:sp>
      <p:pic>
        <p:nvPicPr>
          <p:cNvPr id="32771" name="Picture 3" descr="five_orig_2kHz_third"/>
          <p:cNvPicPr>
            <a:picLocks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228600" y="1371600"/>
            <a:ext cx="4038600" cy="3209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2" name="Picture 4" descr="five_convolved_2048wind_2kHz_third"/>
          <p:cNvPicPr>
            <a:picLocks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4648200" y="1371600"/>
            <a:ext cx="4038600" cy="3224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3" name="Text Box 5"/>
          <p:cNvSpPr txBox="1">
            <a:spLocks noChangeArrowheads="1"/>
          </p:cNvSpPr>
          <p:nvPr/>
        </p:nvSpPr>
        <p:spPr bwMode="auto">
          <a:xfrm>
            <a:off x="228600" y="4724400"/>
            <a:ext cx="403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The waveform of the word “five” in the 2kHz 1/3 octave band.</a:t>
            </a:r>
          </a:p>
        </p:txBody>
      </p:sp>
      <p:sp>
        <p:nvSpPr>
          <p:cNvPr id="32774" name="Text Box 6"/>
          <p:cNvSpPr txBox="1">
            <a:spLocks noChangeArrowheads="1"/>
          </p:cNvSpPr>
          <p:nvPr/>
        </p:nvSpPr>
        <p:spPr bwMode="auto">
          <a:xfrm>
            <a:off x="4648200" y="4724400"/>
            <a:ext cx="4114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The same, but convolved with a 20ms windowed burst of white noise, simulating a diffuse reflection, or the sound of a small reverberant room.</a:t>
            </a:r>
          </a:p>
        </p:txBody>
      </p:sp>
      <p:sp>
        <p:nvSpPr>
          <p:cNvPr id="32775" name="Text Box 7"/>
          <p:cNvSpPr txBox="1">
            <a:spLocks noChangeArrowheads="1"/>
          </p:cNvSpPr>
          <p:nvPr/>
        </p:nvSpPr>
        <p:spPr bwMode="auto">
          <a:xfrm>
            <a:off x="228600" y="5943600"/>
            <a:ext cx="853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Non-reverberant speech has a clear repeating pattern in the waveform.  Reverberant speech does not.   We can devise a measurement system around this difference.</a:t>
            </a:r>
          </a:p>
        </p:txBody>
      </p:sp>
      <p:pic>
        <p:nvPicPr>
          <p:cNvPr id="79880" name="ten.wav">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2514600" y="5486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1" name="tenx.wav">
            <a:hlinkClick r:id="" action="ppaction://media"/>
          </p:cNvPr>
          <p:cNvPicPr>
            <a:picLocks noRot="1" noChangeAspect="1" noChangeArrowheads="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7924800" y="5638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988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4451" fill="hold"/>
                                        <p:tgtEl>
                                          <p:spTgt spid="79880"/>
                                        </p:tgtEl>
                                      </p:cBhvr>
                                    </p:cmd>
                                  </p:childTnLst>
                                </p:cTn>
                              </p:par>
                            </p:childTnLst>
                          </p:cTn>
                        </p:par>
                      </p:childTnLst>
                    </p:cTn>
                  </p:par>
                </p:childTnLst>
              </p:cTn>
              <p:nextCondLst>
                <p:cond evt="onClick" delay="0">
                  <p:tgtEl>
                    <p:spTgt spid="7988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9880"/>
                </p:tgtEl>
              </p:cMediaNode>
            </p:audio>
            <p:seq concurrent="1" nextAc="seek">
              <p:cTn id="8" restart="whenNotActive" fill="hold" evtFilter="cancelBubble" nodeType="interactiveSeq">
                <p:stCondLst>
                  <p:cond evt="onClick" delay="0">
                    <p:tgtEl>
                      <p:spTgt spid="7988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4497" fill="hold"/>
                                        <p:tgtEl>
                                          <p:spTgt spid="79881"/>
                                        </p:tgtEl>
                                      </p:cBhvr>
                                    </p:cmd>
                                  </p:childTnLst>
                                </p:cTn>
                              </p:par>
                            </p:childTnLst>
                          </p:cTn>
                        </p:par>
                      </p:childTnLst>
                    </p:cTn>
                  </p:par>
                </p:childTnLst>
              </p:cTn>
              <p:nextCondLst>
                <p:cond evt="onClick" delay="0">
                  <p:tgtEl>
                    <p:spTgt spid="79881"/>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79881"/>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76200"/>
            <a:ext cx="8229600" cy="1143000"/>
          </a:xfrm>
        </p:spPr>
        <p:txBody>
          <a:bodyPr/>
          <a:lstStyle/>
          <a:p>
            <a:pPr eaLnBrk="1" hangingPunct="1"/>
            <a:r>
              <a:rPr lang="en-US" altLang="en-US" smtClean="0"/>
              <a:t>The plus/minus pitch detector</a:t>
            </a:r>
          </a:p>
        </p:txBody>
      </p:sp>
      <p:graphicFrame>
        <p:nvGraphicFramePr>
          <p:cNvPr id="33795" name="Object 3"/>
          <p:cNvGraphicFramePr>
            <a:graphicFrameLocks noChangeAspect="1"/>
          </p:cNvGraphicFramePr>
          <p:nvPr>
            <p:ph idx="1"/>
          </p:nvPr>
        </p:nvGraphicFramePr>
        <p:xfrm>
          <a:off x="838200" y="1295400"/>
          <a:ext cx="7391400" cy="3843338"/>
        </p:xfrm>
        <a:graphic>
          <a:graphicData uri="http://schemas.openxmlformats.org/presentationml/2006/ole">
            <mc:AlternateContent xmlns:mc="http://schemas.openxmlformats.org/markup-compatibility/2006">
              <mc:Choice xmlns:v="urn:schemas-microsoft-com:vml" Requires="v">
                <p:oleObj spid="_x0000_s33798" name="Bitmap Image" r:id="rId3" imgW="6466667" imgH="3362794" progId="Paint.Picture">
                  <p:embed/>
                </p:oleObj>
              </mc:Choice>
              <mc:Fallback>
                <p:oleObj name="Bitmap Image" r:id="rId3" imgW="6466667" imgH="3362794"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295400"/>
                        <a:ext cx="7391400" cy="3843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796" name="Text Box 5"/>
          <p:cNvSpPr txBox="1">
            <a:spLocks noChangeArrowheads="1"/>
          </p:cNvSpPr>
          <p:nvPr/>
        </p:nvSpPr>
        <p:spPr bwMode="auto">
          <a:xfrm>
            <a:off x="304800" y="5486400"/>
            <a:ext cx="8610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The pitch detector operates separately on each third octave band.  Each band is rectified and low-pass filtered.  The output is delayed, and then added and subtracted from the undelayed signal.  The logs of the “plus” signal and the “minus” signal are then subtracted from each other.  The result has a high sensitivity to fundamental pitch.</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z="2800" smtClean="0"/>
              <a:t>Example – “one, two” 2500Hz 1/3 octave band.</a:t>
            </a:r>
          </a:p>
        </p:txBody>
      </p:sp>
      <p:pic>
        <p:nvPicPr>
          <p:cNvPr id="34819" name="Picture 4" descr="one_two_2500Hz"/>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47800" y="1295400"/>
            <a:ext cx="5943600" cy="4448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0" name="Text Box 6"/>
          <p:cNvSpPr txBox="1">
            <a:spLocks noChangeArrowheads="1"/>
          </p:cNvSpPr>
          <p:nvPr/>
        </p:nvSpPr>
        <p:spPr bwMode="auto">
          <a:xfrm>
            <a:off x="457200" y="5943600"/>
            <a:ext cx="845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Pitch detector output with dry speech – the syllables “one, two” with no added reverberation.  Note the high accuracy of the fundamental extraction and the &gt;15dB S/N</a:t>
            </a:r>
          </a:p>
        </p:txBody>
      </p:sp>
      <p:pic>
        <p:nvPicPr>
          <p:cNvPr id="40967" name="ten.wav">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1534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96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4451" fill="hold"/>
                                        <p:tgtEl>
                                          <p:spTgt spid="40967"/>
                                        </p:tgtEl>
                                      </p:cBhvr>
                                    </p:cmd>
                                  </p:childTnLst>
                                </p:cTn>
                              </p:par>
                            </p:childTnLst>
                          </p:cTn>
                        </p:par>
                      </p:childTnLst>
                    </p:cTn>
                  </p:par>
                </p:childTnLst>
              </p:cTn>
              <p:nextCondLst>
                <p:cond evt="onClick" delay="0">
                  <p:tgtEl>
                    <p:spTgt spid="4096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0967"/>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z="2800" smtClean="0"/>
              <a:t>Same – but convolved with 20ms of white noise</a:t>
            </a:r>
          </a:p>
        </p:txBody>
      </p:sp>
      <p:pic>
        <p:nvPicPr>
          <p:cNvPr id="35843" name="Picture 4" descr="one_two_2500Hz_convolved"/>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43100" y="1295400"/>
            <a:ext cx="5257800" cy="3933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4" name="Text Box 6"/>
          <p:cNvSpPr txBox="1">
            <a:spLocks noChangeArrowheads="1"/>
          </p:cNvSpPr>
          <p:nvPr/>
        </p:nvSpPr>
        <p:spPr bwMode="auto">
          <a:xfrm>
            <a:off x="381000" y="5334000"/>
            <a:ext cx="84582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Convolving with white noise does not change the intelligibility, nor the C80, but dramatically changes the sound – and the pitch coherence.  By chance the second syllable is not seriously degraded, but the first one is – at least in this 1/3 octave band</a:t>
            </a:r>
          </a:p>
          <a:p>
            <a:pPr eaLnBrk="1" hangingPunct="1">
              <a:spcBef>
                <a:spcPct val="50000"/>
              </a:spcBef>
            </a:pPr>
            <a:r>
              <a:rPr lang="en-US" altLang="en-US">
                <a:latin typeface="Times New Roman" panose="02020603050405020304" pitchFamily="18" charset="0"/>
              </a:rPr>
              <a:t>The sound quality is markedly degraded.  We need a measure for this perception.</a:t>
            </a:r>
          </a:p>
        </p:txBody>
      </p:sp>
      <p:pic>
        <p:nvPicPr>
          <p:cNvPr id="43015" name="tenc.wav">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7924800" y="2895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30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4471" fill="hold"/>
                                        <p:tgtEl>
                                          <p:spTgt spid="43015"/>
                                        </p:tgtEl>
                                      </p:cBhvr>
                                    </p:cmd>
                                  </p:childTnLst>
                                </p:cTn>
                              </p:par>
                            </p:childTnLst>
                          </p:cTn>
                        </p:par>
                      </p:childTnLst>
                    </p:cTn>
                  </p:par>
                </p:childTnLst>
              </p:cTn>
              <p:nextCondLst>
                <p:cond evt="onClick" delay="0">
                  <p:tgtEl>
                    <p:spTgt spid="4301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3015"/>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76200"/>
            <a:ext cx="8229600" cy="1143000"/>
          </a:xfrm>
        </p:spPr>
        <p:txBody>
          <a:bodyPr/>
          <a:lstStyle/>
          <a:p>
            <a:pPr eaLnBrk="1" hangingPunct="1"/>
            <a:r>
              <a:rPr lang="en-US" altLang="en-US" sz="2800" smtClean="0"/>
              <a:t>“one,two” 2500Hz band – equal mix of direct and one diffuse reflection at 30ms.</a:t>
            </a:r>
          </a:p>
        </p:txBody>
      </p:sp>
      <p:pic>
        <p:nvPicPr>
          <p:cNvPr id="36867" name="Picture 4" descr="one_two_2500Hz_dely_conv"/>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62100" y="1354138"/>
            <a:ext cx="5753100" cy="4303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68" name="Text Box 6"/>
          <p:cNvSpPr txBox="1">
            <a:spLocks noChangeArrowheads="1"/>
          </p:cNvSpPr>
          <p:nvPr/>
        </p:nvSpPr>
        <p:spPr bwMode="auto">
          <a:xfrm>
            <a:off x="304800" y="5867400"/>
            <a:ext cx="883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The high pitch coherence and high direct/reverberant ratio in the first 30ms is easily seen at the start of each syllable.</a:t>
            </a:r>
          </a:p>
        </p:txBody>
      </p:sp>
      <p:pic>
        <p:nvPicPr>
          <p:cNvPr id="45063" name="tencd.wav">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79248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506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4501" fill="hold"/>
                                        <p:tgtEl>
                                          <p:spTgt spid="45063"/>
                                        </p:tgtEl>
                                      </p:cBhvr>
                                    </p:cmd>
                                  </p:childTnLst>
                                </p:cTn>
                              </p:par>
                            </p:childTnLst>
                          </p:cTn>
                        </p:par>
                      </p:childTnLst>
                    </p:cTn>
                  </p:par>
                </p:childTnLst>
              </p:cTn>
              <p:nextCondLst>
                <p:cond evt="onClick" delay="0">
                  <p:tgtEl>
                    <p:spTgt spid="4506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5063"/>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z="3200" smtClean="0"/>
              <a:t>Segment of opera – old Bolshoi</a:t>
            </a:r>
          </a:p>
        </p:txBody>
      </p:sp>
      <p:pic>
        <p:nvPicPr>
          <p:cNvPr id="37891" name="Picture 4" descr="old_bolshoi_200Hz_glide_to_256Hz"/>
          <p:cNvPicPr>
            <a:picLocks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943100" y="1371600"/>
            <a:ext cx="5257800" cy="3933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7111" name="bolsho.wav">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7924800" y="243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 Box 8"/>
          <p:cNvSpPr txBox="1">
            <a:spLocks noChangeArrowheads="1"/>
          </p:cNvSpPr>
          <p:nvPr/>
        </p:nvSpPr>
        <p:spPr bwMode="auto">
          <a:xfrm>
            <a:off x="304800" y="5562600"/>
            <a:ext cx="8610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Segment of Verdi – pitch coherence of the 2500Hz 1/3 octave band.  F, F, glide to A.  Recording from the back of the first balcony.  There is no obvious gap before reflections arrive, and the pitch coherence appears relatively high.</a:t>
            </a:r>
          </a:p>
        </p:txBody>
      </p:sp>
      <p:pic>
        <p:nvPicPr>
          <p:cNvPr id="47113" name="bolshn.wav">
            <a:hlinkClick r:id="" action="ppaction://media"/>
          </p:cNvPr>
          <p:cNvPicPr>
            <a:picLocks noRot="1" noChangeAspect="1" noChangeArrowheads="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7848600" y="5105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Text Box 10"/>
          <p:cNvSpPr txBox="1">
            <a:spLocks noChangeArrowheads="1"/>
          </p:cNvSpPr>
          <p:nvPr/>
        </p:nvSpPr>
        <p:spPr bwMode="auto">
          <a:xfrm>
            <a:off x="7315200" y="1371600"/>
            <a:ext cx="1524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Segment from the old Bolshoi</a:t>
            </a:r>
          </a:p>
        </p:txBody>
      </p:sp>
      <p:sp>
        <p:nvSpPr>
          <p:cNvPr id="37896" name="Text Box 12"/>
          <p:cNvSpPr txBox="1">
            <a:spLocks noChangeArrowheads="1"/>
          </p:cNvSpPr>
          <p:nvPr/>
        </p:nvSpPr>
        <p:spPr bwMode="auto">
          <a:xfrm>
            <a:off x="7391400" y="3200400"/>
            <a:ext cx="1524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Segment from the new Bolshoi. (I was unable to produce a similar plot.)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7111"/>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941" fill="hold"/>
                                        <p:tgtEl>
                                          <p:spTgt spid="47111"/>
                                        </p:tgtEl>
                                      </p:cBhvr>
                                    </p:cmd>
                                  </p:childTnLst>
                                </p:cTn>
                              </p:par>
                            </p:childTnLst>
                          </p:cTn>
                        </p:par>
                      </p:childTnLst>
                    </p:cTn>
                  </p:par>
                </p:childTnLst>
              </p:cTn>
              <p:nextCondLst>
                <p:cond evt="onClick" delay="0">
                  <p:tgtEl>
                    <p:spTgt spid="4711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7111"/>
                </p:tgtEl>
              </p:cMediaNode>
            </p:audio>
            <p:seq concurrent="1" nextAc="seek">
              <p:cTn id="8" restart="whenNotActive" fill="hold" evtFilter="cancelBubble" nodeType="interactiveSeq">
                <p:stCondLst>
                  <p:cond evt="onClick" delay="0">
                    <p:tgtEl>
                      <p:spTgt spid="4711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2422" fill="hold"/>
                                        <p:tgtEl>
                                          <p:spTgt spid="47113"/>
                                        </p:tgtEl>
                                      </p:cBhvr>
                                    </p:cmd>
                                  </p:childTnLst>
                                </p:cTn>
                              </p:par>
                            </p:childTnLst>
                          </p:cTn>
                        </p:par>
                      </p:childTnLst>
                    </p:cTn>
                  </p:par>
                </p:childTnLst>
              </p:cTn>
              <p:nextCondLst>
                <p:cond evt="onClick" delay="0">
                  <p:tgtEl>
                    <p:spTgt spid="47113"/>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47113"/>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sz="quarter"/>
          </p:nvPr>
        </p:nvSpPr>
        <p:spPr>
          <a:xfrm>
            <a:off x="152400" y="76200"/>
            <a:ext cx="8534400" cy="838200"/>
          </a:xfrm>
        </p:spPr>
        <p:txBody>
          <a:bodyPr/>
          <a:lstStyle/>
          <a:p>
            <a:pPr eaLnBrk="1" hangingPunct="1"/>
            <a:r>
              <a:rPr lang="en-US" altLang="en-US" sz="2400" smtClean="0"/>
              <a:t>Sound examples – syllables “one,two,three” with no reverberation</a:t>
            </a:r>
            <a:r>
              <a:rPr lang="en-US" altLang="en-US" smtClean="0"/>
              <a:t> </a:t>
            </a:r>
          </a:p>
        </p:txBody>
      </p:sp>
      <p:pic>
        <p:nvPicPr>
          <p:cNvPr id="38915" name="Picture 4" descr="ten_1k"/>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76200" y="914400"/>
            <a:ext cx="2895600" cy="2181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6" name="Picture 6" descr="ten_1pt25k"/>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124200" y="914400"/>
            <a:ext cx="2895600" cy="2171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7" name="Picture 10" descr="ten_2k"/>
          <p:cNvPicPr>
            <a:picLocks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152400" y="3370263"/>
            <a:ext cx="2819400" cy="2116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8" name="Picture 15" descr="ten_1pt6k"/>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6172200" y="914400"/>
            <a:ext cx="2895600" cy="2165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9" name="Picture 17" descr="ten_3pt2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3375025"/>
            <a:ext cx="281940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18" descr="ten2pt5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3352800"/>
            <a:ext cx="289560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Text Box 19"/>
          <p:cNvSpPr txBox="1">
            <a:spLocks noChangeArrowheads="1"/>
          </p:cNvSpPr>
          <p:nvPr/>
        </p:nvSpPr>
        <p:spPr bwMode="auto">
          <a:xfrm>
            <a:off x="685800" y="3048000"/>
            <a:ext cx="754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1kHz 1/3 octave band                         1.25kHz                                      1.6kHz</a:t>
            </a:r>
          </a:p>
        </p:txBody>
      </p:sp>
      <p:sp>
        <p:nvSpPr>
          <p:cNvPr id="38922" name="Text Box 20"/>
          <p:cNvSpPr txBox="1">
            <a:spLocks noChangeArrowheads="1"/>
          </p:cNvSpPr>
          <p:nvPr/>
        </p:nvSpPr>
        <p:spPr bwMode="auto">
          <a:xfrm>
            <a:off x="152400" y="5486400"/>
            <a:ext cx="88392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                2kHz                                            2.5kHz                                         3.2kHz</a:t>
            </a:r>
          </a:p>
          <a:p>
            <a:pPr eaLnBrk="1" hangingPunct="1">
              <a:spcBef>
                <a:spcPct val="50000"/>
              </a:spcBef>
            </a:pPr>
            <a:r>
              <a:rPr lang="en-US" altLang="en-US">
                <a:latin typeface="Times New Roman" panose="02020603050405020304" pitchFamily="18" charset="0"/>
              </a:rPr>
              <a:t>Note the height and frequency of the pitch coherence peaks are (almost) uniform through all bands.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z="3200" smtClean="0"/>
              <a:t>Maximum pitch coherence vs 1/3 octave band</a:t>
            </a:r>
            <a:br>
              <a:rPr lang="en-US" altLang="en-US" sz="3200" smtClean="0"/>
            </a:br>
            <a:r>
              <a:rPr lang="en-US" altLang="en-US" sz="3200" smtClean="0"/>
              <a:t>for non-reverberant speech</a:t>
            </a:r>
          </a:p>
        </p:txBody>
      </p:sp>
      <p:pic>
        <p:nvPicPr>
          <p:cNvPr id="39939" name="Picture 4" descr="ten_max_plot"/>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1524000"/>
            <a:ext cx="6200775" cy="4637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40" name="Text Box 6"/>
          <p:cNvSpPr txBox="1">
            <a:spLocks noChangeArrowheads="1"/>
          </p:cNvSpPr>
          <p:nvPr/>
        </p:nvSpPr>
        <p:spPr bwMode="auto">
          <a:xfrm>
            <a:off x="6781800" y="2570163"/>
            <a:ext cx="2057400" cy="352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The syllables “one two three four five six seven” are analyzed.</a:t>
            </a:r>
          </a:p>
          <a:p>
            <a:pPr eaLnBrk="1" hangingPunct="1">
              <a:spcBef>
                <a:spcPct val="50000"/>
              </a:spcBef>
            </a:pPr>
            <a:r>
              <a:rPr lang="en-US" altLang="en-US">
                <a:latin typeface="Times New Roman" panose="02020603050405020304" pitchFamily="18" charset="0"/>
              </a:rPr>
              <a:t>Note that the maximum pitch coherence is relatively constant across all 1/3 octave bands, although the value depends on the particular vowel</a:t>
            </a:r>
          </a:p>
        </p:txBody>
      </p:sp>
      <p:pic>
        <p:nvPicPr>
          <p:cNvPr id="91143" name="ten.wav">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7467600" y="1752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114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4451" fill="hold"/>
                                        <p:tgtEl>
                                          <p:spTgt spid="91143"/>
                                        </p:tgtEl>
                                      </p:cBhvr>
                                    </p:cmd>
                                  </p:childTnLst>
                                </p:cTn>
                              </p:par>
                            </p:childTnLst>
                          </p:cTn>
                        </p:par>
                      </p:childTnLst>
                    </p:cTn>
                  </p:par>
                </p:childTnLst>
              </p:cTn>
              <p:nextCondLst>
                <p:cond evt="onClick" delay="0">
                  <p:tgtEl>
                    <p:spTgt spid="9114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1143"/>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sz="quarter"/>
          </p:nvPr>
        </p:nvSpPr>
        <p:spPr>
          <a:xfrm>
            <a:off x="457200" y="-76200"/>
            <a:ext cx="8229600" cy="1143000"/>
          </a:xfrm>
        </p:spPr>
        <p:txBody>
          <a:bodyPr/>
          <a:lstStyle/>
          <a:p>
            <a:pPr eaLnBrk="1" hangingPunct="1"/>
            <a:r>
              <a:rPr lang="en-US" altLang="en-US" smtClean="0"/>
              <a:t>“one,two,three” convolved with 20ms noise</a:t>
            </a:r>
          </a:p>
        </p:txBody>
      </p:sp>
      <p:pic>
        <p:nvPicPr>
          <p:cNvPr id="40963" name="Picture 4" descr="tenx_1k"/>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76200" y="990600"/>
            <a:ext cx="2921000" cy="2185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4" name="Picture 6" descr="tenx_1pt26"/>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124200" y="990600"/>
            <a:ext cx="2921000" cy="2185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5" name="Picture 8" descr="tenx_1pt6"/>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172200" y="990600"/>
            <a:ext cx="2924175"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6" name="Picture 10" descr="tenx_2k"/>
          <p:cNvPicPr>
            <a:picLocks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123825" y="3581400"/>
            <a:ext cx="2924175"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7" name="Picture 12" descr="tenx_2pt5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3581400"/>
            <a:ext cx="28956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13" descr="tenx_3pt2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3581400"/>
            <a:ext cx="2933700"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Text Box 14"/>
          <p:cNvSpPr txBox="1">
            <a:spLocks noChangeArrowheads="1"/>
          </p:cNvSpPr>
          <p:nvPr/>
        </p:nvSpPr>
        <p:spPr bwMode="auto">
          <a:xfrm>
            <a:off x="838200" y="3352800"/>
            <a:ext cx="830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latin typeface="Times New Roman" panose="02020603050405020304" pitchFamily="18" charset="0"/>
            </a:endParaRPr>
          </a:p>
        </p:txBody>
      </p:sp>
      <p:sp>
        <p:nvSpPr>
          <p:cNvPr id="40970" name="Text Box 15"/>
          <p:cNvSpPr txBox="1">
            <a:spLocks noChangeArrowheads="1"/>
          </p:cNvSpPr>
          <p:nvPr/>
        </p:nvSpPr>
        <p:spPr bwMode="auto">
          <a:xfrm>
            <a:off x="1143000" y="3200400"/>
            <a:ext cx="762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1kHz                                         1.25kHz                                           1.6kHz</a:t>
            </a:r>
          </a:p>
        </p:txBody>
      </p:sp>
      <p:sp>
        <p:nvSpPr>
          <p:cNvPr id="40971" name="Text Box 16"/>
          <p:cNvSpPr txBox="1">
            <a:spLocks noChangeArrowheads="1"/>
          </p:cNvSpPr>
          <p:nvPr/>
        </p:nvSpPr>
        <p:spPr bwMode="auto">
          <a:xfrm>
            <a:off x="0" y="5867400"/>
            <a:ext cx="91440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                    2kHz                                           2.5kHz                                        3.2kHz</a:t>
            </a:r>
          </a:p>
          <a:p>
            <a:pPr eaLnBrk="1" hangingPunct="1">
              <a:spcBef>
                <a:spcPct val="50000"/>
              </a:spcBef>
            </a:pPr>
            <a:r>
              <a:rPr lang="en-US" altLang="en-US">
                <a:latin typeface="Times New Roman" panose="02020603050405020304" pitchFamily="18" charset="0"/>
              </a:rPr>
              <a:t>                                Note that most of the pitch coherence has been eliminated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idx="4294967295"/>
          </p:nvPr>
        </p:nvSpPr>
        <p:spPr>
          <a:xfrm>
            <a:off x="457200" y="-76200"/>
            <a:ext cx="8229600" cy="1143000"/>
          </a:xfrm>
        </p:spPr>
        <p:txBody>
          <a:bodyPr/>
          <a:lstStyle/>
          <a:p>
            <a:pPr eaLnBrk="1" hangingPunct="1"/>
            <a:r>
              <a:rPr lang="en-US" altLang="en-US" smtClean="0"/>
              <a:t>Main message #1</a:t>
            </a:r>
          </a:p>
        </p:txBody>
      </p:sp>
      <p:sp>
        <p:nvSpPr>
          <p:cNvPr id="5123" name="Rectangle 5"/>
          <p:cNvSpPr>
            <a:spLocks noGrp="1" noChangeArrowheads="1"/>
          </p:cNvSpPr>
          <p:nvPr>
            <p:ph type="body" idx="4294967295"/>
          </p:nvPr>
        </p:nvSpPr>
        <p:spPr>
          <a:xfrm>
            <a:off x="457200" y="990600"/>
            <a:ext cx="8229600" cy="5791200"/>
          </a:xfrm>
        </p:spPr>
        <p:txBody>
          <a:bodyPr/>
          <a:lstStyle/>
          <a:p>
            <a:pPr eaLnBrk="1" hangingPunct="1">
              <a:lnSpc>
                <a:spcPct val="80000"/>
              </a:lnSpc>
            </a:pPr>
            <a:r>
              <a:rPr lang="en-US" altLang="en-US" sz="2000" smtClean="0"/>
              <a:t>Scientific sound quality evaluation of performance spaces </a:t>
            </a:r>
            <a:r>
              <a:rPr lang="en-US" altLang="en-US" sz="2000" i="1" smtClean="0"/>
              <a:t>requires</a:t>
            </a:r>
            <a:r>
              <a:rPr lang="en-US" altLang="en-US" sz="2000" smtClean="0"/>
              <a:t> A/B comparisons.</a:t>
            </a:r>
          </a:p>
          <a:p>
            <a:pPr lvl="1" eaLnBrk="1" hangingPunct="1">
              <a:lnSpc>
                <a:spcPct val="80000"/>
              </a:lnSpc>
            </a:pPr>
            <a:r>
              <a:rPr lang="en-US" altLang="en-US" sz="1800" smtClean="0"/>
              <a:t>Human hearing adapts to an acoustic environment over a period of 5 to 10 minutes.</a:t>
            </a:r>
          </a:p>
          <a:p>
            <a:pPr lvl="2" eaLnBrk="1" hangingPunct="1">
              <a:lnSpc>
                <a:spcPct val="80000"/>
              </a:lnSpc>
            </a:pPr>
            <a:r>
              <a:rPr lang="en-US" altLang="en-US" sz="1600" smtClean="0"/>
              <a:t>After this time period many important aspects of the sound are </a:t>
            </a:r>
            <a:r>
              <a:rPr lang="en-US" altLang="en-US" sz="1600" i="1" smtClean="0"/>
              <a:t>not </a:t>
            </a:r>
            <a:r>
              <a:rPr lang="en-US" altLang="en-US" sz="1600" smtClean="0"/>
              <a:t>consciously perceived.</a:t>
            </a:r>
          </a:p>
          <a:p>
            <a:pPr lvl="2" eaLnBrk="1" hangingPunct="1">
              <a:lnSpc>
                <a:spcPct val="80000"/>
              </a:lnSpc>
            </a:pPr>
            <a:r>
              <a:rPr lang="en-US" altLang="en-US" sz="1600" smtClean="0"/>
              <a:t>This process is sub-conscious and cannot be undone without leaving the environment.</a:t>
            </a:r>
          </a:p>
          <a:p>
            <a:pPr lvl="2" eaLnBrk="1" hangingPunct="1">
              <a:lnSpc>
                <a:spcPct val="80000"/>
              </a:lnSpc>
            </a:pPr>
            <a:r>
              <a:rPr lang="en-US" altLang="en-US" sz="1600" smtClean="0"/>
              <a:t>Adaptation is eliminated through A/B testing.</a:t>
            </a:r>
          </a:p>
          <a:p>
            <a:pPr lvl="1" eaLnBrk="1" hangingPunct="1">
              <a:lnSpc>
                <a:spcPct val="80000"/>
              </a:lnSpc>
            </a:pPr>
            <a:r>
              <a:rPr lang="en-US" altLang="en-US" sz="1800" smtClean="0"/>
              <a:t>Subjective assessment is subject to problems with acoustic memory.</a:t>
            </a:r>
          </a:p>
          <a:p>
            <a:pPr lvl="2" eaLnBrk="1" hangingPunct="1">
              <a:lnSpc>
                <a:spcPct val="80000"/>
              </a:lnSpc>
            </a:pPr>
            <a:r>
              <a:rPr lang="en-US" altLang="en-US" sz="1600" smtClean="0"/>
              <a:t>What we remember from an acoustic experience is almost always the quality of reverberance.</a:t>
            </a:r>
          </a:p>
          <a:p>
            <a:pPr lvl="2" eaLnBrk="1" hangingPunct="1">
              <a:lnSpc>
                <a:spcPct val="80000"/>
              </a:lnSpc>
            </a:pPr>
            <a:r>
              <a:rPr lang="en-US" altLang="en-US" sz="1600" smtClean="0"/>
              <a:t>Perceptions of Sonic Distance and Timbre are difficult to remember, as adaptation reduces their conscious perception.</a:t>
            </a:r>
          </a:p>
          <a:p>
            <a:pPr lvl="1" eaLnBrk="1" hangingPunct="1">
              <a:lnSpc>
                <a:spcPct val="80000"/>
              </a:lnSpc>
            </a:pPr>
            <a:r>
              <a:rPr lang="en-US" altLang="en-US" sz="1800" smtClean="0"/>
              <a:t>Subjective assessment is biased by visual stimuli.</a:t>
            </a:r>
          </a:p>
          <a:p>
            <a:pPr eaLnBrk="1" hangingPunct="1">
              <a:lnSpc>
                <a:spcPct val="80000"/>
              </a:lnSpc>
            </a:pPr>
            <a:r>
              <a:rPr lang="en-US" altLang="en-US" sz="1800" smtClean="0"/>
              <a:t>Consequently assessment of acoustic quality must employ:</a:t>
            </a:r>
          </a:p>
          <a:p>
            <a:pPr lvl="1" eaLnBrk="1" hangingPunct="1">
              <a:lnSpc>
                <a:spcPct val="80000"/>
              </a:lnSpc>
            </a:pPr>
            <a:r>
              <a:rPr lang="en-US" altLang="en-US" sz="1800" smtClean="0"/>
              <a:t>electronically variable acoustics,</a:t>
            </a:r>
          </a:p>
          <a:p>
            <a:pPr lvl="1" eaLnBrk="1" hangingPunct="1">
              <a:lnSpc>
                <a:spcPct val="80000"/>
              </a:lnSpc>
            </a:pPr>
            <a:r>
              <a:rPr lang="en-US" altLang="en-US" sz="1800" smtClean="0"/>
              <a:t>Electronic acoustic simulations,</a:t>
            </a:r>
          </a:p>
          <a:p>
            <a:pPr lvl="1" eaLnBrk="1" hangingPunct="1">
              <a:lnSpc>
                <a:spcPct val="80000"/>
              </a:lnSpc>
            </a:pPr>
            <a:r>
              <a:rPr lang="en-US" altLang="en-US" sz="1800" smtClean="0"/>
              <a:t>Or recordings – either binaural or multichannel</a:t>
            </a:r>
          </a:p>
          <a:p>
            <a:pPr lvl="2" eaLnBrk="1" hangingPunct="1">
              <a:lnSpc>
                <a:spcPct val="80000"/>
              </a:lnSpc>
            </a:pPr>
            <a:r>
              <a:rPr lang="en-US" altLang="en-US" sz="1600" smtClean="0"/>
              <a:t>Recorded sound can be used on-site as a reference by employing  sound isolating headphones.</a:t>
            </a:r>
          </a:p>
          <a:p>
            <a:pPr eaLnBrk="1" hangingPunct="1">
              <a:lnSpc>
                <a:spcPct val="80000"/>
              </a:lnSpc>
            </a:pPr>
            <a:r>
              <a:rPr lang="en-US" altLang="en-US" sz="2000" smtClean="0"/>
              <a:t>This author </a:t>
            </a:r>
            <a:r>
              <a:rPr lang="en-US" altLang="en-US" sz="2000" i="1" smtClean="0"/>
              <a:t>passionately</a:t>
            </a:r>
            <a:r>
              <a:rPr lang="en-US" altLang="en-US" sz="2000" smtClean="0"/>
              <a:t> believes that sound quality is important, and should be evaluated with a scientifically rigorous method.</a:t>
            </a:r>
          </a:p>
          <a:p>
            <a:pPr eaLnBrk="1" hangingPunct="1">
              <a:lnSpc>
                <a:spcPct val="80000"/>
              </a:lnSpc>
            </a:pPr>
            <a:endParaRPr lang="en-US" altLang="en-US" sz="18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z="3200" smtClean="0"/>
              <a:t>Maximum pitch coherence vs /3 octave bands</a:t>
            </a:r>
            <a:br>
              <a:rPr lang="en-US" altLang="en-US" sz="3200" smtClean="0"/>
            </a:br>
            <a:r>
              <a:rPr lang="en-US" altLang="en-US" sz="3200" smtClean="0"/>
              <a:t>for speech convolved with 20ms noise.</a:t>
            </a:r>
          </a:p>
        </p:txBody>
      </p:sp>
      <p:pic>
        <p:nvPicPr>
          <p:cNvPr id="41987" name="Picture 4" descr="tenx_max_peaks"/>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1524000"/>
            <a:ext cx="6248400" cy="4675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88" name="Text Box 6"/>
          <p:cNvSpPr txBox="1">
            <a:spLocks noChangeArrowheads="1"/>
          </p:cNvSpPr>
          <p:nvPr/>
        </p:nvSpPr>
        <p:spPr bwMode="auto">
          <a:xfrm>
            <a:off x="6705600" y="3363913"/>
            <a:ext cx="2209800" cy="242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The syllables “one two three four five six seven” are analyzed.</a:t>
            </a:r>
          </a:p>
          <a:p>
            <a:pPr eaLnBrk="1" hangingPunct="1">
              <a:spcBef>
                <a:spcPct val="50000"/>
              </a:spcBef>
            </a:pPr>
            <a:r>
              <a:rPr lang="en-US" altLang="en-US">
                <a:latin typeface="Times New Roman" panose="02020603050405020304" pitchFamily="18" charset="0"/>
              </a:rPr>
              <a:t>Note the pitch coherence is low and not constant across third octave bands.</a:t>
            </a:r>
          </a:p>
        </p:txBody>
      </p:sp>
      <p:pic>
        <p:nvPicPr>
          <p:cNvPr id="93191" name="tenx.wav">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7543800" y="2209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3191"/>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4497" fill="hold"/>
                                        <p:tgtEl>
                                          <p:spTgt spid="93191"/>
                                        </p:tgtEl>
                                      </p:cBhvr>
                                    </p:cmd>
                                  </p:childTnLst>
                                </p:cTn>
                              </p:par>
                            </p:childTnLst>
                          </p:cTn>
                        </p:par>
                      </p:childTnLst>
                    </p:cTn>
                  </p:par>
                </p:childTnLst>
              </p:cTn>
              <p:nextCondLst>
                <p:cond evt="onClick" delay="0">
                  <p:tgtEl>
                    <p:spTgt spid="9319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3191"/>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sz="quarter"/>
          </p:nvPr>
        </p:nvSpPr>
        <p:spPr>
          <a:xfrm>
            <a:off x="457200" y="-76200"/>
            <a:ext cx="8229600" cy="1143000"/>
          </a:xfrm>
        </p:spPr>
        <p:txBody>
          <a:bodyPr/>
          <a:lstStyle/>
          <a:p>
            <a:pPr eaLnBrk="1" hangingPunct="1"/>
            <a:r>
              <a:rPr lang="en-US" altLang="en-US" sz="3200" smtClean="0"/>
              <a:t>Pitch coherence of speech with a diffuse reflection at a level of 0dB</a:t>
            </a:r>
          </a:p>
        </p:txBody>
      </p:sp>
      <p:pic>
        <p:nvPicPr>
          <p:cNvPr id="43011" name="Picture 4" descr="tenxm11_1k"/>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0800" y="1066800"/>
            <a:ext cx="2921000" cy="2185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2" name="Picture 8" descr="tenxm11_1pt6k"/>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143625" y="1066800"/>
            <a:ext cx="2924175"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3" name="Picture 14" descr="tenxm11_1pt25k"/>
          <p:cNvPicPr>
            <a:picLocks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3095625" y="1066800"/>
            <a:ext cx="2924175"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4" name="Picture 15" descr="tenxm11_2k"/>
          <p:cNvPicPr>
            <a:picLocks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1422400" y="3605213"/>
            <a:ext cx="2921000" cy="2185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5" name="Picture 16" descr="tenxm11_2pt5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7700" y="3581400"/>
            <a:ext cx="3009900"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Text Box 18"/>
          <p:cNvSpPr txBox="1">
            <a:spLocks noChangeArrowheads="1"/>
          </p:cNvSpPr>
          <p:nvPr/>
        </p:nvSpPr>
        <p:spPr bwMode="auto">
          <a:xfrm>
            <a:off x="0" y="3200400"/>
            <a:ext cx="883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                 1kHz                                           1.25kHz                                           1.6kHz</a:t>
            </a:r>
          </a:p>
        </p:txBody>
      </p:sp>
      <p:sp>
        <p:nvSpPr>
          <p:cNvPr id="43017" name="Text Box 19"/>
          <p:cNvSpPr txBox="1">
            <a:spLocks noChangeArrowheads="1"/>
          </p:cNvSpPr>
          <p:nvPr/>
        </p:nvSpPr>
        <p:spPr bwMode="auto">
          <a:xfrm>
            <a:off x="304800" y="5867400"/>
            <a:ext cx="85344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                                     2kHz                                                  2.5kHz</a:t>
            </a:r>
          </a:p>
          <a:p>
            <a:pPr eaLnBrk="1" hangingPunct="1">
              <a:spcBef>
                <a:spcPct val="50000"/>
              </a:spcBef>
            </a:pPr>
            <a:r>
              <a:rPr lang="en-US" altLang="en-US">
                <a:latin typeface="Times New Roman" panose="02020603050405020304" pitchFamily="18" charset="0"/>
              </a:rPr>
              <a:t>             Note the low pitch coherence for some of the syllables in several bands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sz="3200" smtClean="0"/>
              <a:t>Maximum pitch coherence vs 1/3 octave bands for direct + reverb at 0dB</a:t>
            </a:r>
          </a:p>
        </p:txBody>
      </p:sp>
      <p:pic>
        <p:nvPicPr>
          <p:cNvPr id="44035" name="Picture 4" descr="tenxm11_max_peaks"/>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600200"/>
            <a:ext cx="5943600" cy="4446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36" name="Text Box 6"/>
          <p:cNvSpPr txBox="1">
            <a:spLocks noChangeArrowheads="1"/>
          </p:cNvSpPr>
          <p:nvPr/>
        </p:nvSpPr>
        <p:spPr bwMode="auto">
          <a:xfrm>
            <a:off x="6629400" y="3287713"/>
            <a:ext cx="2286000" cy="242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Analysis of the syllables “one two three four five six seven.”</a:t>
            </a:r>
          </a:p>
          <a:p>
            <a:pPr eaLnBrk="1" hangingPunct="1">
              <a:spcBef>
                <a:spcPct val="50000"/>
              </a:spcBef>
            </a:pPr>
            <a:r>
              <a:rPr lang="en-US" altLang="en-US">
                <a:latin typeface="Times New Roman" panose="02020603050405020304" pitchFamily="18" charset="0"/>
              </a:rPr>
              <a:t>Note the low and noise-like coherence for most of the syllables.</a:t>
            </a:r>
          </a:p>
        </p:txBody>
      </p:sp>
      <p:pic>
        <p:nvPicPr>
          <p:cNvPr id="100361" name="tenxm11_full_level.wav">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7239000" y="1981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0361"/>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4497" fill="hold"/>
                                        <p:tgtEl>
                                          <p:spTgt spid="100361"/>
                                        </p:tgtEl>
                                      </p:cBhvr>
                                    </p:cmd>
                                  </p:childTnLst>
                                </p:cTn>
                              </p:par>
                            </p:childTnLst>
                          </p:cTn>
                        </p:par>
                      </p:childTnLst>
                    </p:cTn>
                  </p:par>
                </p:childTnLst>
              </p:cTn>
              <p:nextCondLst>
                <p:cond evt="onClick" delay="0">
                  <p:tgtEl>
                    <p:spTgt spid="10036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0361"/>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sz="quarter"/>
          </p:nvPr>
        </p:nvSpPr>
        <p:spPr>
          <a:xfrm>
            <a:off x="457200" y="-76200"/>
            <a:ext cx="8229600" cy="1143000"/>
          </a:xfrm>
        </p:spPr>
        <p:txBody>
          <a:bodyPr/>
          <a:lstStyle/>
          <a:p>
            <a:pPr eaLnBrk="1" hangingPunct="1"/>
            <a:r>
              <a:rPr lang="en-US" altLang="en-US" sz="3200" smtClean="0"/>
              <a:t>Pitch coherence of speech with a diffuse reflection at a level of -4dB (optimum)</a:t>
            </a:r>
          </a:p>
        </p:txBody>
      </p:sp>
      <p:pic>
        <p:nvPicPr>
          <p:cNvPr id="45059" name="Picture 4" descr="tenxm14_1k"/>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0800" y="1066800"/>
            <a:ext cx="2921000" cy="2185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060" name="Picture 6" descr="tenxm14_1pt26k"/>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098800" y="1066800"/>
            <a:ext cx="2921000" cy="2185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061" name="Picture 8" descr="tenxm14_1pt6k"/>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172200" y="1066800"/>
            <a:ext cx="2924175"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062" name="Picture 10" descr="tenxm14_2k"/>
          <p:cNvPicPr>
            <a:picLocks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0" y="3581400"/>
            <a:ext cx="2924175"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063" name="Picture 12" descr="tenxm14_2pt5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3567113"/>
            <a:ext cx="2971800"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13" descr="tenxm14_3pt2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0300" y="3581400"/>
            <a:ext cx="2933700"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5" name="Text Box 14"/>
          <p:cNvSpPr txBox="1">
            <a:spLocks noChangeArrowheads="1"/>
          </p:cNvSpPr>
          <p:nvPr/>
        </p:nvSpPr>
        <p:spPr bwMode="auto">
          <a:xfrm>
            <a:off x="0" y="3200400"/>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                    1kHz                                           1.25kHz                                        1.6kHz</a:t>
            </a:r>
          </a:p>
        </p:txBody>
      </p:sp>
      <p:sp>
        <p:nvSpPr>
          <p:cNvPr id="45066" name="Text Box 16"/>
          <p:cNvSpPr txBox="1">
            <a:spLocks noChangeArrowheads="1"/>
          </p:cNvSpPr>
          <p:nvPr/>
        </p:nvSpPr>
        <p:spPr bwMode="auto">
          <a:xfrm>
            <a:off x="0" y="5791200"/>
            <a:ext cx="89154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                    2kHz                                           2.5kHz                                           3.2kHz</a:t>
            </a:r>
          </a:p>
          <a:p>
            <a:pPr eaLnBrk="1" hangingPunct="1">
              <a:spcBef>
                <a:spcPct val="50000"/>
              </a:spcBef>
            </a:pPr>
            <a:r>
              <a:rPr lang="en-US" altLang="en-US">
                <a:latin typeface="Times New Roman" panose="02020603050405020304" pitchFamily="18" charset="0"/>
              </a:rPr>
              <a:t>Note the high pitch coherence on most syllables in most bands.  This reflection level is usually chosen as optimum.</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z="3200" smtClean="0"/>
              <a:t>Max pitch coherence vs 1/3 octave band for direct and reflected at -4dB</a:t>
            </a:r>
          </a:p>
        </p:txBody>
      </p:sp>
      <p:pic>
        <p:nvPicPr>
          <p:cNvPr id="46083" name="Picture 4" descr="tenxm14_max_peaks"/>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 y="1676400"/>
            <a:ext cx="5715000" cy="427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4" name="Text Box 7"/>
          <p:cNvSpPr txBox="1">
            <a:spLocks noChangeArrowheads="1"/>
          </p:cNvSpPr>
          <p:nvPr/>
        </p:nvSpPr>
        <p:spPr bwMode="auto">
          <a:xfrm>
            <a:off x="6324600" y="2325688"/>
            <a:ext cx="2590800" cy="270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Analysis of the syllables “one two three four five six seven</a:t>
            </a:r>
            <a:r>
              <a:rPr lang="en-US" altLang="en-US"/>
              <a:t>.”</a:t>
            </a:r>
          </a:p>
          <a:p>
            <a:pPr eaLnBrk="1" hangingPunct="1">
              <a:spcBef>
                <a:spcPct val="50000"/>
              </a:spcBef>
            </a:pPr>
            <a:endParaRPr lang="en-US" altLang="en-US">
              <a:latin typeface="Times New Roman" panose="02020603050405020304" pitchFamily="18" charset="0"/>
            </a:endParaRPr>
          </a:p>
          <a:p>
            <a:pPr eaLnBrk="1" hangingPunct="1">
              <a:spcBef>
                <a:spcPct val="50000"/>
              </a:spcBef>
            </a:pPr>
            <a:endParaRPr lang="en-US" altLang="en-US">
              <a:latin typeface="Times New Roman" panose="02020603050405020304" pitchFamily="18" charset="0"/>
            </a:endParaRPr>
          </a:p>
          <a:p>
            <a:pPr eaLnBrk="1" hangingPunct="1">
              <a:spcBef>
                <a:spcPct val="50000"/>
              </a:spcBef>
            </a:pPr>
            <a:r>
              <a:rPr lang="en-US" altLang="en-US">
                <a:latin typeface="Times New Roman" panose="02020603050405020304" pitchFamily="18" charset="0"/>
              </a:rPr>
              <a:t>Note the pitch coherence is both high and uniform across 1/3 octave bands</a:t>
            </a:r>
          </a:p>
        </p:txBody>
      </p:sp>
      <p:pic>
        <p:nvPicPr>
          <p:cNvPr id="107528" name="tenxm14.wav">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7162800" y="1676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752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4497" fill="hold"/>
                                        <p:tgtEl>
                                          <p:spTgt spid="107528"/>
                                        </p:tgtEl>
                                      </p:cBhvr>
                                    </p:cmd>
                                  </p:childTnLst>
                                </p:cTn>
                              </p:par>
                            </p:childTnLst>
                          </p:cTn>
                        </p:par>
                      </p:childTnLst>
                    </p:cTn>
                  </p:par>
                </p:childTnLst>
              </p:cTn>
              <p:nextCondLst>
                <p:cond evt="onClick" delay="0">
                  <p:tgtEl>
                    <p:spTgt spid="10752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7528"/>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1143000"/>
          </a:xfrm>
        </p:spPr>
        <p:txBody>
          <a:bodyPr/>
          <a:lstStyle/>
          <a:p>
            <a:pPr eaLnBrk="1" hangingPunct="1"/>
            <a:r>
              <a:rPr lang="en-US" altLang="en-US" sz="2800" smtClean="0"/>
              <a:t>Teatro Alla Scala, Milan</a:t>
            </a:r>
          </a:p>
        </p:txBody>
      </p:sp>
      <p:pic>
        <p:nvPicPr>
          <p:cNvPr id="47107" name="Picture 3" descr="scala2k"/>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219200"/>
            <a:ext cx="5334000" cy="2681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7108" name="Picture 4" descr="scala500"/>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4038600"/>
            <a:ext cx="5334000" cy="2600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09" name="Text Box 5"/>
          <p:cNvSpPr txBox="1">
            <a:spLocks noChangeArrowheads="1"/>
          </p:cNvSpPr>
          <p:nvPr/>
        </p:nvSpPr>
        <p:spPr bwMode="auto">
          <a:xfrm>
            <a:off x="5486400" y="1219200"/>
            <a:ext cx="33528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latin typeface="Times New Roman" panose="02020603050405020304" pitchFamily="18" charset="0"/>
              </a:rPr>
              <a:t>Echograms from LaScala.        (From Hidaka and Beranek) illustrate these profiles:</a:t>
            </a:r>
          </a:p>
          <a:p>
            <a:pPr eaLnBrk="1" hangingPunct="1">
              <a:spcBef>
                <a:spcPct val="50000"/>
              </a:spcBef>
            </a:pPr>
            <a:r>
              <a:rPr lang="en-US" altLang="en-US" sz="2000">
                <a:latin typeface="Times New Roman" panose="02020603050405020304" pitchFamily="18" charset="0"/>
              </a:rPr>
              <a:t>Top curve - 2kHz octave band, 0-200ms</a:t>
            </a:r>
          </a:p>
          <a:p>
            <a:pPr eaLnBrk="1" hangingPunct="1">
              <a:spcBef>
                <a:spcPct val="50000"/>
              </a:spcBef>
            </a:pPr>
            <a:r>
              <a:rPr lang="en-US" altLang="en-US" sz="2000">
                <a:latin typeface="Times New Roman" panose="02020603050405020304" pitchFamily="18" charset="0"/>
              </a:rPr>
              <a:t>At 2kHz note the high direct sound and low level of  reflections in the 50-150ms time range.</a:t>
            </a:r>
          </a:p>
          <a:p>
            <a:pPr eaLnBrk="1" hangingPunct="1">
              <a:spcBef>
                <a:spcPct val="50000"/>
              </a:spcBef>
            </a:pPr>
            <a:r>
              <a:rPr lang="en-US" altLang="en-US" sz="2000">
                <a:latin typeface="Times New Roman" panose="02020603050405020304" pitchFamily="18" charset="0"/>
              </a:rPr>
              <a:t>Bottom curve - 500Hz octave band 0-200ms</a:t>
            </a:r>
          </a:p>
          <a:p>
            <a:pPr eaLnBrk="1" hangingPunct="1">
              <a:spcBef>
                <a:spcPct val="50000"/>
              </a:spcBef>
            </a:pPr>
            <a:r>
              <a:rPr lang="en-US" altLang="en-US" sz="2000">
                <a:latin typeface="Times New Roman" panose="02020603050405020304" pitchFamily="18" charset="0"/>
              </a:rPr>
              <a:t>Note the high reverberation level – and short critical distance.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76200"/>
            <a:ext cx="7772400" cy="1143000"/>
          </a:xfrm>
        </p:spPr>
        <p:txBody>
          <a:bodyPr/>
          <a:lstStyle/>
          <a:p>
            <a:pPr eaLnBrk="1" hangingPunct="1"/>
            <a:r>
              <a:rPr lang="en-US" altLang="en-US" sz="2800" smtClean="0"/>
              <a:t>Let’s listen to Alla Scala!</a:t>
            </a:r>
          </a:p>
        </p:txBody>
      </p:sp>
      <p:sp>
        <p:nvSpPr>
          <p:cNvPr id="48131" name="Rectangle 3"/>
          <p:cNvSpPr>
            <a:spLocks noGrp="1" noChangeArrowheads="1"/>
          </p:cNvSpPr>
          <p:nvPr>
            <p:ph type="body" idx="1"/>
          </p:nvPr>
        </p:nvSpPr>
        <p:spPr>
          <a:xfrm>
            <a:off x="685800" y="1219200"/>
            <a:ext cx="7772400" cy="5257800"/>
          </a:xfrm>
        </p:spPr>
        <p:txBody>
          <a:bodyPr/>
          <a:lstStyle/>
          <a:p>
            <a:pPr eaLnBrk="1" hangingPunct="1">
              <a:lnSpc>
                <a:spcPct val="90000"/>
              </a:lnSpc>
            </a:pPr>
            <a:r>
              <a:rPr lang="en-US" altLang="en-US" sz="1800" smtClean="0"/>
              <a:t>Matlab can be used to read these printed impulse respones and convert them into real impulse responses.</a:t>
            </a:r>
          </a:p>
          <a:p>
            <a:pPr lvl="1" eaLnBrk="1" hangingPunct="1">
              <a:lnSpc>
                <a:spcPct val="90000"/>
              </a:lnSpc>
            </a:pPr>
            <a:r>
              <a:rPr lang="en-US" altLang="en-US" sz="1600" smtClean="0"/>
              <a:t>1. First we read the .bmp file from a scan, and convert the peaks in the file to delta functions with identical time delay, and an amplitude equivalent to the peak height.</a:t>
            </a:r>
          </a:p>
          <a:p>
            <a:pPr lvl="2" eaLnBrk="1" hangingPunct="1">
              <a:lnSpc>
                <a:spcPct val="90000"/>
              </a:lnSpc>
            </a:pPr>
            <a:r>
              <a:rPr lang="en-US" altLang="en-US" sz="1400" smtClean="0"/>
              <a:t>All the direct sound energy is combined into a single delta function, and the level of the direct sound is normalized (relative to the rest of the decay), so the 2kHz and 500kHz impulses can be accurately combined.</a:t>
            </a:r>
          </a:p>
          <a:p>
            <a:pPr lvl="1" eaLnBrk="1" hangingPunct="1">
              <a:lnSpc>
                <a:spcPct val="90000"/>
              </a:lnSpc>
            </a:pPr>
            <a:r>
              <a:rPr lang="en-US" altLang="en-US" sz="1600" smtClean="0"/>
              <a:t>2. We then apply a random variable ~+- 5ms to the delay time to correct for the quantization in the scan.</a:t>
            </a:r>
          </a:p>
          <a:p>
            <a:pPr lvl="1" eaLnBrk="1" hangingPunct="1">
              <a:lnSpc>
                <a:spcPct val="90000"/>
              </a:lnSpc>
            </a:pPr>
            <a:r>
              <a:rPr lang="en-US" altLang="en-US" sz="1600" smtClean="0"/>
              <a:t>3. We then extend the echogram to higher times by tacking on an exponentially decaying segment of white noise, with a decay rate equal to the published data for the hall.</a:t>
            </a:r>
          </a:p>
          <a:p>
            <a:pPr lvl="1" eaLnBrk="1" hangingPunct="1">
              <a:lnSpc>
                <a:spcPct val="90000"/>
              </a:lnSpc>
            </a:pPr>
            <a:r>
              <a:rPr lang="en-US" altLang="en-US" sz="1600" smtClean="0"/>
              <a:t>4. We then filter the result for the 2kHz echogram with a 1k high-pass filter, and combine it with the 500Hz echogram low-pass filtered at 1kHz.</a:t>
            </a:r>
          </a:p>
          <a:p>
            <a:pPr lvl="1" eaLnBrk="1" hangingPunct="1">
              <a:lnSpc>
                <a:spcPct val="90000"/>
              </a:lnSpc>
            </a:pPr>
            <a:r>
              <a:rPr lang="en-US" altLang="en-US" sz="1600" smtClean="0"/>
              <a:t>5. If desired we can create a “right channel” and a “left channel” reverberation by using a different set of random variables in steps 2 and 3.</a:t>
            </a:r>
          </a:p>
          <a:p>
            <a:pPr lvl="1" eaLnBrk="1" hangingPunct="1">
              <a:lnSpc>
                <a:spcPct val="90000"/>
              </a:lnSpc>
            </a:pPr>
            <a:r>
              <a:rPr lang="en-US" altLang="en-US" sz="1600" smtClean="0"/>
              <a:t>6. We convolve a segment of dry sound with the new impulse response.</a:t>
            </a:r>
          </a:p>
          <a:p>
            <a:pPr lvl="1" eaLnBrk="1" hangingPunct="1">
              <a:lnSpc>
                <a:spcPct val="90000"/>
              </a:lnSpc>
            </a:pPr>
            <a:r>
              <a:rPr lang="en-US" altLang="en-US" sz="1600" smtClean="0"/>
              <a:t>The result is sonically quite convincing!</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76200"/>
            <a:ext cx="7772400" cy="1143000"/>
          </a:xfrm>
        </p:spPr>
        <p:txBody>
          <a:bodyPr/>
          <a:lstStyle/>
          <a:p>
            <a:pPr eaLnBrk="1" hangingPunct="1"/>
            <a:r>
              <a:rPr lang="en-US" altLang="en-US" sz="2800" smtClean="0"/>
              <a:t>Alla Scala at 500Hz – reading the plot</a:t>
            </a:r>
          </a:p>
        </p:txBody>
      </p:sp>
      <p:pic>
        <p:nvPicPr>
          <p:cNvPr id="49155" name="Picture 3" descr="scala500"/>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 y="1524000"/>
            <a:ext cx="4800600" cy="2339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49156" name="Object 4"/>
          <p:cNvGraphicFramePr>
            <a:graphicFrameLocks noChangeAspect="1"/>
          </p:cNvGraphicFramePr>
          <p:nvPr>
            <p:ph sz="half" idx="1"/>
          </p:nvPr>
        </p:nvGraphicFramePr>
        <p:xfrm>
          <a:off x="152400" y="4038600"/>
          <a:ext cx="5105400" cy="2286000"/>
        </p:xfrm>
        <a:graphic>
          <a:graphicData uri="http://schemas.openxmlformats.org/presentationml/2006/ole">
            <mc:AlternateContent xmlns:mc="http://schemas.openxmlformats.org/markup-compatibility/2006">
              <mc:Choice xmlns:v="urn:schemas-microsoft-com:vml" Requires="v">
                <p:oleObj spid="_x0000_s49159" name="Bitmap Image" r:id="rId4" imgW="7009524" imgH="3780952" progId="Paint.Picture">
                  <p:embed/>
                </p:oleObj>
              </mc:Choice>
              <mc:Fallback>
                <p:oleObj name="Bitmap Image" r:id="rId4" imgW="7009524" imgH="3780952" progId="Paint.Pictur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t="3706" r="2985"/>
                      <a:stretch>
                        <a:fillRect/>
                      </a:stretch>
                    </p:blipFill>
                    <p:spPr bwMode="auto">
                      <a:xfrm>
                        <a:off x="152400" y="4038600"/>
                        <a:ext cx="51054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9157" name="Text Box 5"/>
          <p:cNvSpPr txBox="1">
            <a:spLocks noChangeArrowheads="1"/>
          </p:cNvSpPr>
          <p:nvPr/>
        </p:nvSpPr>
        <p:spPr bwMode="auto">
          <a:xfrm>
            <a:off x="5486400" y="1508125"/>
            <a:ext cx="34290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latin typeface="Times New Roman" panose="02020603050405020304" pitchFamily="18" charset="0"/>
              </a:rPr>
              <a:t>Top curve – 500Hz measured impulse response as given by Beranek. JASA Vol. 107 #1, Jan 2000, pp 356-367</a:t>
            </a:r>
          </a:p>
          <a:p>
            <a:pPr eaLnBrk="1" hangingPunct="1">
              <a:spcBef>
                <a:spcPct val="50000"/>
              </a:spcBef>
            </a:pPr>
            <a:endParaRPr lang="en-US" altLang="en-US" sz="2000">
              <a:latin typeface="Times New Roman" panose="02020603050405020304" pitchFamily="18" charset="0"/>
            </a:endParaRPr>
          </a:p>
          <a:p>
            <a:pPr eaLnBrk="1" hangingPunct="1">
              <a:spcBef>
                <a:spcPct val="50000"/>
              </a:spcBef>
            </a:pPr>
            <a:endParaRPr lang="en-US" altLang="en-US" sz="2000">
              <a:latin typeface="Times New Roman" panose="02020603050405020304" pitchFamily="18" charset="0"/>
            </a:endParaRPr>
          </a:p>
          <a:p>
            <a:pPr eaLnBrk="1" hangingPunct="1">
              <a:spcBef>
                <a:spcPct val="50000"/>
              </a:spcBef>
            </a:pPr>
            <a:r>
              <a:rPr lang="en-US" altLang="en-US" sz="2000">
                <a:latin typeface="Times New Roman" panose="02020603050405020304" pitchFamily="18" charset="0"/>
              </a:rPr>
              <a:t>Bottom curve – impulse response as regenerated from delta functions, passed through a 500Hz 6</a:t>
            </a:r>
            <a:r>
              <a:rPr lang="en-US" altLang="en-US" sz="2000" baseline="30000">
                <a:latin typeface="Times New Roman" panose="02020603050405020304" pitchFamily="18" charset="0"/>
              </a:rPr>
              <a:t>th</a:t>
            </a:r>
            <a:r>
              <a:rPr lang="en-US" altLang="en-US" sz="2000">
                <a:latin typeface="Times New Roman" panose="02020603050405020304" pitchFamily="18" charset="0"/>
              </a:rPr>
              <a:t> order 1 octave filter.</a:t>
            </a:r>
          </a:p>
          <a:p>
            <a:pPr eaLnBrk="1" hangingPunct="1">
              <a:spcBef>
                <a:spcPct val="50000"/>
              </a:spcBef>
            </a:pPr>
            <a:r>
              <a:rPr lang="en-US" altLang="en-US" sz="2000">
                <a:latin typeface="Times New Roman" panose="02020603050405020304" pitchFamily="18" charset="0"/>
              </a:rPr>
              <a:t>Note the correspondence is more than plausable.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28600" y="76200"/>
            <a:ext cx="8610600" cy="1143000"/>
          </a:xfrm>
        </p:spPr>
        <p:txBody>
          <a:bodyPr/>
          <a:lstStyle/>
          <a:p>
            <a:pPr eaLnBrk="1" hangingPunct="1"/>
            <a:r>
              <a:rPr lang="en-US" altLang="en-US" sz="2400" smtClean="0"/>
              <a:t>Alla Scala 500Hz – randomizing and extending</a:t>
            </a:r>
          </a:p>
        </p:txBody>
      </p:sp>
      <p:graphicFrame>
        <p:nvGraphicFramePr>
          <p:cNvPr id="50179" name="Object 3"/>
          <p:cNvGraphicFramePr>
            <a:graphicFrameLocks noChangeAspect="1"/>
          </p:cNvGraphicFramePr>
          <p:nvPr>
            <p:ph sz="half" idx="1"/>
          </p:nvPr>
        </p:nvGraphicFramePr>
        <p:xfrm>
          <a:off x="228600" y="4267200"/>
          <a:ext cx="8534400" cy="2224088"/>
        </p:xfrm>
        <a:graphic>
          <a:graphicData uri="http://schemas.openxmlformats.org/presentationml/2006/ole">
            <mc:AlternateContent xmlns:mc="http://schemas.openxmlformats.org/markup-compatibility/2006">
              <mc:Choice xmlns:v="urn:schemas-microsoft-com:vml" Requires="v">
                <p:oleObj spid="_x0000_s50183" name="Bitmap Image" r:id="rId3" imgW="7535327" imgH="3666667" progId="Paint.Picture">
                  <p:embed/>
                </p:oleObj>
              </mc:Choice>
              <mc:Fallback>
                <p:oleObj name="Bitmap Image" r:id="rId3" imgW="7535327" imgH="3666667"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l="5714" t="4109" r="3810" b="9589"/>
                      <a:stretch>
                        <a:fillRect/>
                      </a:stretch>
                    </p:blipFill>
                    <p:spPr bwMode="auto">
                      <a:xfrm>
                        <a:off x="228600" y="4267200"/>
                        <a:ext cx="8534400" cy="222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0180" name="Picture 4" descr="scala500"/>
          <p:cNvPicPr>
            <a:picLocks noChangeAspect="1" noChangeArrowheads="1"/>
          </p:cNvPicPr>
          <p:nvPr>
            <p:ph sz="half" idx="2"/>
          </p:nvPr>
        </p:nvPicPr>
        <p:blipFill>
          <a:blip r:embed="rId5">
            <a:extLst>
              <a:ext uri="{28A0092B-C50C-407E-A947-70E740481C1C}">
                <a14:useLocalDpi xmlns:a14="http://schemas.microsoft.com/office/drawing/2010/main" val="0"/>
              </a:ext>
            </a:extLst>
          </a:blip>
          <a:srcRect l="5173"/>
          <a:stretch>
            <a:fillRect/>
          </a:stretch>
        </p:blipFill>
        <p:spPr>
          <a:xfrm>
            <a:off x="228600" y="1828800"/>
            <a:ext cx="4191000" cy="2154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81" name="Text Box 5"/>
          <p:cNvSpPr txBox="1">
            <a:spLocks noChangeArrowheads="1"/>
          </p:cNvSpPr>
          <p:nvPr/>
        </p:nvSpPr>
        <p:spPr bwMode="auto">
          <a:xfrm>
            <a:off x="4648200" y="1752600"/>
            <a:ext cx="41148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latin typeface="Times New Roman" panose="02020603050405020304" pitchFamily="18" charset="0"/>
              </a:rPr>
              <a:t>Top graph:   Alla Scala published data</a:t>
            </a:r>
          </a:p>
          <a:p>
            <a:pPr eaLnBrk="1" hangingPunct="1">
              <a:spcBef>
                <a:spcPct val="50000"/>
              </a:spcBef>
            </a:pPr>
            <a:endParaRPr lang="en-US" altLang="en-US" sz="2000">
              <a:latin typeface="Times New Roman" panose="02020603050405020304" pitchFamily="18" charset="0"/>
            </a:endParaRPr>
          </a:p>
          <a:p>
            <a:pPr eaLnBrk="1" hangingPunct="1">
              <a:spcBef>
                <a:spcPct val="50000"/>
              </a:spcBef>
            </a:pPr>
            <a:r>
              <a:rPr lang="en-US" altLang="en-US" sz="2000">
                <a:latin typeface="Times New Roman" panose="02020603050405020304" pitchFamily="18" charset="0"/>
              </a:rPr>
              <a:t>Bottom graph:   regenerated impulse response after randomization and extention.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sz="quarter"/>
          </p:nvPr>
        </p:nvSpPr>
        <p:spPr>
          <a:xfrm>
            <a:off x="457200" y="76200"/>
            <a:ext cx="8229600" cy="1143000"/>
          </a:xfrm>
        </p:spPr>
        <p:txBody>
          <a:bodyPr/>
          <a:lstStyle/>
          <a:p>
            <a:pPr eaLnBrk="1" hangingPunct="1"/>
            <a:r>
              <a:rPr lang="en-US" altLang="en-US" smtClean="0"/>
              <a:t>Pitch coherence of speech in La Scalla</a:t>
            </a:r>
          </a:p>
        </p:txBody>
      </p:sp>
      <p:pic>
        <p:nvPicPr>
          <p:cNvPr id="51203" name="Picture 4" descr="scala_1k"/>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76200" y="990600"/>
            <a:ext cx="2921000" cy="2185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04" name="Picture 6" descr="scala_1pt25"/>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124200" y="990600"/>
            <a:ext cx="2921000" cy="2185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05" name="Picture 8" descr="scala_1pt6"/>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172200" y="990600"/>
            <a:ext cx="2924175"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06" name="Picture 10" descr="scala_2k"/>
          <p:cNvPicPr>
            <a:picLocks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47625" y="3505200"/>
            <a:ext cx="2924175"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07" name="Picture 12" descr="scala_2pt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3505200"/>
            <a:ext cx="2933700"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13" descr="scala_3pt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3505200"/>
            <a:ext cx="3048000"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9" name="Text Box 14"/>
          <p:cNvSpPr txBox="1">
            <a:spLocks noChangeArrowheads="1"/>
          </p:cNvSpPr>
          <p:nvPr/>
        </p:nvSpPr>
        <p:spPr bwMode="auto">
          <a:xfrm>
            <a:off x="0" y="3138488"/>
            <a:ext cx="914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                  1kHz                                          1.25Hz                                              1.6kHz</a:t>
            </a:r>
          </a:p>
        </p:txBody>
      </p:sp>
      <p:sp>
        <p:nvSpPr>
          <p:cNvPr id="51210" name="Text Box 15"/>
          <p:cNvSpPr txBox="1">
            <a:spLocks noChangeArrowheads="1"/>
          </p:cNvSpPr>
          <p:nvPr/>
        </p:nvSpPr>
        <p:spPr bwMode="auto">
          <a:xfrm>
            <a:off x="0" y="5943600"/>
            <a:ext cx="91440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                   2kHz                                            2.5kHz                                          3.2kHz</a:t>
            </a:r>
          </a:p>
          <a:p>
            <a:pPr eaLnBrk="1" hangingPunct="1">
              <a:spcBef>
                <a:spcPct val="50000"/>
              </a:spcBef>
            </a:pPr>
            <a:r>
              <a:rPr lang="en-US" altLang="en-US">
                <a:latin typeface="Times New Roman" panose="02020603050405020304" pitchFamily="18" charset="0"/>
              </a:rPr>
              <a:t>Note the excellent sharpness of the pitch peaks, and good consistency across bands.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76200"/>
            <a:ext cx="8229600" cy="1143000"/>
          </a:xfrm>
        </p:spPr>
        <p:txBody>
          <a:bodyPr/>
          <a:lstStyle/>
          <a:p>
            <a:pPr eaLnBrk="1" hangingPunct="1"/>
            <a:r>
              <a:rPr lang="en-US" altLang="en-US" smtClean="0"/>
              <a:t>Main Message # 2</a:t>
            </a:r>
          </a:p>
        </p:txBody>
      </p:sp>
      <p:sp>
        <p:nvSpPr>
          <p:cNvPr id="6147" name="Rectangle 3"/>
          <p:cNvSpPr>
            <a:spLocks noGrp="1" noChangeArrowheads="1"/>
          </p:cNvSpPr>
          <p:nvPr>
            <p:ph type="body" idx="1"/>
          </p:nvPr>
        </p:nvSpPr>
        <p:spPr>
          <a:xfrm>
            <a:off x="457200" y="1066800"/>
            <a:ext cx="8229600" cy="5562600"/>
          </a:xfrm>
        </p:spPr>
        <p:txBody>
          <a:bodyPr/>
          <a:lstStyle/>
          <a:p>
            <a:pPr eaLnBrk="1" hangingPunct="1">
              <a:lnSpc>
                <a:spcPct val="90000"/>
              </a:lnSpc>
            </a:pPr>
            <a:r>
              <a:rPr lang="en-US" altLang="en-US" smtClean="0"/>
              <a:t>Sound perception is strongly frequency-dependent</a:t>
            </a:r>
          </a:p>
          <a:p>
            <a:pPr lvl="1" eaLnBrk="1" hangingPunct="1">
              <a:lnSpc>
                <a:spcPct val="90000"/>
              </a:lnSpc>
            </a:pPr>
            <a:r>
              <a:rPr lang="en-US" altLang="en-US" smtClean="0"/>
              <a:t>Frequencies above 1kHz are primarily responsible for perceptions of:</a:t>
            </a:r>
          </a:p>
          <a:p>
            <a:pPr lvl="2" eaLnBrk="1" hangingPunct="1">
              <a:lnSpc>
                <a:spcPct val="90000"/>
              </a:lnSpc>
            </a:pPr>
            <a:r>
              <a:rPr lang="en-US" altLang="en-US" smtClean="0"/>
              <a:t>Timbre</a:t>
            </a:r>
          </a:p>
          <a:p>
            <a:pPr lvl="2" eaLnBrk="1" hangingPunct="1">
              <a:lnSpc>
                <a:spcPct val="90000"/>
              </a:lnSpc>
            </a:pPr>
            <a:r>
              <a:rPr lang="en-US" altLang="en-US" smtClean="0"/>
              <a:t>Clarity</a:t>
            </a:r>
          </a:p>
          <a:p>
            <a:pPr lvl="2" eaLnBrk="1" hangingPunct="1">
              <a:lnSpc>
                <a:spcPct val="90000"/>
              </a:lnSpc>
            </a:pPr>
            <a:r>
              <a:rPr lang="en-US" altLang="en-US" smtClean="0"/>
              <a:t>Intelligibility</a:t>
            </a:r>
          </a:p>
          <a:p>
            <a:pPr lvl="2" eaLnBrk="1" hangingPunct="1">
              <a:lnSpc>
                <a:spcPct val="90000"/>
              </a:lnSpc>
            </a:pPr>
            <a:r>
              <a:rPr lang="en-US" altLang="en-US" smtClean="0"/>
              <a:t>Distance</a:t>
            </a:r>
          </a:p>
          <a:p>
            <a:pPr lvl="1" eaLnBrk="1" hangingPunct="1">
              <a:lnSpc>
                <a:spcPct val="90000"/>
              </a:lnSpc>
            </a:pPr>
            <a:r>
              <a:rPr lang="en-US" altLang="en-US" smtClean="0"/>
              <a:t>Frequencies below 500Hz are primarily responsible for perceptions of:</a:t>
            </a:r>
          </a:p>
          <a:p>
            <a:pPr lvl="2" eaLnBrk="1" hangingPunct="1">
              <a:lnSpc>
                <a:spcPct val="90000"/>
              </a:lnSpc>
            </a:pPr>
            <a:r>
              <a:rPr lang="en-US" altLang="en-US" smtClean="0"/>
              <a:t>Resonance</a:t>
            </a:r>
          </a:p>
          <a:p>
            <a:pPr lvl="2" eaLnBrk="1" hangingPunct="1">
              <a:lnSpc>
                <a:spcPct val="90000"/>
              </a:lnSpc>
            </a:pPr>
            <a:r>
              <a:rPr lang="en-US" altLang="en-US" smtClean="0"/>
              <a:t>Envelopment</a:t>
            </a:r>
          </a:p>
          <a:p>
            <a:pPr lvl="2" eaLnBrk="1" hangingPunct="1">
              <a:lnSpc>
                <a:spcPct val="90000"/>
              </a:lnSpc>
            </a:pPr>
            <a:r>
              <a:rPr lang="en-US" altLang="en-US" smtClean="0"/>
              <a:t>Warmth</a:t>
            </a:r>
          </a:p>
          <a:p>
            <a:pPr lvl="1" eaLnBrk="1" hangingPunct="1">
              <a:lnSpc>
                <a:spcPct val="90000"/>
              </a:lnSpc>
            </a:pPr>
            <a:r>
              <a:rPr lang="en-US" altLang="en-US" smtClean="0"/>
              <a:t>Thus it is possible to achieve high clarity and high envelopment at the same time by adjusting the reverberant level as a function of frequency.</a:t>
            </a:r>
          </a:p>
          <a:p>
            <a:pPr lvl="2" eaLnBrk="1" hangingPunct="1">
              <a:lnSpc>
                <a:spcPct val="90000"/>
              </a:lnSpc>
            </a:pPr>
            <a:endParaRPr lang="en-US" alt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sz="3200" smtClean="0"/>
              <a:t>Maximum coherence vs 1/3 octave bands La Scala, Milan</a:t>
            </a:r>
          </a:p>
        </p:txBody>
      </p:sp>
      <p:pic>
        <p:nvPicPr>
          <p:cNvPr id="52227" name="Picture 4" descr="scala_max_peaks"/>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1676400"/>
            <a:ext cx="5867400" cy="4389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28" name="Text Box 6"/>
          <p:cNvSpPr txBox="1">
            <a:spLocks noChangeArrowheads="1"/>
          </p:cNvSpPr>
          <p:nvPr/>
        </p:nvSpPr>
        <p:spPr bwMode="auto">
          <a:xfrm>
            <a:off x="6781800" y="2971800"/>
            <a:ext cx="2133600" cy="32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Pitch coherence is similar to our example where the direct/reverberant ratio ~=4dB</a:t>
            </a:r>
          </a:p>
          <a:p>
            <a:pPr eaLnBrk="1" hangingPunct="1">
              <a:spcBef>
                <a:spcPct val="50000"/>
              </a:spcBef>
            </a:pPr>
            <a:r>
              <a:rPr lang="en-US" altLang="en-US">
                <a:latin typeface="Times New Roman" panose="02020603050405020304" pitchFamily="18" charset="0"/>
              </a:rPr>
              <a:t>While not as clear as in some examples, fundamental pitch is easily extracted using this simple detector.</a:t>
            </a:r>
          </a:p>
        </p:txBody>
      </p:sp>
      <p:pic>
        <p:nvPicPr>
          <p:cNvPr id="124935" name="ten_scal.wav">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7543800" y="1905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493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4840" fill="hold"/>
                                        <p:tgtEl>
                                          <p:spTgt spid="124935"/>
                                        </p:tgtEl>
                                      </p:cBhvr>
                                    </p:cmd>
                                  </p:childTnLst>
                                </p:cTn>
                              </p:par>
                            </p:childTnLst>
                          </p:cTn>
                        </p:par>
                      </p:childTnLst>
                    </p:cTn>
                  </p:par>
                </p:childTnLst>
              </p:cTn>
              <p:nextCondLst>
                <p:cond evt="onClick" delay="0">
                  <p:tgtEl>
                    <p:spTgt spid="12493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24935"/>
                </p:tgtEl>
              </p:cMediaNode>
            </p:audi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sz="quarter"/>
          </p:nvPr>
        </p:nvSpPr>
        <p:spPr>
          <a:xfrm>
            <a:off x="685800" y="-152400"/>
            <a:ext cx="7772400" cy="1143000"/>
          </a:xfrm>
        </p:spPr>
        <p:txBody>
          <a:bodyPr/>
          <a:lstStyle/>
          <a:p>
            <a:pPr eaLnBrk="1" hangingPunct="1"/>
            <a:r>
              <a:rPr lang="en-US" altLang="en-US" sz="2400" smtClean="0"/>
              <a:t>Listen to Alla Scala, NNT Tokyo, Semperoper</a:t>
            </a:r>
          </a:p>
        </p:txBody>
      </p:sp>
      <p:pic>
        <p:nvPicPr>
          <p:cNvPr id="53251" name="Picture 3" descr="scala2k"/>
          <p:cNvPicPr>
            <a:picLocks noChangeAspect="1" noChangeArrowheads="1"/>
          </p:cNvPicPr>
          <p:nvPr>
            <p:ph sz="quarter" idx="1"/>
          </p:nvPr>
        </p:nvPicPr>
        <p:blipFill>
          <a:blip r:embed="rId6">
            <a:extLst>
              <a:ext uri="{28A0092B-C50C-407E-A947-70E740481C1C}">
                <a14:useLocalDpi xmlns:a14="http://schemas.microsoft.com/office/drawing/2010/main" val="0"/>
              </a:ext>
            </a:extLst>
          </a:blip>
          <a:srcRect/>
          <a:stretch>
            <a:fillRect/>
          </a:stretch>
        </p:blipFill>
        <p:spPr>
          <a:xfrm>
            <a:off x="0" y="838200"/>
            <a:ext cx="3505200" cy="1762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52" name="Picture 4" descr="scala500"/>
          <p:cNvPicPr>
            <a:picLocks noChangeAspect="1" noChangeArrowheads="1"/>
          </p:cNvPicPr>
          <p:nvPr>
            <p:ph sz="quarter" idx="2"/>
          </p:nvPr>
        </p:nvPicPr>
        <p:blipFill>
          <a:blip r:embed="rId7">
            <a:extLst>
              <a:ext uri="{28A0092B-C50C-407E-A947-70E740481C1C}">
                <a14:useLocalDpi xmlns:a14="http://schemas.microsoft.com/office/drawing/2010/main" val="0"/>
              </a:ext>
            </a:extLst>
          </a:blip>
          <a:srcRect/>
          <a:stretch>
            <a:fillRect/>
          </a:stretch>
        </p:blipFill>
        <p:spPr>
          <a:xfrm>
            <a:off x="3581400" y="838200"/>
            <a:ext cx="3581400" cy="174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53" name="Picture 5" descr="nnt2k"/>
          <p:cNvPicPr>
            <a:picLocks noChangeAspect="1" noChangeArrowheads="1"/>
          </p:cNvPicPr>
          <p:nvPr>
            <p:ph sz="quarter" idx="3"/>
          </p:nvPr>
        </p:nvPicPr>
        <p:blipFill>
          <a:blip r:embed="rId8">
            <a:extLst>
              <a:ext uri="{28A0092B-C50C-407E-A947-70E740481C1C}">
                <a14:useLocalDpi xmlns:a14="http://schemas.microsoft.com/office/drawing/2010/main" val="0"/>
              </a:ext>
            </a:extLst>
          </a:blip>
          <a:srcRect/>
          <a:stretch>
            <a:fillRect/>
          </a:stretch>
        </p:blipFill>
        <p:spPr>
          <a:xfrm>
            <a:off x="0" y="2743200"/>
            <a:ext cx="3505200" cy="1681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54" name="Picture 6" descr="nnt500"/>
          <p:cNvPicPr>
            <a:picLocks noChangeAspect="1" noChangeArrowheads="1"/>
          </p:cNvPicPr>
          <p:nvPr>
            <p:ph sz="quarter" idx="4"/>
          </p:nvPr>
        </p:nvPicPr>
        <p:blipFill>
          <a:blip r:embed="rId9">
            <a:extLst>
              <a:ext uri="{28A0092B-C50C-407E-A947-70E740481C1C}">
                <a14:useLocalDpi xmlns:a14="http://schemas.microsoft.com/office/drawing/2010/main" val="0"/>
              </a:ext>
            </a:extLst>
          </a:blip>
          <a:srcRect/>
          <a:stretch>
            <a:fillRect/>
          </a:stretch>
        </p:blipFill>
        <p:spPr>
          <a:xfrm>
            <a:off x="3568700" y="2667000"/>
            <a:ext cx="35179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55" name="Picture 7" descr="semp2k"/>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4600575"/>
            <a:ext cx="35052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8" descr="semp50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81400" y="4610100"/>
            <a:ext cx="3429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7" name="Text Box 9"/>
          <p:cNvSpPr txBox="1">
            <a:spLocks noChangeArrowheads="1"/>
          </p:cNvSpPr>
          <p:nvPr/>
        </p:nvSpPr>
        <p:spPr bwMode="auto">
          <a:xfrm>
            <a:off x="7162800" y="990600"/>
            <a:ext cx="1981200" cy="573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latin typeface="Times New Roman" panose="02020603050405020304" pitchFamily="18" charset="0"/>
              </a:rPr>
              <a:t>2kHz and 500Hz Impulse  responses from Scala Milan</a:t>
            </a:r>
          </a:p>
          <a:p>
            <a:pPr eaLnBrk="1" hangingPunct="1">
              <a:spcBef>
                <a:spcPct val="50000"/>
              </a:spcBef>
            </a:pPr>
            <a:endParaRPr lang="en-US" altLang="en-US" sz="2000">
              <a:latin typeface="Times New Roman" panose="02020603050405020304" pitchFamily="18" charset="0"/>
            </a:endParaRPr>
          </a:p>
          <a:p>
            <a:pPr eaLnBrk="1" hangingPunct="1">
              <a:spcBef>
                <a:spcPct val="50000"/>
              </a:spcBef>
            </a:pPr>
            <a:endParaRPr lang="en-US" altLang="en-US" sz="2000">
              <a:latin typeface="Times New Roman" panose="02020603050405020304" pitchFamily="18" charset="0"/>
            </a:endParaRPr>
          </a:p>
          <a:p>
            <a:pPr eaLnBrk="1" hangingPunct="1">
              <a:spcBef>
                <a:spcPct val="50000"/>
              </a:spcBef>
            </a:pPr>
            <a:r>
              <a:rPr lang="en-US" altLang="en-US" sz="2000">
                <a:latin typeface="Times New Roman" panose="02020603050405020304" pitchFamily="18" charset="0"/>
              </a:rPr>
              <a:t>NNT Theater Tokyo</a:t>
            </a:r>
          </a:p>
          <a:p>
            <a:pPr eaLnBrk="1" hangingPunct="1">
              <a:spcBef>
                <a:spcPct val="50000"/>
              </a:spcBef>
            </a:pPr>
            <a:endParaRPr lang="en-US" altLang="en-US" sz="2000">
              <a:latin typeface="Times New Roman" panose="02020603050405020304" pitchFamily="18" charset="0"/>
            </a:endParaRPr>
          </a:p>
          <a:p>
            <a:pPr eaLnBrk="1" hangingPunct="1">
              <a:spcBef>
                <a:spcPct val="50000"/>
              </a:spcBef>
            </a:pPr>
            <a:r>
              <a:rPr lang="en-US" altLang="en-US" sz="2000">
                <a:latin typeface="Times New Roman" panose="02020603050405020304" pitchFamily="18" charset="0"/>
              </a:rPr>
              <a:t>Semper Oper Dresden</a:t>
            </a:r>
          </a:p>
          <a:p>
            <a:pPr eaLnBrk="1" hangingPunct="1">
              <a:spcBef>
                <a:spcPct val="50000"/>
              </a:spcBef>
            </a:pPr>
            <a:endParaRPr lang="en-US" altLang="en-US" sz="2000">
              <a:latin typeface="Times New Roman" panose="02020603050405020304" pitchFamily="18" charset="0"/>
            </a:endParaRPr>
          </a:p>
          <a:p>
            <a:pPr eaLnBrk="1" hangingPunct="1">
              <a:spcBef>
                <a:spcPct val="50000"/>
              </a:spcBef>
            </a:pPr>
            <a:r>
              <a:rPr lang="en-US" altLang="en-US" sz="2000">
                <a:latin typeface="Times New Roman" panose="02020603050405020304" pitchFamily="18" charset="0"/>
              </a:rPr>
              <a:t>(All data from Hidaka and Beranek)</a:t>
            </a:r>
          </a:p>
        </p:txBody>
      </p:sp>
      <p:pic>
        <p:nvPicPr>
          <p:cNvPr id="128010" name="rake_in_scala44.wav">
            <a:hlinkClick r:id="" action="ppaction://media"/>
          </p:cNvPr>
          <p:cNvPicPr>
            <a:picLocks noRot="1" noChangeAspect="1" noChangeArrowheads="1"/>
          </p:cNvPicPr>
          <p:nvPr>
            <a:audioFile r:link="rId1"/>
          </p:nvPr>
        </p:nvPicPr>
        <p:blipFill>
          <a:blip r:embed="rId12">
            <a:extLst>
              <a:ext uri="{28A0092B-C50C-407E-A947-70E740481C1C}">
                <a14:useLocalDpi xmlns:a14="http://schemas.microsoft.com/office/drawing/2010/main" val="0"/>
              </a:ext>
            </a:extLst>
          </a:blip>
          <a:srcRect/>
          <a:stretch>
            <a:fillRect/>
          </a:stretch>
        </p:blipFill>
        <p:spPr bwMode="auto">
          <a:xfrm>
            <a:off x="7594600" y="2514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11" name="rake_in_nnt44.wav">
            <a:hlinkClick r:id="" action="ppaction://media"/>
          </p:cNvPr>
          <p:cNvPicPr>
            <a:picLocks noRot="1" noChangeAspect="1" noChangeArrowheads="1"/>
          </p:cNvPicPr>
          <p:nvPr>
            <a:audioFile r:link="rId2"/>
          </p:nvPr>
        </p:nvPicPr>
        <p:blipFill>
          <a:blip r:embed="rId12">
            <a:extLst>
              <a:ext uri="{28A0092B-C50C-407E-A947-70E740481C1C}">
                <a14:useLocalDpi xmlns:a14="http://schemas.microsoft.com/office/drawing/2010/main" val="0"/>
              </a:ext>
            </a:extLst>
          </a:blip>
          <a:srcRect/>
          <a:stretch>
            <a:fillRect/>
          </a:stretch>
        </p:blipFill>
        <p:spPr bwMode="auto">
          <a:xfrm>
            <a:off x="7659688" y="3963988"/>
            <a:ext cx="5302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12" name="rakes44.wav">
            <a:hlinkClick r:id="" action="ppaction://media"/>
          </p:cNvPr>
          <p:cNvPicPr>
            <a:picLocks noRot="1" noChangeAspect="1" noChangeArrowheads="1"/>
          </p:cNvPicPr>
          <p:nvPr>
            <a:audioFile r:link="rId3"/>
          </p:nvPr>
        </p:nvPicPr>
        <p:blipFill>
          <a:blip r:embed="rId12">
            <a:extLst>
              <a:ext uri="{28A0092B-C50C-407E-A947-70E740481C1C}">
                <a14:useLocalDpi xmlns:a14="http://schemas.microsoft.com/office/drawing/2010/main" val="0"/>
              </a:ext>
            </a:extLst>
          </a:blip>
          <a:srcRect/>
          <a:stretch>
            <a:fillRect/>
          </a:stretch>
        </p:blipFill>
        <p:spPr bwMode="auto">
          <a:xfrm>
            <a:off x="4443413" y="6294438"/>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1" name="Text Box 13"/>
          <p:cNvSpPr txBox="1">
            <a:spLocks noChangeArrowheads="1"/>
          </p:cNvSpPr>
          <p:nvPr/>
        </p:nvSpPr>
        <p:spPr bwMode="auto">
          <a:xfrm>
            <a:off x="2590800" y="6400800"/>
            <a:ext cx="2057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latin typeface="Times New Roman" panose="02020603050405020304" pitchFamily="18" charset="0"/>
              </a:rPr>
              <a:t>Original Sound</a:t>
            </a:r>
          </a:p>
        </p:txBody>
      </p:sp>
      <p:sp>
        <p:nvSpPr>
          <p:cNvPr id="53262" name="Text Box 14"/>
          <p:cNvSpPr txBox="1">
            <a:spLocks noChangeArrowheads="1"/>
          </p:cNvSpPr>
          <p:nvPr/>
        </p:nvSpPr>
        <p:spPr bwMode="auto">
          <a:xfrm>
            <a:off x="2743200" y="8382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latin typeface="Times New Roman" panose="02020603050405020304" pitchFamily="18" charset="0"/>
              </a:rPr>
              <a:t>2kHz</a:t>
            </a:r>
          </a:p>
        </p:txBody>
      </p:sp>
      <p:sp>
        <p:nvSpPr>
          <p:cNvPr id="53263" name="Text Box 15"/>
          <p:cNvSpPr txBox="1">
            <a:spLocks noChangeArrowheads="1"/>
          </p:cNvSpPr>
          <p:nvPr/>
        </p:nvSpPr>
        <p:spPr bwMode="auto">
          <a:xfrm>
            <a:off x="6172200" y="838200"/>
            <a:ext cx="91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latin typeface="Times New Roman" panose="02020603050405020304" pitchFamily="18" charset="0"/>
              </a:rPr>
              <a:t>500Hz</a:t>
            </a:r>
          </a:p>
        </p:txBody>
      </p:sp>
      <p:pic>
        <p:nvPicPr>
          <p:cNvPr id="128016" name="rake_in_semper44.wav">
            <a:hlinkClick r:id="" action="ppaction://media"/>
          </p:cNvPr>
          <p:cNvPicPr>
            <a:picLocks noRot="1" noChangeAspect="1" noChangeArrowheads="1"/>
          </p:cNvPicPr>
          <p:nvPr>
            <a:audioFile r:link="rId4"/>
          </p:nvPr>
        </p:nvPicPr>
        <p:blipFill>
          <a:blip r:embed="rId12">
            <a:extLst>
              <a:ext uri="{28A0092B-C50C-407E-A947-70E740481C1C}">
                <a14:useLocalDpi xmlns:a14="http://schemas.microsoft.com/office/drawing/2010/main" val="0"/>
              </a:ext>
            </a:extLst>
          </a:blip>
          <a:srcRect/>
          <a:stretch>
            <a:fillRect/>
          </a:stretch>
        </p:blipFill>
        <p:spPr bwMode="auto">
          <a:xfrm>
            <a:off x="7673975" y="5181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801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2004" fill="hold"/>
                                        <p:tgtEl>
                                          <p:spTgt spid="128010"/>
                                        </p:tgtEl>
                                      </p:cBhvr>
                                    </p:cmd>
                                  </p:childTnLst>
                                </p:cTn>
                              </p:par>
                            </p:childTnLst>
                          </p:cTn>
                        </p:par>
                      </p:childTnLst>
                    </p:cTn>
                  </p:par>
                </p:childTnLst>
              </p:cTn>
              <p:nextCondLst>
                <p:cond evt="onClick" delay="0">
                  <p:tgtEl>
                    <p:spTgt spid="12801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28010"/>
                </p:tgtEl>
              </p:cMediaNode>
            </p:audio>
            <p:seq concurrent="1" nextAc="seek">
              <p:cTn id="8" restart="whenNotActive" fill="hold" evtFilter="cancelBubble" nodeType="interactiveSeq">
                <p:stCondLst>
                  <p:cond evt="onClick" delay="0">
                    <p:tgtEl>
                      <p:spTgt spid="12801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2004" fill="hold"/>
                                        <p:tgtEl>
                                          <p:spTgt spid="128011"/>
                                        </p:tgtEl>
                                      </p:cBhvr>
                                    </p:cmd>
                                  </p:childTnLst>
                                </p:cTn>
                              </p:par>
                            </p:childTnLst>
                          </p:cTn>
                        </p:par>
                      </p:childTnLst>
                    </p:cTn>
                  </p:par>
                </p:childTnLst>
              </p:cTn>
              <p:nextCondLst>
                <p:cond evt="onClick" delay="0">
                  <p:tgtEl>
                    <p:spTgt spid="128011"/>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28011"/>
                </p:tgtEl>
              </p:cMediaNode>
            </p:audio>
            <p:seq concurrent="1" nextAc="seek">
              <p:cTn id="14" restart="whenNotActive" fill="hold" evtFilter="cancelBubble" nodeType="interactiveSeq">
                <p:stCondLst>
                  <p:cond evt="onClick" delay="0">
                    <p:tgtEl>
                      <p:spTgt spid="128012"/>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mediacall" presetSubtype="0" fill="hold" nodeType="clickEffect">
                                  <p:stCondLst>
                                    <p:cond delay="0"/>
                                  </p:stCondLst>
                                  <p:childTnLst>
                                    <p:cmd type="call" cmd="playFrom(0.0)">
                                      <p:cBhvr>
                                        <p:cTn id="18" dur="11615" fill="hold"/>
                                        <p:tgtEl>
                                          <p:spTgt spid="128012"/>
                                        </p:tgtEl>
                                      </p:cBhvr>
                                    </p:cmd>
                                  </p:childTnLst>
                                </p:cTn>
                              </p:par>
                            </p:childTnLst>
                          </p:cTn>
                        </p:par>
                      </p:childTnLst>
                    </p:cTn>
                  </p:par>
                </p:childTnLst>
              </p:cTn>
              <p:nextCondLst>
                <p:cond evt="onClick" delay="0">
                  <p:tgtEl>
                    <p:spTgt spid="128012"/>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28012"/>
                </p:tgtEl>
              </p:cMediaNode>
            </p:audio>
            <p:seq concurrent="1" nextAc="seek">
              <p:cTn id="20" restart="whenNotActive" fill="hold" evtFilter="cancelBubble" nodeType="interactiveSeq">
                <p:stCondLst>
                  <p:cond evt="onClick" delay="0">
                    <p:tgtEl>
                      <p:spTgt spid="128016"/>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mediacall" presetSubtype="0" fill="hold" nodeType="clickEffect">
                                  <p:stCondLst>
                                    <p:cond delay="0"/>
                                  </p:stCondLst>
                                  <p:childTnLst>
                                    <p:cmd type="call" cmd="playFrom(0.0)">
                                      <p:cBhvr>
                                        <p:cTn id="24" dur="12005" fill="hold"/>
                                        <p:tgtEl>
                                          <p:spTgt spid="128016"/>
                                        </p:tgtEl>
                                      </p:cBhvr>
                                    </p:cmd>
                                  </p:childTnLst>
                                </p:cTn>
                              </p:par>
                            </p:childTnLst>
                          </p:cTn>
                        </p:par>
                      </p:childTnLst>
                    </p:cTn>
                  </p:par>
                </p:childTnLst>
              </p:cTn>
              <p:nextCondLst>
                <p:cond evt="onClick" delay="0">
                  <p:tgtEl>
                    <p:spTgt spid="128016"/>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128016"/>
                </p:tgtEl>
              </p:cMediaNode>
            </p:audi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sz="quarter"/>
          </p:nvPr>
        </p:nvSpPr>
        <p:spPr>
          <a:xfrm>
            <a:off x="457200" y="-228600"/>
            <a:ext cx="8229600" cy="1143000"/>
          </a:xfrm>
        </p:spPr>
        <p:txBody>
          <a:bodyPr/>
          <a:lstStyle/>
          <a:p>
            <a:pPr eaLnBrk="1" hangingPunct="1"/>
            <a:r>
              <a:rPr lang="en-US" altLang="en-US" sz="3200" smtClean="0"/>
              <a:t>Pitch Coherence – NNT opera house, Tokyo</a:t>
            </a:r>
          </a:p>
        </p:txBody>
      </p:sp>
      <p:pic>
        <p:nvPicPr>
          <p:cNvPr id="54275" name="Picture 4" descr="nnt_1k"/>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76200" y="762000"/>
            <a:ext cx="2921000" cy="2185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76" name="Picture 6" descr="nnt_1pt25"/>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098800" y="762000"/>
            <a:ext cx="2921000" cy="2185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77" name="Picture 8" descr="nnt_1pt6"/>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143625" y="762000"/>
            <a:ext cx="2924175"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78" name="Picture 10" descr="nnt_2k"/>
          <p:cNvPicPr>
            <a:picLocks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76200" y="3352800"/>
            <a:ext cx="2924175"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79" name="Picture 12" descr="nnt_2pt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3352800"/>
            <a:ext cx="29718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13" descr="nnt_3pt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3352800"/>
            <a:ext cx="29718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1" name="Text Box 14"/>
          <p:cNvSpPr txBox="1">
            <a:spLocks noChangeArrowheads="1"/>
          </p:cNvSpPr>
          <p:nvPr/>
        </p:nvSpPr>
        <p:spPr bwMode="auto">
          <a:xfrm>
            <a:off x="0" y="2971800"/>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                    1kHz                                        1.25kHz                                          1.6kHz</a:t>
            </a:r>
          </a:p>
        </p:txBody>
      </p:sp>
      <p:sp>
        <p:nvSpPr>
          <p:cNvPr id="54282" name="Text Box 15"/>
          <p:cNvSpPr txBox="1">
            <a:spLocks noChangeArrowheads="1"/>
          </p:cNvSpPr>
          <p:nvPr/>
        </p:nvSpPr>
        <p:spPr bwMode="auto">
          <a:xfrm>
            <a:off x="0" y="5638800"/>
            <a:ext cx="91440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                     2kHz                                         2.5kHz                                          3.2kHz</a:t>
            </a:r>
          </a:p>
          <a:p>
            <a:pPr eaLnBrk="1" hangingPunct="1">
              <a:spcBef>
                <a:spcPct val="50000"/>
              </a:spcBef>
            </a:pPr>
            <a:r>
              <a:rPr lang="en-US" altLang="en-US">
                <a:latin typeface="Times New Roman" panose="02020603050405020304" pitchFamily="18" charset="0"/>
              </a:rPr>
              <a:t>Note the peaks – where they exist – are very broad, indicating inexact pitch extraction.  For most bands, there is no extracted pitch for all syllables.</a:t>
            </a:r>
          </a:p>
          <a:p>
            <a:pPr eaLnBrk="1" hangingPunct="1">
              <a:spcBef>
                <a:spcPct val="50000"/>
              </a:spcBef>
            </a:pPr>
            <a:endParaRPr lang="en-US" altLang="en-US">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sz="3200" smtClean="0"/>
              <a:t>Maximum coherence vs 1/3 octave band NNT Opera Theater, Tokyo</a:t>
            </a:r>
          </a:p>
        </p:txBody>
      </p:sp>
      <p:pic>
        <p:nvPicPr>
          <p:cNvPr id="55299" name="Picture 4" descr="nnt_max_peaks"/>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1600200"/>
            <a:ext cx="6019800" cy="4503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5300" name="Text Box 6"/>
          <p:cNvSpPr txBox="1">
            <a:spLocks noChangeArrowheads="1"/>
          </p:cNvSpPr>
          <p:nvPr/>
        </p:nvSpPr>
        <p:spPr bwMode="auto">
          <a:xfrm>
            <a:off x="6858000" y="4189413"/>
            <a:ext cx="22098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rPr>
              <a:t>Fundamental pitch is not extractable using this simple detector.</a:t>
            </a:r>
          </a:p>
        </p:txBody>
      </p:sp>
      <p:pic>
        <p:nvPicPr>
          <p:cNvPr id="133127" name="ten_nnt.wav">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76962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312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4840" fill="hold"/>
                                        <p:tgtEl>
                                          <p:spTgt spid="133127"/>
                                        </p:tgtEl>
                                      </p:cBhvr>
                                    </p:cmd>
                                  </p:childTnLst>
                                </p:cTn>
                              </p:par>
                            </p:childTnLst>
                          </p:cTn>
                        </p:par>
                      </p:childTnLst>
                    </p:cTn>
                  </p:par>
                </p:childTnLst>
              </p:cTn>
              <p:nextCondLst>
                <p:cond evt="onClick" delay="0">
                  <p:tgtEl>
                    <p:spTgt spid="13312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33127"/>
                </p:tgtEl>
              </p:cMediaNode>
            </p:audi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76200"/>
            <a:ext cx="8229600" cy="1143000"/>
          </a:xfrm>
        </p:spPr>
        <p:txBody>
          <a:bodyPr/>
          <a:lstStyle/>
          <a:p>
            <a:pPr eaLnBrk="1" hangingPunct="1"/>
            <a:r>
              <a:rPr lang="en-US" altLang="en-US" sz="3200" smtClean="0"/>
              <a:t>Conclusions</a:t>
            </a:r>
          </a:p>
        </p:txBody>
      </p:sp>
      <p:sp>
        <p:nvSpPr>
          <p:cNvPr id="56323" name="Rectangle 3"/>
          <p:cNvSpPr>
            <a:spLocks noGrp="1" noChangeArrowheads="1"/>
          </p:cNvSpPr>
          <p:nvPr>
            <p:ph type="body" idx="1"/>
          </p:nvPr>
        </p:nvSpPr>
        <p:spPr>
          <a:xfrm>
            <a:off x="457200" y="990600"/>
            <a:ext cx="8229600" cy="5486400"/>
          </a:xfrm>
        </p:spPr>
        <p:txBody>
          <a:bodyPr/>
          <a:lstStyle/>
          <a:p>
            <a:pPr eaLnBrk="1" hangingPunct="1">
              <a:lnSpc>
                <a:spcPct val="80000"/>
              </a:lnSpc>
            </a:pPr>
            <a:r>
              <a:rPr lang="en-US" altLang="en-US" sz="2000" smtClean="0"/>
              <a:t>We suggest that analysis of binaural recordings of speech during live performances is capable of yielding useful acoustic data – particularly for Opera Houses.</a:t>
            </a:r>
          </a:p>
          <a:p>
            <a:pPr lvl="1" eaLnBrk="1" hangingPunct="1">
              <a:lnSpc>
                <a:spcPct val="80000"/>
              </a:lnSpc>
            </a:pPr>
            <a:r>
              <a:rPr lang="en-US" altLang="en-US" sz="1800" smtClean="0"/>
              <a:t>A syllable counting method is proposed as a measure of intelligibility.</a:t>
            </a:r>
          </a:p>
          <a:p>
            <a:pPr lvl="2" eaLnBrk="1" hangingPunct="1">
              <a:lnSpc>
                <a:spcPct val="80000"/>
              </a:lnSpc>
            </a:pPr>
            <a:r>
              <a:rPr lang="en-US" altLang="en-US" sz="1600" smtClean="0"/>
              <a:t>This method can give information about low frequency acoustic properties.</a:t>
            </a:r>
          </a:p>
          <a:p>
            <a:pPr lvl="1" eaLnBrk="1" hangingPunct="1">
              <a:lnSpc>
                <a:spcPct val="80000"/>
              </a:lnSpc>
            </a:pPr>
            <a:r>
              <a:rPr lang="en-US" altLang="en-US" sz="1800" smtClean="0"/>
              <a:t>Running IACC – expressed as direct to reverberant ratio – is proposed as a measure of localization, and as a measure for the strength and timing of lateral reflections.</a:t>
            </a:r>
          </a:p>
          <a:p>
            <a:pPr lvl="2" eaLnBrk="1" hangingPunct="1">
              <a:lnSpc>
                <a:spcPct val="80000"/>
              </a:lnSpc>
            </a:pPr>
            <a:r>
              <a:rPr lang="en-US" altLang="en-US" sz="1600" smtClean="0"/>
              <a:t>This measure may be useful below 1000Hz in a dry hall, but usually is not.</a:t>
            </a:r>
          </a:p>
          <a:p>
            <a:pPr lvl="1" eaLnBrk="1" hangingPunct="1">
              <a:lnSpc>
                <a:spcPct val="80000"/>
              </a:lnSpc>
            </a:pPr>
            <a:r>
              <a:rPr lang="en-US" altLang="en-US" sz="1800" smtClean="0"/>
              <a:t>Pitch coherence (using methods still under development) is proposed as a measure of timbre quality and the strength and timing of medial reflections.</a:t>
            </a:r>
          </a:p>
          <a:p>
            <a:pPr lvl="2" eaLnBrk="1" hangingPunct="1">
              <a:lnSpc>
                <a:spcPct val="80000"/>
              </a:lnSpc>
            </a:pPr>
            <a:r>
              <a:rPr lang="en-US" altLang="en-US" sz="1600" smtClean="0"/>
              <a:t>Pitch coherence appears to work well above 1000Hz, and may not be easily measured or acoustically interesting below this frequency.</a:t>
            </a:r>
          </a:p>
          <a:p>
            <a:pPr lvl="1" eaLnBrk="1" hangingPunct="1">
              <a:lnSpc>
                <a:spcPct val="80000"/>
              </a:lnSpc>
            </a:pPr>
            <a:r>
              <a:rPr lang="en-US" altLang="en-US" sz="1800" smtClean="0"/>
              <a:t>Measures of reverberance and envelopment are possible, and will be shown in a future paper.  We need good measures for frequencies below 1000Hz.</a:t>
            </a:r>
          </a:p>
          <a:p>
            <a:pPr eaLnBrk="1" hangingPunct="1">
              <a:lnSpc>
                <a:spcPct val="80000"/>
              </a:lnSpc>
            </a:pPr>
            <a:r>
              <a:rPr lang="en-US" altLang="en-US" sz="2000" smtClean="0"/>
              <a:t>For both opera and symphonic music the there is an optimal ratio between the direct sound and early reflections of ~4dB to 6dB for energy above 1000Hz.</a:t>
            </a:r>
          </a:p>
          <a:p>
            <a:pPr lvl="1" eaLnBrk="1" hangingPunct="1">
              <a:lnSpc>
                <a:spcPct val="80000"/>
              </a:lnSpc>
            </a:pPr>
            <a:r>
              <a:rPr lang="en-US" altLang="en-US" sz="1800" smtClean="0"/>
              <a:t>Although this ratio is difficult to achieve (and perhaps unnecessary to achieve) in a concert hall.</a:t>
            </a:r>
          </a:p>
          <a:p>
            <a:pPr eaLnBrk="1" hangingPunct="1">
              <a:lnSpc>
                <a:spcPct val="80000"/>
              </a:lnSpc>
            </a:pPr>
            <a:r>
              <a:rPr lang="en-US" altLang="en-US" sz="2000" smtClean="0"/>
              <a:t>Below 1000Hz the reflected energy can (and should) be higher.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76200"/>
            <a:ext cx="8229600" cy="1143000"/>
          </a:xfrm>
        </p:spPr>
        <p:txBody>
          <a:bodyPr/>
          <a:lstStyle/>
          <a:p>
            <a:pPr eaLnBrk="1" hangingPunct="1"/>
            <a:r>
              <a:rPr lang="en-US" altLang="en-US" smtClean="0"/>
              <a:t>Main message #3</a:t>
            </a:r>
          </a:p>
        </p:txBody>
      </p:sp>
      <p:sp>
        <p:nvSpPr>
          <p:cNvPr id="7171" name="Rectangle 3"/>
          <p:cNvSpPr>
            <a:spLocks noGrp="1" noChangeArrowheads="1"/>
          </p:cNvSpPr>
          <p:nvPr>
            <p:ph type="body" idx="1"/>
          </p:nvPr>
        </p:nvSpPr>
        <p:spPr>
          <a:xfrm>
            <a:off x="457200" y="1371600"/>
            <a:ext cx="8229600" cy="4876800"/>
          </a:xfrm>
        </p:spPr>
        <p:txBody>
          <a:bodyPr/>
          <a:lstStyle/>
          <a:p>
            <a:pPr eaLnBrk="1" hangingPunct="1">
              <a:lnSpc>
                <a:spcPct val="90000"/>
              </a:lnSpc>
            </a:pPr>
            <a:r>
              <a:rPr lang="en-US" altLang="en-US" sz="2400" smtClean="0"/>
              <a:t>Sonic Distance – the perceived distance between a sound source and the listener – is a major indicator of acoustic quality in opera houses.</a:t>
            </a:r>
          </a:p>
          <a:p>
            <a:pPr lvl="1" eaLnBrk="1" hangingPunct="1">
              <a:lnSpc>
                <a:spcPct val="90000"/>
              </a:lnSpc>
            </a:pPr>
            <a:r>
              <a:rPr lang="en-US" altLang="en-US" sz="2000" smtClean="0"/>
              <a:t>Sonic distance is </a:t>
            </a:r>
            <a:r>
              <a:rPr lang="en-US" altLang="en-US" sz="2000" i="1" smtClean="0"/>
              <a:t>not</a:t>
            </a:r>
            <a:r>
              <a:rPr lang="en-US" altLang="en-US" sz="2000" smtClean="0"/>
              <a:t> well predicted by any current acoustic measure.</a:t>
            </a:r>
          </a:p>
          <a:p>
            <a:pPr lvl="1" eaLnBrk="1" hangingPunct="1">
              <a:lnSpc>
                <a:spcPct val="90000"/>
              </a:lnSpc>
            </a:pPr>
            <a:r>
              <a:rPr lang="en-US" altLang="en-US" sz="2000" smtClean="0"/>
              <a:t>Sonic distance </a:t>
            </a:r>
            <a:r>
              <a:rPr lang="en-US" altLang="en-US" sz="2000" i="1" smtClean="0"/>
              <a:t>can</a:t>
            </a:r>
            <a:r>
              <a:rPr lang="en-US" altLang="en-US" sz="2000" smtClean="0"/>
              <a:t> be predicted through pitch coherence.</a:t>
            </a:r>
          </a:p>
          <a:p>
            <a:pPr eaLnBrk="1" hangingPunct="1">
              <a:lnSpc>
                <a:spcPct val="90000"/>
              </a:lnSpc>
            </a:pPr>
            <a:r>
              <a:rPr lang="en-US" altLang="en-US" sz="2400" smtClean="0"/>
              <a:t>Sonic distance is </a:t>
            </a:r>
            <a:r>
              <a:rPr lang="en-US" altLang="en-US" sz="2400" i="1" smtClean="0"/>
              <a:t>not</a:t>
            </a:r>
            <a:r>
              <a:rPr lang="en-US" altLang="en-US" sz="2400" smtClean="0"/>
              <a:t> a good predictor of quality for extended sound sources.</a:t>
            </a:r>
          </a:p>
          <a:p>
            <a:pPr lvl="1" eaLnBrk="1" hangingPunct="1">
              <a:lnSpc>
                <a:spcPct val="90000"/>
              </a:lnSpc>
            </a:pPr>
            <a:r>
              <a:rPr lang="en-US" altLang="en-US" sz="2000" smtClean="0"/>
              <a:t>Examples might be string sections, chorus, etc.</a:t>
            </a:r>
          </a:p>
          <a:p>
            <a:pPr lvl="1" eaLnBrk="1" hangingPunct="1">
              <a:lnSpc>
                <a:spcPct val="90000"/>
              </a:lnSpc>
            </a:pPr>
            <a:r>
              <a:rPr lang="en-US" altLang="en-US" sz="2000" smtClean="0"/>
              <a:t>These are the sources typically employed in acoustic tests such as measures of ASW.</a:t>
            </a:r>
          </a:p>
          <a:p>
            <a:pPr eaLnBrk="1" hangingPunct="1">
              <a:lnSpc>
                <a:spcPct val="90000"/>
              </a:lnSpc>
            </a:pPr>
            <a:r>
              <a:rPr lang="en-US" altLang="en-US" sz="2400" smtClean="0"/>
              <a:t>This work indicates we may need to pay more attention to measures of quality from </a:t>
            </a:r>
            <a:r>
              <a:rPr lang="en-US" altLang="en-US" sz="2400" i="1" smtClean="0"/>
              <a:t>single</a:t>
            </a:r>
            <a:r>
              <a:rPr lang="en-US" altLang="en-US" sz="2400" smtClean="0"/>
              <a:t> sources – particularly speech quality – in opera houses.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1143000"/>
          </a:xfrm>
        </p:spPr>
        <p:txBody>
          <a:bodyPr/>
          <a:lstStyle/>
          <a:p>
            <a:pPr eaLnBrk="1" hangingPunct="1"/>
            <a:r>
              <a:rPr lang="en-US" altLang="en-US" sz="3200" smtClean="0"/>
              <a:t>Main message #4</a:t>
            </a:r>
          </a:p>
        </p:txBody>
      </p:sp>
      <p:sp>
        <p:nvSpPr>
          <p:cNvPr id="8195" name="Rectangle 3"/>
          <p:cNvSpPr>
            <a:spLocks noGrp="1" noChangeArrowheads="1"/>
          </p:cNvSpPr>
          <p:nvPr>
            <p:ph type="body" idx="1"/>
          </p:nvPr>
        </p:nvSpPr>
        <p:spPr>
          <a:xfrm>
            <a:off x="457200" y="1143000"/>
            <a:ext cx="8229600" cy="5486400"/>
          </a:xfrm>
        </p:spPr>
        <p:txBody>
          <a:bodyPr/>
          <a:lstStyle/>
          <a:p>
            <a:pPr eaLnBrk="1" hangingPunct="1">
              <a:lnSpc>
                <a:spcPct val="80000"/>
              </a:lnSpc>
            </a:pPr>
            <a:r>
              <a:rPr lang="en-US" altLang="en-US" sz="2000" smtClean="0"/>
              <a:t>Current acoustic measures are based on an analysis of a measured impulse response.</a:t>
            </a:r>
          </a:p>
          <a:p>
            <a:pPr lvl="1" eaLnBrk="1" hangingPunct="1">
              <a:lnSpc>
                <a:spcPct val="80000"/>
              </a:lnSpc>
            </a:pPr>
            <a:r>
              <a:rPr lang="en-US" altLang="en-US" sz="1800" smtClean="0"/>
              <a:t>An attempt is made to correlate subjective impressions with various mathematical manipulations.</a:t>
            </a:r>
          </a:p>
          <a:p>
            <a:pPr eaLnBrk="1" hangingPunct="1">
              <a:lnSpc>
                <a:spcPct val="80000"/>
              </a:lnSpc>
            </a:pPr>
            <a:endParaRPr lang="en-US" altLang="en-US" sz="2000" smtClean="0"/>
          </a:p>
          <a:p>
            <a:pPr eaLnBrk="1" hangingPunct="1">
              <a:lnSpc>
                <a:spcPct val="80000"/>
              </a:lnSpc>
            </a:pPr>
            <a:r>
              <a:rPr lang="en-US" altLang="en-US" sz="2000" smtClean="0"/>
              <a:t>Objective measures are desperately needed that can evaluate sound quality using methods similar to those used by natural hearing</a:t>
            </a:r>
          </a:p>
          <a:p>
            <a:pPr lvl="1" eaLnBrk="1" hangingPunct="1">
              <a:lnSpc>
                <a:spcPct val="80000"/>
              </a:lnSpc>
            </a:pPr>
            <a:r>
              <a:rPr lang="en-US" altLang="en-US" sz="1800" smtClean="0"/>
              <a:t>Such methods would allow sound quality evaluation from recordings made under actual performance conditions.</a:t>
            </a:r>
          </a:p>
          <a:p>
            <a:pPr lvl="1" eaLnBrk="1" hangingPunct="1">
              <a:lnSpc>
                <a:spcPct val="80000"/>
              </a:lnSpc>
            </a:pPr>
            <a:endParaRPr lang="en-US" altLang="en-US" sz="1800" smtClean="0"/>
          </a:p>
          <a:p>
            <a:pPr eaLnBrk="1" hangingPunct="1">
              <a:lnSpc>
                <a:spcPct val="80000"/>
              </a:lnSpc>
            </a:pPr>
            <a:r>
              <a:rPr lang="en-US" altLang="en-US" sz="2000" smtClean="0"/>
              <a:t>We propose that it is possible to measure properties of an acoustic space directly from recordings of live sounds, using analysis methods based on models of human hearing.</a:t>
            </a:r>
          </a:p>
          <a:p>
            <a:pPr lvl="1" eaLnBrk="1" hangingPunct="1">
              <a:lnSpc>
                <a:spcPct val="80000"/>
              </a:lnSpc>
            </a:pPr>
            <a:r>
              <a:rPr lang="en-US" altLang="en-US" sz="1800" smtClean="0"/>
              <a:t>The method offers measures that are practical to make in a wide variety of situations,</a:t>
            </a:r>
          </a:p>
          <a:p>
            <a:pPr lvl="1" eaLnBrk="1" hangingPunct="1">
              <a:lnSpc>
                <a:spcPct val="80000"/>
              </a:lnSpc>
            </a:pPr>
            <a:r>
              <a:rPr lang="en-US" altLang="en-US" sz="1800" smtClean="0"/>
              <a:t>And correspond to our subjective impressions.</a:t>
            </a:r>
          </a:p>
          <a:p>
            <a:pPr eaLnBrk="1" hangingPunct="1">
              <a:lnSpc>
                <a:spcPct val="80000"/>
              </a:lnSpc>
            </a:pPr>
            <a:endParaRPr lang="en-US" altLang="en-US" sz="2000" smtClean="0"/>
          </a:p>
          <a:p>
            <a:pPr eaLnBrk="1" hangingPunct="1">
              <a:lnSpc>
                <a:spcPct val="80000"/>
              </a:lnSpc>
            </a:pPr>
            <a:r>
              <a:rPr lang="en-US" altLang="en-US" sz="2000" smtClean="0"/>
              <a:t>Pitch coherence has emerged from our studies as an important indicator of acoustic quality.</a:t>
            </a:r>
          </a:p>
          <a:p>
            <a:pPr lvl="1" eaLnBrk="1" hangingPunct="1">
              <a:lnSpc>
                <a:spcPct val="80000"/>
              </a:lnSpc>
            </a:pPr>
            <a:r>
              <a:rPr lang="en-US" altLang="en-US" sz="1800" smtClean="0"/>
              <a:t>Pitch coherence is not well described by any current measure.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1143000"/>
          </a:xfrm>
        </p:spPr>
        <p:txBody>
          <a:bodyPr/>
          <a:lstStyle/>
          <a:p>
            <a:pPr eaLnBrk="1" hangingPunct="1"/>
            <a:r>
              <a:rPr lang="en-US" altLang="en-US" sz="2800" smtClean="0"/>
              <a:t>Disadvantages of measures based on natural hearing</a:t>
            </a:r>
          </a:p>
        </p:txBody>
      </p:sp>
      <p:sp>
        <p:nvSpPr>
          <p:cNvPr id="9219" name="Rectangle 3"/>
          <p:cNvSpPr>
            <a:spLocks noGrp="1" noChangeArrowheads="1"/>
          </p:cNvSpPr>
          <p:nvPr>
            <p:ph type="body" idx="1"/>
          </p:nvPr>
        </p:nvSpPr>
        <p:spPr>
          <a:xfrm>
            <a:off x="457200" y="1371600"/>
            <a:ext cx="8229600" cy="5029200"/>
          </a:xfrm>
        </p:spPr>
        <p:txBody>
          <a:bodyPr/>
          <a:lstStyle/>
          <a:p>
            <a:pPr eaLnBrk="1" hangingPunct="1">
              <a:lnSpc>
                <a:spcPct val="80000"/>
              </a:lnSpc>
            </a:pPr>
            <a:r>
              <a:rPr lang="en-US" altLang="en-US" sz="2000" smtClean="0"/>
              <a:t>Models of hearing are non-linear</a:t>
            </a:r>
          </a:p>
          <a:p>
            <a:pPr lvl="1" eaLnBrk="1" hangingPunct="1">
              <a:lnSpc>
                <a:spcPct val="80000"/>
              </a:lnSpc>
            </a:pPr>
            <a:r>
              <a:rPr lang="en-US" altLang="en-US" sz="1800" smtClean="0"/>
              <a:t>Acoustic research seems wedded to linear mathematics, the kind that you can easily program in Matlab.</a:t>
            </a:r>
          </a:p>
          <a:p>
            <a:pPr lvl="1" eaLnBrk="1" hangingPunct="1">
              <a:lnSpc>
                <a:spcPct val="80000"/>
              </a:lnSpc>
            </a:pPr>
            <a:r>
              <a:rPr lang="en-US" altLang="en-US" sz="1800" smtClean="0"/>
              <a:t>Matlab is cumbersome and slow with non-linear problems.</a:t>
            </a:r>
          </a:p>
          <a:p>
            <a:pPr lvl="1" eaLnBrk="1" hangingPunct="1">
              <a:lnSpc>
                <a:spcPct val="80000"/>
              </a:lnSpc>
            </a:pPr>
            <a:r>
              <a:rPr lang="en-US" altLang="en-US" sz="1800" smtClean="0"/>
              <a:t>But human hearing is </a:t>
            </a:r>
            <a:r>
              <a:rPr lang="en-US" altLang="en-US" sz="1800" i="1" smtClean="0"/>
              <a:t>fundamentally</a:t>
            </a:r>
            <a:r>
              <a:rPr lang="en-US" altLang="en-US" sz="1800" smtClean="0"/>
              <a:t> non linear – starting with half-wave rectification at the basilar membrane.</a:t>
            </a:r>
          </a:p>
          <a:p>
            <a:pPr eaLnBrk="1" hangingPunct="1">
              <a:lnSpc>
                <a:spcPct val="80000"/>
              </a:lnSpc>
            </a:pPr>
            <a:r>
              <a:rPr lang="en-US" altLang="en-US" sz="2000" smtClean="0"/>
              <a:t>Models of hearing are messy</a:t>
            </a:r>
          </a:p>
          <a:p>
            <a:pPr lvl="1" eaLnBrk="1" hangingPunct="1">
              <a:lnSpc>
                <a:spcPct val="80000"/>
              </a:lnSpc>
            </a:pPr>
            <a:r>
              <a:rPr lang="en-US" altLang="en-US" sz="1800" smtClean="0"/>
              <a:t>Small details of programming can result in large differences in the ability of the model to distinguish one type of sound from another.</a:t>
            </a:r>
          </a:p>
          <a:p>
            <a:pPr lvl="1" eaLnBrk="1" hangingPunct="1">
              <a:lnSpc>
                <a:spcPct val="80000"/>
              </a:lnSpc>
            </a:pPr>
            <a:r>
              <a:rPr lang="en-US" altLang="en-US" sz="1800" smtClean="0"/>
              <a:t>And in the usefulness of the model as a measure.</a:t>
            </a:r>
          </a:p>
          <a:p>
            <a:pPr eaLnBrk="1" hangingPunct="1">
              <a:lnSpc>
                <a:spcPct val="80000"/>
              </a:lnSpc>
            </a:pPr>
            <a:r>
              <a:rPr lang="en-US" altLang="en-US" sz="2000" smtClean="0"/>
              <a:t>Hearing models yield descriptors of Quality which may not be familiar to either consultants or their customers.</a:t>
            </a:r>
          </a:p>
          <a:p>
            <a:pPr lvl="1" eaLnBrk="1" hangingPunct="1">
              <a:lnSpc>
                <a:spcPct val="80000"/>
              </a:lnSpc>
            </a:pPr>
            <a:r>
              <a:rPr lang="en-US" altLang="en-US" sz="1800" smtClean="0"/>
              <a:t>The most important example emerging from this study is the descriptor of  </a:t>
            </a:r>
            <a:r>
              <a:rPr lang="en-US" altLang="en-US" sz="1800" i="1" smtClean="0"/>
              <a:t>sonic distance</a:t>
            </a:r>
            <a:r>
              <a:rPr lang="en-US" altLang="en-US" sz="1800" smtClean="0"/>
              <a:t> between source and listener.</a:t>
            </a:r>
          </a:p>
          <a:p>
            <a:pPr eaLnBrk="1" hangingPunct="1">
              <a:lnSpc>
                <a:spcPct val="80000"/>
              </a:lnSpc>
            </a:pPr>
            <a:r>
              <a:rPr lang="en-US" altLang="en-US" sz="2000" smtClean="0"/>
              <a:t>But the task is not hopeless –</a:t>
            </a:r>
          </a:p>
          <a:p>
            <a:pPr lvl="1" eaLnBrk="1" hangingPunct="1">
              <a:lnSpc>
                <a:spcPct val="80000"/>
              </a:lnSpc>
            </a:pPr>
            <a:r>
              <a:rPr lang="en-US" altLang="en-US" sz="1800" smtClean="0"/>
              <a:t>Human hearing is remarkably robust.  With training we can make judgments of sound quality quickly and reliably in A/B tests.</a:t>
            </a:r>
          </a:p>
          <a:p>
            <a:pPr lvl="1" eaLnBrk="1" hangingPunct="1">
              <a:lnSpc>
                <a:spcPct val="80000"/>
              </a:lnSpc>
            </a:pPr>
            <a:r>
              <a:rPr lang="en-US" altLang="en-US" sz="1800" smtClean="0"/>
              <a:t>Robust models are likely to exist, if we can invent them.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76200"/>
            <a:ext cx="8229600" cy="1143000"/>
          </a:xfrm>
        </p:spPr>
        <p:txBody>
          <a:bodyPr/>
          <a:lstStyle/>
          <a:p>
            <a:pPr eaLnBrk="1" hangingPunct="1"/>
            <a:r>
              <a:rPr lang="en-US" altLang="en-US" sz="2400" smtClean="0"/>
              <a:t>Acoustic Adaptation</a:t>
            </a:r>
          </a:p>
        </p:txBody>
      </p:sp>
      <p:sp>
        <p:nvSpPr>
          <p:cNvPr id="10243" name="Rectangle 3"/>
          <p:cNvSpPr>
            <a:spLocks noGrp="1" noChangeArrowheads="1"/>
          </p:cNvSpPr>
          <p:nvPr>
            <p:ph type="body" idx="1"/>
          </p:nvPr>
        </p:nvSpPr>
        <p:spPr>
          <a:xfrm>
            <a:off x="457200" y="914400"/>
            <a:ext cx="8229600" cy="5715000"/>
          </a:xfrm>
        </p:spPr>
        <p:txBody>
          <a:bodyPr/>
          <a:lstStyle/>
          <a:p>
            <a:pPr eaLnBrk="1" hangingPunct="1"/>
            <a:r>
              <a:rPr lang="en-US" altLang="en-US" sz="2000" smtClean="0"/>
              <a:t>A major shock to my understanding of acoustic spaces came from the work of Shin-Cunningham, who showed that subjects adapt to a poor acoustic situation over a period of 10 to 20 minutes.</a:t>
            </a:r>
          </a:p>
          <a:p>
            <a:pPr lvl="1" eaLnBrk="1" hangingPunct="1"/>
            <a:r>
              <a:rPr lang="en-US" altLang="en-US" sz="1800" smtClean="0"/>
              <a:t>Their score on a standard intelligibility test improved considerably over this period.</a:t>
            </a:r>
          </a:p>
          <a:p>
            <a:pPr lvl="1" eaLnBrk="1" hangingPunct="1"/>
            <a:r>
              <a:rPr lang="en-US" altLang="en-US" sz="1800" smtClean="0"/>
              <a:t>The improvement was fragile – at 30 second distraction to the task was sufficient to eliminate the improvement.</a:t>
            </a:r>
          </a:p>
          <a:p>
            <a:pPr eaLnBrk="1" hangingPunct="1"/>
            <a:r>
              <a:rPr lang="en-US" altLang="en-US" sz="2000" smtClean="0"/>
              <a:t>Acoustic adaptation suppresses our ability to hear and to remember the timbre – and sometimes the intelligibility – of a performance space.</a:t>
            </a:r>
          </a:p>
          <a:p>
            <a:pPr lvl="1" eaLnBrk="1" hangingPunct="1"/>
            <a:r>
              <a:rPr lang="en-US" altLang="en-US" sz="1800" smtClean="0"/>
              <a:t>We remember the quality of a space only after we have adapted to it.</a:t>
            </a:r>
          </a:p>
          <a:p>
            <a:pPr eaLnBrk="1" hangingPunct="1"/>
            <a:r>
              <a:rPr lang="en-US" altLang="en-US" sz="2000" smtClean="0"/>
              <a:t>Thus relatively rapid A/B comparisons are vital to judging the quality of a space.</a:t>
            </a:r>
          </a:p>
          <a:p>
            <a:pPr eaLnBrk="1" hangingPunct="1"/>
            <a:endParaRPr lang="en-US" altLang="en-US" sz="1800" smtClean="0"/>
          </a:p>
          <a:p>
            <a:pPr eaLnBrk="1" hangingPunct="1">
              <a:buFontTx/>
              <a:buNone/>
            </a:pPr>
            <a:endParaRPr lang="en-US" altLang="en-US" sz="36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1675</TotalTime>
  <Words>4346</Words>
  <Application>Microsoft Office PowerPoint</Application>
  <PresentationFormat>On-screen Show (4:3)</PresentationFormat>
  <Paragraphs>328</Paragraphs>
  <Slides>54</Slides>
  <Notes>0</Notes>
  <HiddenSlides>0</HiddenSlides>
  <MMClips>28</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0" baseType="lpstr">
      <vt:lpstr>Arial</vt:lpstr>
      <vt:lpstr>Times New Roman</vt:lpstr>
      <vt:lpstr>Calibri</vt:lpstr>
      <vt:lpstr>ＭＳ Ｐゴシック</vt:lpstr>
      <vt:lpstr>Default Design</vt:lpstr>
      <vt:lpstr>Bitmap Image</vt:lpstr>
      <vt:lpstr>Subjective aspects of room acoustics   David Griesinger</vt:lpstr>
      <vt:lpstr>Sound vs Acoustics</vt:lpstr>
      <vt:lpstr>Motivation</vt:lpstr>
      <vt:lpstr>Main message #1</vt:lpstr>
      <vt:lpstr>Main Message # 2</vt:lpstr>
      <vt:lpstr>Main message #3</vt:lpstr>
      <vt:lpstr>Main message #4</vt:lpstr>
      <vt:lpstr>Disadvantages of measures based on natural hearing</vt:lpstr>
      <vt:lpstr>Acoustic Adaptation</vt:lpstr>
      <vt:lpstr>Example: Boston Cantata Singers in Jordan Hall</vt:lpstr>
      <vt:lpstr>Cantata Singers Rake’s Progress</vt:lpstr>
      <vt:lpstr>Cantata Singers Rake’s Progress</vt:lpstr>
      <vt:lpstr>Distance in Jordan Hall</vt:lpstr>
      <vt:lpstr>Visual Factors</vt:lpstr>
      <vt:lpstr>Glasses microphones</vt:lpstr>
      <vt:lpstr>What constitutes good sound?</vt:lpstr>
      <vt:lpstr>Binaural Examples in Opera Houses</vt:lpstr>
      <vt:lpstr>Staatsoper “unter den Linden” Berlin</vt:lpstr>
      <vt:lpstr>Bolshoi</vt:lpstr>
      <vt:lpstr>New Bolshoi</vt:lpstr>
      <vt:lpstr>Sonic Distance</vt:lpstr>
      <vt:lpstr>Intelligibility</vt:lpstr>
      <vt:lpstr>Separation of binaural speech through analysis of  amplitude modulations</vt:lpstr>
      <vt:lpstr>Analysis of binaural speech</vt:lpstr>
      <vt:lpstr>Detection of lateral direction through Interaural Cross Correlation (IACC)</vt:lpstr>
      <vt:lpstr>Some details</vt:lpstr>
      <vt:lpstr>Position determination by IACC</vt:lpstr>
      <vt:lpstr>Position determination by IACC (continued)</vt:lpstr>
      <vt:lpstr>Position determination by IACC (continued)</vt:lpstr>
      <vt:lpstr>Medial Reflections</vt:lpstr>
      <vt:lpstr>Waveform of speech formants </vt:lpstr>
      <vt:lpstr>The plus/minus pitch detector</vt:lpstr>
      <vt:lpstr>Example – “one, two” 2500Hz 1/3 octave band.</vt:lpstr>
      <vt:lpstr>Same – but convolved with 20ms of white noise</vt:lpstr>
      <vt:lpstr>“one,two” 2500Hz band – equal mix of direct and one diffuse reflection at 30ms.</vt:lpstr>
      <vt:lpstr>Segment of opera – old Bolshoi</vt:lpstr>
      <vt:lpstr>Sound examples – syllables “one,two,three” with no reverberation </vt:lpstr>
      <vt:lpstr>Maximum pitch coherence vs 1/3 octave band for non-reverberant speech</vt:lpstr>
      <vt:lpstr>“one,two,three” convolved with 20ms noise</vt:lpstr>
      <vt:lpstr>Maximum pitch coherence vs /3 octave bands for speech convolved with 20ms noise.</vt:lpstr>
      <vt:lpstr>Pitch coherence of speech with a diffuse reflection at a level of 0dB</vt:lpstr>
      <vt:lpstr>Maximum pitch coherence vs 1/3 octave bands for direct + reverb at 0dB</vt:lpstr>
      <vt:lpstr>Pitch coherence of speech with a diffuse reflection at a level of -4dB (optimum)</vt:lpstr>
      <vt:lpstr>Max pitch coherence vs 1/3 octave band for direct and reflected at -4dB</vt:lpstr>
      <vt:lpstr>Teatro Alla Scala, Milan</vt:lpstr>
      <vt:lpstr>Let’s listen to Alla Scala!</vt:lpstr>
      <vt:lpstr>Alla Scala at 500Hz – reading the plot</vt:lpstr>
      <vt:lpstr>Alla Scala 500Hz – randomizing and extending</vt:lpstr>
      <vt:lpstr>Pitch coherence of speech in La Scalla</vt:lpstr>
      <vt:lpstr>Maximum coherence vs 1/3 octave bands La Scala, Milan</vt:lpstr>
      <vt:lpstr>Listen to Alla Scala, NNT Tokyo, Semperoper</vt:lpstr>
      <vt:lpstr>Pitch Coherence – NNT opera house, Tokyo</vt:lpstr>
      <vt:lpstr>Maximum coherence vs 1/3 octave band NNT Opera Theater, Tokyo</vt:lpstr>
      <vt:lpstr>Conclusions</vt:lpstr>
    </vt:vector>
  </TitlesOfParts>
  <Company>SELF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Measurement of acoustic properties through syllabic analysis of binaural speech</dc:title>
  <dc:creator>griesinger</dc:creator>
  <cp:lastModifiedBy>david</cp:lastModifiedBy>
  <cp:revision>28</cp:revision>
  <dcterms:created xsi:type="dcterms:W3CDTF">2004-04-03T23:27:15Z</dcterms:created>
  <dcterms:modified xsi:type="dcterms:W3CDTF">2019-12-13T21:57:43Z</dcterms:modified>
</cp:coreProperties>
</file>