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5" r:id="rId19"/>
    <p:sldId id="271" r:id="rId20"/>
    <p:sldId id="272"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98" d="100"/>
          <a:sy n="98" d="100"/>
        </p:scale>
        <p:origin x="10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0D6B0B-7797-4130-83D9-464C7E41EDC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389985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D6B0B-7797-4130-83D9-464C7E41EDC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310440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D6B0B-7797-4130-83D9-464C7E41EDC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292129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D6B0B-7797-4130-83D9-464C7E41EDC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242466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0D6B0B-7797-4130-83D9-464C7E41EDC9}"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11491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6B0B-7797-4130-83D9-464C7E41EDC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128144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0D6B0B-7797-4130-83D9-464C7E41EDC9}"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115606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0D6B0B-7797-4130-83D9-464C7E41EDC9}"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12274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D6B0B-7797-4130-83D9-464C7E41EDC9}"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8790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D6B0B-7797-4130-83D9-464C7E41EDC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41593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0D6B0B-7797-4130-83D9-464C7E41EDC9}"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69396-0CB4-4755-9E92-E3751A92BCDF}" type="slidenum">
              <a:rPr lang="en-US" smtClean="0"/>
              <a:t>‹#›</a:t>
            </a:fld>
            <a:endParaRPr lang="en-US"/>
          </a:p>
        </p:txBody>
      </p:sp>
    </p:spTree>
    <p:extLst>
      <p:ext uri="{BB962C8B-B14F-4D97-AF65-F5344CB8AC3E}">
        <p14:creationId xmlns:p14="http://schemas.microsoft.com/office/powerpoint/2010/main" val="326255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B0B-7797-4130-83D9-464C7E41EDC9}" type="datetimeFigureOut">
              <a:rPr lang="en-US" smtClean="0"/>
              <a:t>10/25/2019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69396-0CB4-4755-9E92-E3751A92BCDF}" type="slidenum">
              <a:rPr lang="en-US" smtClean="0"/>
              <a:t>‹#›</a:t>
            </a:fld>
            <a:endParaRPr lang="en-US"/>
          </a:p>
        </p:txBody>
      </p:sp>
    </p:spTree>
    <p:extLst>
      <p:ext uri="{BB962C8B-B14F-4D97-AF65-F5344CB8AC3E}">
        <p14:creationId xmlns:p14="http://schemas.microsoft.com/office/powerpoint/2010/main" val="89006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6.png"/><Relationship Id="rId5" Type="http://schemas.microsoft.com/office/2007/relationships/media" Target="../media/media3.WAV"/><Relationship Id="rId10" Type="http://schemas.openxmlformats.org/officeDocument/2006/relationships/image" Target="../media/image9.jpg"/><Relationship Id="rId4" Type="http://schemas.openxmlformats.org/officeDocument/2006/relationships/audio" Target="../media/media2.WAV"/><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microsoft.com/office/2007/relationships/media" Target="../media/media1.WAV"/><Relationship Id="rId7" Type="http://schemas.openxmlformats.org/officeDocument/2006/relationships/image" Target="../media/image10.jpe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jpg"/><Relationship Id="rId5" Type="http://schemas.openxmlformats.org/officeDocument/2006/relationships/slideLayout" Target="../slideLayouts/slideLayout2.xml"/><Relationship Id="rId4" Type="http://schemas.openxmlformats.org/officeDocument/2006/relationships/audio" Target="../media/media1.WAV"/><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audio" Target="../media/media7.WAV"/><Relationship Id="rId13" Type="http://schemas.openxmlformats.org/officeDocument/2006/relationships/slideLayout" Target="../slideLayouts/slideLayout2.xml"/><Relationship Id="rId18" Type="http://schemas.openxmlformats.org/officeDocument/2006/relationships/image" Target="../media/image15.jpg"/><Relationship Id="rId3" Type="http://schemas.microsoft.com/office/2007/relationships/media" Target="../media/media5.WAV"/><Relationship Id="rId7" Type="http://schemas.microsoft.com/office/2007/relationships/media" Target="../media/media7.WAV"/><Relationship Id="rId12" Type="http://schemas.openxmlformats.org/officeDocument/2006/relationships/audio" Target="../media/media9.WAV"/><Relationship Id="rId17" Type="http://schemas.openxmlformats.org/officeDocument/2006/relationships/image" Target="../media/image14.jpg"/><Relationship Id="rId2" Type="http://schemas.openxmlformats.org/officeDocument/2006/relationships/audio" Target="../media/media4.WAV"/><Relationship Id="rId16" Type="http://schemas.openxmlformats.org/officeDocument/2006/relationships/image" Target="../media/image13.jpg"/><Relationship Id="rId20" Type="http://schemas.openxmlformats.org/officeDocument/2006/relationships/image" Target="../media/image6.png"/><Relationship Id="rId1" Type="http://schemas.microsoft.com/office/2007/relationships/media" Target="../media/media4.WAV"/><Relationship Id="rId6" Type="http://schemas.openxmlformats.org/officeDocument/2006/relationships/audio" Target="../media/media6.WAV"/><Relationship Id="rId11" Type="http://schemas.microsoft.com/office/2007/relationships/media" Target="../media/media9.WAV"/><Relationship Id="rId5" Type="http://schemas.microsoft.com/office/2007/relationships/media" Target="../media/media6.WAV"/><Relationship Id="rId15" Type="http://schemas.openxmlformats.org/officeDocument/2006/relationships/image" Target="../media/image12.jpg"/><Relationship Id="rId10" Type="http://schemas.openxmlformats.org/officeDocument/2006/relationships/audio" Target="../media/media8.WAV"/><Relationship Id="rId19" Type="http://schemas.openxmlformats.org/officeDocument/2006/relationships/image" Target="../media/image16.jpg"/><Relationship Id="rId4" Type="http://schemas.openxmlformats.org/officeDocument/2006/relationships/audio" Target="../media/media5.WAV"/><Relationship Id="rId9" Type="http://schemas.microsoft.com/office/2007/relationships/media" Target="../media/media8.WAV"/><Relationship Id="rId1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6034" y="1346099"/>
            <a:ext cx="9837906" cy="2387600"/>
          </a:xfrm>
        </p:spPr>
        <p:txBody>
          <a:bodyPr>
            <a:noAutofit/>
          </a:bodyPr>
          <a:lstStyle/>
          <a:p>
            <a:r>
              <a:rPr lang="en-US" sz="4800" dirty="0" smtClean="0"/>
              <a:t>Recent concert hall research findings </a:t>
            </a:r>
            <a:br>
              <a:rPr lang="en-US" sz="4800" dirty="0" smtClean="0"/>
            </a:br>
            <a:r>
              <a:rPr lang="en-US" sz="4800" dirty="0"/>
              <a:t/>
            </a:r>
            <a:br>
              <a:rPr lang="en-US" sz="4800" dirty="0"/>
            </a:br>
            <a:r>
              <a:rPr lang="en-US" sz="4800" dirty="0" smtClean="0"/>
              <a:t>a</a:t>
            </a:r>
            <a:r>
              <a:rPr lang="en-US" sz="4800" dirty="0" smtClean="0"/>
              <a:t>nd a method </a:t>
            </a:r>
            <a:r>
              <a:rPr lang="en-US" sz="4800" dirty="0" smtClean="0"/>
              <a:t>to equalize headphones to an </a:t>
            </a:r>
            <a:r>
              <a:rPr lang="en-US" sz="4800" dirty="0"/>
              <a:t>individual </a:t>
            </a:r>
            <a:r>
              <a:rPr lang="en-US" sz="4800" dirty="0" smtClean="0"/>
              <a:t>at </a:t>
            </a:r>
            <a:r>
              <a:rPr lang="en-US" sz="4800" dirty="0" smtClean="0"/>
              <a:t>the eardrum</a:t>
            </a:r>
            <a:endParaRPr lang="en-US" sz="4800" dirty="0"/>
          </a:p>
        </p:txBody>
      </p:sp>
      <p:sp>
        <p:nvSpPr>
          <p:cNvPr id="3" name="Subtitle 2"/>
          <p:cNvSpPr>
            <a:spLocks noGrp="1"/>
          </p:cNvSpPr>
          <p:nvPr>
            <p:ph type="subTitle" idx="1"/>
          </p:nvPr>
        </p:nvSpPr>
        <p:spPr>
          <a:xfrm>
            <a:off x="1524000" y="4720719"/>
            <a:ext cx="9144000" cy="1655762"/>
          </a:xfrm>
        </p:spPr>
        <p:txBody>
          <a:bodyPr>
            <a:normAutofit/>
          </a:bodyPr>
          <a:lstStyle/>
          <a:p>
            <a:r>
              <a:rPr lang="en-US" sz="4400" dirty="0" smtClean="0"/>
              <a:t>David Griesinger</a:t>
            </a:r>
            <a:endParaRPr lang="en-US" sz="4400" dirty="0"/>
          </a:p>
        </p:txBody>
      </p:sp>
    </p:spTree>
    <p:extLst>
      <p:ext uri="{BB962C8B-B14F-4D97-AF65-F5344CB8AC3E}">
        <p14:creationId xmlns:p14="http://schemas.microsoft.com/office/powerpoint/2010/main" val="3350096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03600"/>
            <a:ext cx="2549705" cy="1434681"/>
          </a:xfrm>
        </p:spPr>
        <p:txBody>
          <a:bodyPr>
            <a:normAutofit/>
          </a:bodyPr>
          <a:lstStyle/>
          <a:p>
            <a:pPr algn="ctr"/>
            <a:r>
              <a:rPr lang="en-US" sz="2000" dirty="0" smtClean="0">
                <a:latin typeface="+mn-lt"/>
              </a:rPr>
              <a:t>Fortunately the DBX RTA1 became available</a:t>
            </a:r>
            <a:endParaRPr lang="en-US" sz="2000" dirty="0">
              <a:latin typeface="+mn-lt"/>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08" t="22979" r="2732" b="27660"/>
          <a:stretch/>
        </p:blipFill>
        <p:spPr>
          <a:xfrm>
            <a:off x="4542494" y="1186366"/>
            <a:ext cx="4075889" cy="1688583"/>
          </a:xfrm>
          <a:prstGeom prst="rect">
            <a:avLst/>
          </a:prstGeom>
        </p:spPr>
      </p:pic>
      <p:sp>
        <p:nvSpPr>
          <p:cNvPr id="5" name="TextBox 4"/>
          <p:cNvSpPr txBox="1"/>
          <p:nvPr/>
        </p:nvSpPr>
        <p:spPr>
          <a:xfrm>
            <a:off x="3245151" y="3011618"/>
            <a:ext cx="7011566" cy="1323439"/>
          </a:xfrm>
          <a:prstGeom prst="rect">
            <a:avLst/>
          </a:prstGeom>
          <a:noFill/>
        </p:spPr>
        <p:txBody>
          <a:bodyPr wrap="square" rtlCol="0">
            <a:spAutoFit/>
          </a:bodyPr>
          <a:lstStyle/>
          <a:p>
            <a:r>
              <a:rPr lang="en-US" sz="2000" dirty="0"/>
              <a:t>T</a:t>
            </a:r>
            <a:r>
              <a:rPr lang="en-US" sz="2000" dirty="0" smtClean="0"/>
              <a:t>he DBX could plot response curves, store them, and subtract the two measurements from each other. I loaded the results into an equalizer. The result was spectacular. Frontal localization and natural timbre.</a:t>
            </a:r>
            <a:endParaRPr lang="en-US" sz="2000" dirty="0"/>
          </a:p>
        </p:txBody>
      </p:sp>
      <p:sp>
        <p:nvSpPr>
          <p:cNvPr id="8" name="TextBox 7"/>
          <p:cNvSpPr txBox="1"/>
          <p:nvPr/>
        </p:nvSpPr>
        <p:spPr>
          <a:xfrm>
            <a:off x="293647" y="199266"/>
            <a:ext cx="11372736" cy="830997"/>
          </a:xfrm>
          <a:prstGeom prst="rect">
            <a:avLst/>
          </a:prstGeom>
          <a:noFill/>
        </p:spPr>
        <p:txBody>
          <a:bodyPr wrap="square" rtlCol="0">
            <a:spAutoFit/>
          </a:bodyPr>
          <a:lstStyle/>
          <a:p>
            <a:pPr algn="ctr"/>
            <a:r>
              <a:rPr lang="en-US" sz="2400" dirty="0" smtClean="0"/>
              <a:t>About 1980 I decided to measure the sound spectrum at the eardrum from a frontal loudspeaker, and compare it to the spectrum from a headphone.</a:t>
            </a:r>
            <a:endParaRPr lang="en-US" sz="24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9202" t="27240" r="26989" b="17706"/>
          <a:stretch/>
        </p:blipFill>
        <p:spPr>
          <a:xfrm>
            <a:off x="1303283" y="3178097"/>
            <a:ext cx="1795895" cy="3114556"/>
          </a:xfrm>
          <a:prstGeom prst="rect">
            <a:avLst/>
          </a:prstGeom>
        </p:spPr>
      </p:pic>
      <p:sp>
        <p:nvSpPr>
          <p:cNvPr id="10" name="TextBox 9"/>
          <p:cNvSpPr txBox="1"/>
          <p:nvPr/>
        </p:nvSpPr>
        <p:spPr>
          <a:xfrm>
            <a:off x="3099178" y="4879828"/>
            <a:ext cx="8421232" cy="1908215"/>
          </a:xfrm>
          <a:prstGeom prst="rect">
            <a:avLst/>
          </a:prstGeom>
          <a:noFill/>
        </p:spPr>
        <p:txBody>
          <a:bodyPr wrap="square" rtlCol="0">
            <a:spAutoFit/>
          </a:bodyPr>
          <a:lstStyle/>
          <a:p>
            <a:pPr algn="ctr"/>
            <a:r>
              <a:rPr lang="en-US" sz="2000" dirty="0" smtClean="0"/>
              <a:t>I used the setup for on-location recording for thirty years.</a:t>
            </a:r>
          </a:p>
          <a:p>
            <a:pPr algn="ctr"/>
            <a:endParaRPr lang="en-US" sz="2000" dirty="0"/>
          </a:p>
          <a:p>
            <a:pPr algn="ctr"/>
            <a:r>
              <a:rPr lang="en-US" sz="2000" dirty="0" smtClean="0"/>
              <a:t>I made the he purple probe from a length of wire insulation and an electret microphone. It was not comfortable, but it measured my eardrum spectrum accurately.</a:t>
            </a:r>
          </a:p>
          <a:p>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576" t="49174" r="1746" b="27823"/>
          <a:stretch/>
        </p:blipFill>
        <p:spPr>
          <a:xfrm>
            <a:off x="3520802" y="4307015"/>
            <a:ext cx="5220931" cy="572813"/>
          </a:xfrm>
          <a:prstGeom prst="rect">
            <a:avLst/>
          </a:prstGeom>
        </p:spPr>
      </p:pic>
      <p:sp>
        <p:nvSpPr>
          <p:cNvPr id="14" name="TextBox 13"/>
          <p:cNvSpPr txBox="1"/>
          <p:nvPr/>
        </p:nvSpPr>
        <p:spPr>
          <a:xfrm>
            <a:off x="8838545" y="4233497"/>
            <a:ext cx="1955675" cy="646331"/>
          </a:xfrm>
          <a:prstGeom prst="rect">
            <a:avLst/>
          </a:prstGeom>
          <a:noFill/>
        </p:spPr>
        <p:txBody>
          <a:bodyPr wrap="square" rtlCol="0">
            <a:spAutoFit/>
          </a:bodyPr>
          <a:lstStyle/>
          <a:p>
            <a:r>
              <a:rPr lang="en-US" dirty="0"/>
              <a:t>A </a:t>
            </a:r>
            <a:r>
              <a:rPr lang="en-US" dirty="0" err="1"/>
              <a:t>Rane</a:t>
            </a:r>
            <a:r>
              <a:rPr lang="en-US" dirty="0"/>
              <a:t> 32 band 1/3 octave EQ</a:t>
            </a:r>
          </a:p>
        </p:txBody>
      </p:sp>
    </p:spTree>
    <p:extLst>
      <p:ext uri="{BB962C8B-B14F-4D97-AF65-F5344CB8AC3E}">
        <p14:creationId xmlns:p14="http://schemas.microsoft.com/office/powerpoint/2010/main" val="474185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285" y="143158"/>
            <a:ext cx="10515600" cy="1198719"/>
          </a:xfrm>
        </p:spPr>
        <p:txBody>
          <a:bodyPr>
            <a:normAutofit/>
          </a:bodyPr>
          <a:lstStyle/>
          <a:p>
            <a:pPr algn="ctr"/>
            <a:r>
              <a:rPr lang="en-US" sz="2400" dirty="0" smtClean="0">
                <a:latin typeface="+mn-lt"/>
              </a:rPr>
              <a:t>The spectrum at the ear canal entrance depends on the pinna and the concha, which alter the spectrum as a function of direction. But the spectrum is further modified by the ear canal resonances. </a:t>
            </a:r>
            <a:endParaRPr lang="en-US" sz="2400" dirty="0">
              <a:latin typeface="+mn-lt"/>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030"/>
          <a:stretch/>
        </p:blipFill>
        <p:spPr>
          <a:xfrm>
            <a:off x="768484" y="1451014"/>
            <a:ext cx="4610911" cy="3468337"/>
          </a:xfrm>
          <a:prstGeom prst="rect">
            <a:avLst/>
          </a:prstGeom>
        </p:spPr>
      </p:pic>
      <p:sp>
        <p:nvSpPr>
          <p:cNvPr id="7" name="TextBox 6"/>
          <p:cNvSpPr txBox="1"/>
          <p:nvPr/>
        </p:nvSpPr>
        <p:spPr>
          <a:xfrm>
            <a:off x="5881389" y="1451014"/>
            <a:ext cx="5611238" cy="3323987"/>
          </a:xfrm>
          <a:prstGeom prst="rect">
            <a:avLst/>
          </a:prstGeom>
          <a:noFill/>
        </p:spPr>
        <p:txBody>
          <a:bodyPr wrap="square" rtlCol="0">
            <a:spAutoFit/>
          </a:bodyPr>
          <a:lstStyle/>
          <a:p>
            <a:endParaRPr lang="en-US" dirty="0"/>
          </a:p>
          <a:p>
            <a:r>
              <a:rPr lang="en-US" sz="2000" dirty="0">
                <a:solidFill>
                  <a:srgbClr val="C00000"/>
                </a:solidFill>
              </a:rPr>
              <a:t>T</a:t>
            </a:r>
            <a:r>
              <a:rPr lang="en-US" sz="2000" dirty="0" smtClean="0">
                <a:solidFill>
                  <a:srgbClr val="C00000"/>
                </a:solidFill>
              </a:rPr>
              <a:t>o reproduce natural hearing we need to measure the sound pressure from </a:t>
            </a:r>
            <a:r>
              <a:rPr lang="en-US" sz="2000" i="1" dirty="0" smtClean="0">
                <a:solidFill>
                  <a:srgbClr val="C00000"/>
                </a:solidFill>
              </a:rPr>
              <a:t>outside the head to the eardrum, </a:t>
            </a:r>
            <a:r>
              <a:rPr lang="en-US" sz="2000" dirty="0" smtClean="0">
                <a:solidFill>
                  <a:srgbClr val="C00000"/>
                </a:solidFill>
              </a:rPr>
              <a:t>and reproduce this spectrum when we play music.</a:t>
            </a:r>
          </a:p>
          <a:p>
            <a:endParaRPr lang="en-US" sz="2000" i="1" dirty="0">
              <a:solidFill>
                <a:srgbClr val="C00000"/>
              </a:solidFill>
            </a:endParaRPr>
          </a:p>
          <a:p>
            <a:pPr algn="ctr"/>
            <a:r>
              <a:rPr lang="en-US" sz="2400" dirty="0">
                <a:solidFill>
                  <a:srgbClr val="C00000"/>
                </a:solidFill>
              </a:rPr>
              <a:t>T</a:t>
            </a:r>
            <a:r>
              <a:rPr lang="en-US" sz="2400" dirty="0" smtClean="0">
                <a:solidFill>
                  <a:srgbClr val="C00000"/>
                </a:solidFill>
              </a:rPr>
              <a:t>he most important direction to measure is from the front, because this is where we need to hear most accurately!</a:t>
            </a:r>
          </a:p>
          <a:p>
            <a:endParaRPr lang="en-US" sz="2000" i="1" dirty="0" smtClean="0">
              <a:solidFill>
                <a:srgbClr val="C00000"/>
              </a:solidFill>
            </a:endParaRPr>
          </a:p>
        </p:txBody>
      </p:sp>
      <p:sp>
        <p:nvSpPr>
          <p:cNvPr id="9" name="TextBox 8"/>
          <p:cNvSpPr txBox="1"/>
          <p:nvPr/>
        </p:nvSpPr>
        <p:spPr>
          <a:xfrm>
            <a:off x="5699386" y="4520656"/>
            <a:ext cx="5975243" cy="1015663"/>
          </a:xfrm>
          <a:prstGeom prst="rect">
            <a:avLst/>
          </a:prstGeom>
          <a:noFill/>
        </p:spPr>
        <p:txBody>
          <a:bodyPr wrap="square" rtlCol="0">
            <a:spAutoFit/>
          </a:bodyPr>
          <a:lstStyle/>
          <a:p>
            <a:pPr algn="ctr"/>
            <a:r>
              <a:rPr lang="en-US" sz="2000" dirty="0"/>
              <a:t>M</a:t>
            </a:r>
            <a:r>
              <a:rPr lang="en-US" sz="2000" dirty="0" smtClean="0"/>
              <a:t>y ear canal resonances increase the pressure at the eardrum by 18dB at 3000Hz.  This greatly increases the sensitivity of my hearing. </a:t>
            </a:r>
            <a:endParaRPr lang="en-US" sz="2000" dirty="0"/>
          </a:p>
        </p:txBody>
      </p:sp>
      <p:pic>
        <p:nvPicPr>
          <p:cNvPr id="3" name="front 0 0 probe eq no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07140" y="3620310"/>
            <a:ext cx="609600" cy="609600"/>
          </a:xfrm>
          <a:prstGeom prst="rect">
            <a:avLst/>
          </a:prstGeom>
        </p:spPr>
      </p:pic>
      <p:sp>
        <p:nvSpPr>
          <p:cNvPr id="4" name="TextBox 3"/>
          <p:cNvSpPr txBox="1"/>
          <p:nvPr/>
        </p:nvSpPr>
        <p:spPr>
          <a:xfrm>
            <a:off x="768484" y="5028488"/>
            <a:ext cx="4610911" cy="1200329"/>
          </a:xfrm>
          <a:prstGeom prst="rect">
            <a:avLst/>
          </a:prstGeom>
          <a:noFill/>
        </p:spPr>
        <p:txBody>
          <a:bodyPr wrap="square" rtlCol="0">
            <a:spAutoFit/>
          </a:bodyPr>
          <a:lstStyle/>
          <a:p>
            <a:r>
              <a:rPr lang="en-US" dirty="0"/>
              <a:t>This graph shows the pressure at my eardrums from a source 40 centimeters in front of my head. </a:t>
            </a:r>
            <a:r>
              <a:rPr lang="en-US" dirty="0" smtClean="0"/>
              <a:t>Left </a:t>
            </a:r>
            <a:r>
              <a:rPr lang="en-US" dirty="0"/>
              <a:t>ear is </a:t>
            </a:r>
            <a:r>
              <a:rPr lang="en-US" dirty="0" smtClean="0"/>
              <a:t>blue</a:t>
            </a:r>
            <a:r>
              <a:rPr lang="en-US" dirty="0"/>
              <a:t>, the right ear </a:t>
            </a:r>
            <a:r>
              <a:rPr lang="en-US" dirty="0" smtClean="0"/>
              <a:t>is </a:t>
            </a:r>
            <a:r>
              <a:rPr lang="en-US" dirty="0"/>
              <a:t>red.</a:t>
            </a:r>
            <a:endParaRPr lang="en-US" sz="2400" i="1" dirty="0">
              <a:solidFill>
                <a:srgbClr val="C00000"/>
              </a:solidFill>
            </a:endParaRPr>
          </a:p>
          <a:p>
            <a:endParaRPr lang="en-US" dirty="0"/>
          </a:p>
        </p:txBody>
      </p:sp>
    </p:spTree>
    <p:extLst>
      <p:ext uri="{BB962C8B-B14F-4D97-AF65-F5344CB8AC3E}">
        <p14:creationId xmlns:p14="http://schemas.microsoft.com/office/powerpoint/2010/main" val="771193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199569"/>
            <a:ext cx="10515600" cy="1325563"/>
          </a:xfrm>
        </p:spPr>
        <p:txBody>
          <a:bodyPr>
            <a:normAutofit/>
          </a:bodyPr>
          <a:lstStyle/>
          <a:p>
            <a:pPr algn="ctr"/>
            <a:r>
              <a:rPr lang="en-US" sz="3600" dirty="0" smtClean="0">
                <a:latin typeface="+mn-lt"/>
              </a:rPr>
              <a:t>The timbres my brain uses to detect azimuth and elevation are highly audible</a:t>
            </a:r>
            <a:endParaRPr lang="en-US" sz="3600" dirty="0">
              <a:latin typeface="+mn-lt"/>
            </a:endParaRPr>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21959" t="24184"/>
          <a:stretch/>
        </p:blipFill>
        <p:spPr>
          <a:xfrm>
            <a:off x="4203768" y="1679439"/>
            <a:ext cx="3409138" cy="2150731"/>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7829" t="24375" b="-706"/>
          <a:stretch/>
        </p:blipFill>
        <p:spPr>
          <a:xfrm>
            <a:off x="7844225" y="1713948"/>
            <a:ext cx="3485483" cy="2305038"/>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21959" t="26336"/>
          <a:stretch/>
        </p:blipFill>
        <p:spPr>
          <a:xfrm>
            <a:off x="727351" y="1679439"/>
            <a:ext cx="3229858" cy="2045489"/>
          </a:xfrm>
          <a:prstGeom prst="rect">
            <a:avLst/>
          </a:prstGeom>
        </p:spPr>
      </p:pic>
      <p:sp>
        <p:nvSpPr>
          <p:cNvPr id="9" name="TextBox 8"/>
          <p:cNvSpPr txBox="1"/>
          <p:nvPr/>
        </p:nvSpPr>
        <p:spPr>
          <a:xfrm>
            <a:off x="685071" y="3921440"/>
            <a:ext cx="10619279" cy="369332"/>
          </a:xfrm>
          <a:prstGeom prst="rect">
            <a:avLst/>
          </a:prstGeom>
          <a:noFill/>
        </p:spPr>
        <p:txBody>
          <a:bodyPr wrap="square" rtlCol="0">
            <a:spAutoFit/>
          </a:bodyPr>
          <a:lstStyle/>
          <a:p>
            <a:r>
              <a:rPr lang="en-US" dirty="0" smtClean="0"/>
              <a:t>Eardrum spectrum from the front        Eardrum spectrum 30 degrees left         Eardrum spectrum 60 degrees left</a:t>
            </a:r>
            <a:endParaRPr lang="en-US" dirty="0"/>
          </a:p>
        </p:txBody>
      </p:sp>
      <p:sp>
        <p:nvSpPr>
          <p:cNvPr id="10" name="TextBox 9"/>
          <p:cNvSpPr txBox="1"/>
          <p:nvPr/>
        </p:nvSpPr>
        <p:spPr>
          <a:xfrm>
            <a:off x="983226" y="4428465"/>
            <a:ext cx="10520407" cy="2123658"/>
          </a:xfrm>
          <a:prstGeom prst="rect">
            <a:avLst/>
          </a:prstGeom>
          <a:noFill/>
        </p:spPr>
        <p:txBody>
          <a:bodyPr wrap="square" rtlCol="0">
            <a:spAutoFit/>
          </a:bodyPr>
          <a:lstStyle/>
          <a:p>
            <a:pPr algn="ctr"/>
            <a:endParaRPr lang="en-US" sz="2400" dirty="0" smtClean="0"/>
          </a:p>
          <a:p>
            <a:pPr algn="ctr"/>
            <a:r>
              <a:rPr lang="en-US" sz="2800" dirty="0" smtClean="0">
                <a:solidFill>
                  <a:srgbClr val="C00000"/>
                </a:solidFill>
              </a:rPr>
              <a:t>My brain recognizes </a:t>
            </a:r>
            <a:r>
              <a:rPr lang="en-US" sz="2800" dirty="0">
                <a:solidFill>
                  <a:srgbClr val="C00000"/>
                </a:solidFill>
              </a:rPr>
              <a:t>these individual </a:t>
            </a:r>
            <a:r>
              <a:rPr lang="en-US" sz="2800" dirty="0" smtClean="0">
                <a:solidFill>
                  <a:srgbClr val="C00000"/>
                </a:solidFill>
              </a:rPr>
              <a:t>timbres to perceive sound as frontal and outside the head.</a:t>
            </a:r>
          </a:p>
          <a:p>
            <a:pPr algn="ctr"/>
            <a:endParaRPr lang="en-US" sz="2800" dirty="0">
              <a:solidFill>
                <a:srgbClr val="C00000"/>
              </a:solidFill>
            </a:endParaRPr>
          </a:p>
          <a:p>
            <a:pPr algn="ctr"/>
            <a:r>
              <a:rPr lang="en-US" sz="2400" dirty="0" smtClean="0">
                <a:solidFill>
                  <a:srgbClr val="C00000"/>
                </a:solidFill>
              </a:rPr>
              <a:t>When played with headphones the direction changes, but the timbre is the same!</a:t>
            </a:r>
          </a:p>
        </p:txBody>
      </p:sp>
      <p:pic>
        <p:nvPicPr>
          <p:cNvPr id="3" name="front 0 0 probe eq no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342280" y="2887761"/>
            <a:ext cx="463685" cy="463685"/>
          </a:xfrm>
          <a:prstGeom prst="rect">
            <a:avLst/>
          </a:prstGeom>
        </p:spPr>
      </p:pic>
      <p:pic>
        <p:nvPicPr>
          <p:cNvPr id="4" name="front 0 30 probe eq noi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872263" y="2754804"/>
            <a:ext cx="523672" cy="523672"/>
          </a:xfrm>
          <a:prstGeom prst="rect">
            <a:avLst/>
          </a:prstGeom>
        </p:spPr>
      </p:pic>
      <p:pic>
        <p:nvPicPr>
          <p:cNvPr id="6" name="front 0 60 probe eq nois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497439" y="2857768"/>
            <a:ext cx="557445" cy="557445"/>
          </a:xfrm>
          <a:prstGeom prst="rect">
            <a:avLst/>
          </a:prstGeom>
        </p:spPr>
      </p:pic>
    </p:spTree>
    <p:extLst>
      <p:ext uri="{BB962C8B-B14F-4D97-AF65-F5344CB8AC3E}">
        <p14:creationId xmlns:p14="http://schemas.microsoft.com/office/powerpoint/2010/main" val="3149297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73" y="272919"/>
            <a:ext cx="10515600" cy="1325563"/>
          </a:xfrm>
        </p:spPr>
        <p:txBody>
          <a:bodyPr>
            <a:noAutofit/>
          </a:bodyPr>
          <a:lstStyle/>
          <a:p>
            <a:pPr algn="ctr"/>
            <a:r>
              <a:rPr lang="en-US" sz="2400" b="1" dirty="0" smtClean="0"/>
              <a:t>We can more easily study the directional dependence of sources if we use a parametric filter to make the frequency spectrum from the front as linear as possible.</a:t>
            </a:r>
            <a:endParaRPr lang="en-US" sz="2400" b="1"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18030"/>
          <a:stretch/>
        </p:blipFill>
        <p:spPr>
          <a:xfrm>
            <a:off x="526011" y="1690688"/>
            <a:ext cx="2996498" cy="2253972"/>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15933" b="29356"/>
          <a:stretch/>
        </p:blipFill>
        <p:spPr>
          <a:xfrm>
            <a:off x="4053542" y="2261270"/>
            <a:ext cx="3141724" cy="1112807"/>
          </a:xfrm>
          <a:prstGeom prst="rect">
            <a:avLst/>
          </a:prstGeom>
        </p:spPr>
      </p:pic>
      <p:sp>
        <p:nvSpPr>
          <p:cNvPr id="7" name="TextBox 6"/>
          <p:cNvSpPr txBox="1"/>
          <p:nvPr/>
        </p:nvSpPr>
        <p:spPr>
          <a:xfrm>
            <a:off x="3530645" y="2379131"/>
            <a:ext cx="495732" cy="830997"/>
          </a:xfrm>
          <a:prstGeom prst="rect">
            <a:avLst/>
          </a:prstGeom>
          <a:noFill/>
        </p:spPr>
        <p:txBody>
          <a:bodyPr wrap="square" rtlCol="0">
            <a:spAutoFit/>
          </a:bodyPr>
          <a:lstStyle/>
          <a:p>
            <a:r>
              <a:rPr lang="en-US" sz="4800" dirty="0" smtClean="0"/>
              <a:t>+</a:t>
            </a:r>
            <a:endParaRPr lang="en-US" sz="4800" dirty="0"/>
          </a:p>
        </p:txBody>
      </p:sp>
      <p:sp>
        <p:nvSpPr>
          <p:cNvPr id="8" name="TextBox 7"/>
          <p:cNvSpPr txBox="1"/>
          <p:nvPr/>
        </p:nvSpPr>
        <p:spPr>
          <a:xfrm>
            <a:off x="7222432" y="2379131"/>
            <a:ext cx="619941" cy="830997"/>
          </a:xfrm>
          <a:prstGeom prst="rect">
            <a:avLst/>
          </a:prstGeom>
          <a:noFill/>
        </p:spPr>
        <p:txBody>
          <a:bodyPr wrap="square" rtlCol="0">
            <a:spAutoFit/>
          </a:bodyPr>
          <a:lstStyle/>
          <a:p>
            <a:r>
              <a:rPr lang="en-US" sz="4800" dirty="0" smtClean="0"/>
              <a:t>=</a:t>
            </a:r>
            <a:endParaRPr lang="en-US" sz="4800" dirty="0"/>
          </a:p>
        </p:txBody>
      </p:sp>
      <p:sp>
        <p:nvSpPr>
          <p:cNvPr id="9" name="TextBox 8"/>
          <p:cNvSpPr txBox="1"/>
          <p:nvPr/>
        </p:nvSpPr>
        <p:spPr>
          <a:xfrm>
            <a:off x="5423873" y="3707842"/>
            <a:ext cx="1682886" cy="1231106"/>
          </a:xfrm>
          <a:prstGeom prst="rect">
            <a:avLst/>
          </a:prstGeom>
          <a:noFill/>
        </p:spPr>
        <p:txBody>
          <a:bodyPr wrap="square" rtlCol="0">
            <a:spAutoFit/>
          </a:bodyPr>
          <a:lstStyle/>
          <a:p>
            <a:r>
              <a:rPr lang="en-US" sz="1400" dirty="0" smtClean="0"/>
              <a:t> F        Q       dB</a:t>
            </a:r>
          </a:p>
          <a:p>
            <a:pPr marL="342900" indent="-342900">
              <a:buAutoNum type="arabicPlain" startAt="2500"/>
            </a:pPr>
            <a:r>
              <a:rPr lang="en-US" sz="1400" dirty="0" smtClean="0"/>
              <a:t>  2.5    -10</a:t>
            </a:r>
          </a:p>
          <a:p>
            <a:pPr marL="342900" indent="-342900">
              <a:buAutoNum type="arabicPlain" startAt="3180"/>
            </a:pPr>
            <a:r>
              <a:rPr lang="en-US" sz="1400" dirty="0" smtClean="0"/>
              <a:t>  2.5     -13</a:t>
            </a:r>
          </a:p>
          <a:p>
            <a:pPr marL="342900" indent="-342900">
              <a:buAutoNum type="arabicPlain" startAt="2500"/>
            </a:pPr>
            <a:r>
              <a:rPr lang="en-US" sz="1400" dirty="0" smtClean="0"/>
              <a:t>   3        3</a:t>
            </a:r>
          </a:p>
          <a:p>
            <a:r>
              <a:rPr lang="en-US" sz="1400" dirty="0" smtClean="0"/>
              <a:t>990     3        4 </a:t>
            </a:r>
            <a:r>
              <a:rPr lang="en-US" dirty="0" smtClean="0"/>
              <a:t>      </a:t>
            </a:r>
            <a:endParaRPr lang="en-US"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6995" y="1690688"/>
            <a:ext cx="3512213" cy="2253972"/>
          </a:xfrm>
          <a:prstGeom prst="rect">
            <a:avLst/>
          </a:prstGeom>
        </p:spPr>
      </p:pic>
      <p:sp>
        <p:nvSpPr>
          <p:cNvPr id="11" name="TextBox 10"/>
          <p:cNvSpPr txBox="1"/>
          <p:nvPr/>
        </p:nvSpPr>
        <p:spPr>
          <a:xfrm>
            <a:off x="2084069" y="5459603"/>
            <a:ext cx="7438138" cy="461665"/>
          </a:xfrm>
          <a:prstGeom prst="rect">
            <a:avLst/>
          </a:prstGeom>
          <a:noFill/>
        </p:spPr>
        <p:txBody>
          <a:bodyPr wrap="square" rtlCol="0">
            <a:spAutoFit/>
          </a:bodyPr>
          <a:lstStyle/>
          <a:p>
            <a:r>
              <a:rPr lang="en-US" sz="2400" dirty="0" smtClean="0"/>
              <a:t>We use this equalization to make our binaural recordings. </a:t>
            </a:r>
            <a:endParaRPr lang="en-US" sz="2400" dirty="0"/>
          </a:p>
        </p:txBody>
      </p:sp>
      <p:sp>
        <p:nvSpPr>
          <p:cNvPr id="12" name="TextBox 11"/>
          <p:cNvSpPr txBox="1"/>
          <p:nvPr/>
        </p:nvSpPr>
        <p:spPr>
          <a:xfrm>
            <a:off x="745073" y="4135344"/>
            <a:ext cx="2558374" cy="646331"/>
          </a:xfrm>
          <a:prstGeom prst="rect">
            <a:avLst/>
          </a:prstGeom>
          <a:noFill/>
        </p:spPr>
        <p:txBody>
          <a:bodyPr wrap="square" rtlCol="0">
            <a:spAutoFit/>
          </a:bodyPr>
          <a:lstStyle/>
          <a:p>
            <a:r>
              <a:rPr lang="en-US" dirty="0" smtClean="0"/>
              <a:t>Pressure at my eardrums from a frontal source.</a:t>
            </a:r>
            <a:endParaRPr lang="en-US" dirty="0"/>
          </a:p>
        </p:txBody>
      </p:sp>
      <p:sp>
        <p:nvSpPr>
          <p:cNvPr id="13" name="TextBox 12"/>
          <p:cNvSpPr txBox="1"/>
          <p:nvPr/>
        </p:nvSpPr>
        <p:spPr>
          <a:xfrm>
            <a:off x="4053542" y="3746559"/>
            <a:ext cx="1264596" cy="1200329"/>
          </a:xfrm>
          <a:prstGeom prst="rect">
            <a:avLst/>
          </a:prstGeom>
          <a:noFill/>
        </p:spPr>
        <p:txBody>
          <a:bodyPr wrap="square" rtlCol="0">
            <a:spAutoFit/>
          </a:bodyPr>
          <a:lstStyle/>
          <a:p>
            <a:r>
              <a:rPr lang="en-US" dirty="0" smtClean="0"/>
              <a:t>A four section parametric equalizer</a:t>
            </a:r>
            <a:endParaRPr lang="en-US" dirty="0"/>
          </a:p>
        </p:txBody>
      </p:sp>
      <p:sp>
        <p:nvSpPr>
          <p:cNvPr id="14" name="TextBox 13"/>
          <p:cNvSpPr txBox="1"/>
          <p:nvPr/>
        </p:nvSpPr>
        <p:spPr>
          <a:xfrm>
            <a:off x="7762672" y="4226349"/>
            <a:ext cx="3436536" cy="646331"/>
          </a:xfrm>
          <a:prstGeom prst="rect">
            <a:avLst/>
          </a:prstGeom>
          <a:noFill/>
        </p:spPr>
        <p:txBody>
          <a:bodyPr wrap="square" rtlCol="0">
            <a:spAutoFit/>
          </a:bodyPr>
          <a:lstStyle/>
          <a:p>
            <a:r>
              <a:rPr lang="en-US" dirty="0" smtClean="0"/>
              <a:t>My eardrum pressure from a frontal source after equalization.</a:t>
            </a:r>
            <a:endParaRPr lang="en-US" dirty="0"/>
          </a:p>
        </p:txBody>
      </p:sp>
      <p:pic>
        <p:nvPicPr>
          <p:cNvPr id="15" name="noise_0_0_front_eq">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30086" y="3072751"/>
            <a:ext cx="490704" cy="490704"/>
          </a:xfrm>
          <a:prstGeom prst="rect">
            <a:avLst/>
          </a:prstGeom>
        </p:spPr>
      </p:pic>
      <p:pic>
        <p:nvPicPr>
          <p:cNvPr id="16" name="front 0 0 probe eq nois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620384" y="3072751"/>
            <a:ext cx="463685" cy="463685"/>
          </a:xfrm>
          <a:prstGeom prst="rect">
            <a:avLst/>
          </a:prstGeom>
        </p:spPr>
      </p:pic>
    </p:spTree>
    <p:extLst>
      <p:ext uri="{BB962C8B-B14F-4D97-AF65-F5344CB8AC3E}">
        <p14:creationId xmlns:p14="http://schemas.microsoft.com/office/powerpoint/2010/main" val="4237912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26" y="147120"/>
            <a:ext cx="10515600" cy="1325563"/>
          </a:xfrm>
        </p:spPr>
        <p:txBody>
          <a:bodyPr>
            <a:noAutofit/>
          </a:bodyPr>
          <a:lstStyle/>
          <a:p>
            <a:pPr algn="ctr"/>
            <a:r>
              <a:rPr lang="en-US" sz="2800" dirty="0" smtClean="0"/>
              <a:t>The author’s </a:t>
            </a:r>
            <a:r>
              <a:rPr lang="en-US" sz="2800" i="1" dirty="0" smtClean="0">
                <a:solidFill>
                  <a:srgbClr val="C00000"/>
                </a:solidFill>
              </a:rPr>
              <a:t>frontally</a:t>
            </a:r>
            <a:r>
              <a:rPr lang="en-US" sz="2800" dirty="0" smtClean="0"/>
              <a:t> </a:t>
            </a:r>
            <a:r>
              <a:rPr lang="en-US" sz="2800" i="1" dirty="0" smtClean="0">
                <a:solidFill>
                  <a:srgbClr val="C00000"/>
                </a:solidFill>
              </a:rPr>
              <a:t>equalized</a:t>
            </a:r>
            <a:r>
              <a:rPr lang="en-US" sz="2800" dirty="0" smtClean="0"/>
              <a:t> eardrum pressure as a function of angle in the horizontal plane. </a:t>
            </a:r>
            <a:r>
              <a:rPr lang="en-US" sz="2800" dirty="0" smtClean="0">
                <a:solidFill>
                  <a:srgbClr val="C00000"/>
                </a:solidFill>
              </a:rPr>
              <a:t>The peaks you see here are highly audible, and are important components of localization! </a:t>
            </a:r>
            <a:endParaRPr lang="en-US" sz="2800" dirty="0">
              <a:solidFill>
                <a:srgbClr val="C00000"/>
              </a:solidFill>
            </a:endParaRPr>
          </a:p>
        </p:txBody>
      </p:sp>
      <p:pic>
        <p:nvPicPr>
          <p:cNvPr id="4" name="Picture 3"/>
          <p:cNvPicPr>
            <a:picLocks noChangeAspect="1"/>
          </p:cNvPicPr>
          <p:nvPr/>
        </p:nvPicPr>
        <p:blipFill rotWithShape="1">
          <a:blip r:embed="rId14">
            <a:extLst>
              <a:ext uri="{28A0092B-C50C-407E-A947-70E740481C1C}">
                <a14:useLocalDpi xmlns:a14="http://schemas.microsoft.com/office/drawing/2010/main" val="0"/>
              </a:ext>
            </a:extLst>
          </a:blip>
          <a:srcRect t="12221"/>
          <a:stretch/>
        </p:blipFill>
        <p:spPr>
          <a:xfrm>
            <a:off x="128706" y="1427450"/>
            <a:ext cx="3648165" cy="2055113"/>
          </a:xfrm>
          <a:prstGeom prst="rect">
            <a:avLst/>
          </a:prstGeom>
        </p:spPr>
      </p:pic>
      <p:pic>
        <p:nvPicPr>
          <p:cNvPr id="6" name="Picture 5"/>
          <p:cNvPicPr>
            <a:picLocks noChangeAspect="1"/>
          </p:cNvPicPr>
          <p:nvPr/>
        </p:nvPicPr>
        <p:blipFill rotWithShape="1">
          <a:blip r:embed="rId15">
            <a:extLst>
              <a:ext uri="{28A0092B-C50C-407E-A947-70E740481C1C}">
                <a14:useLocalDpi xmlns:a14="http://schemas.microsoft.com/office/drawing/2010/main" val="0"/>
              </a:ext>
            </a:extLst>
          </a:blip>
          <a:srcRect t="17451"/>
          <a:stretch/>
        </p:blipFill>
        <p:spPr>
          <a:xfrm>
            <a:off x="4109344" y="1416552"/>
            <a:ext cx="3733176" cy="2024225"/>
          </a:xfrm>
          <a:prstGeom prst="rect">
            <a:avLst/>
          </a:prstGeom>
        </p:spPr>
      </p:pic>
      <p:sp>
        <p:nvSpPr>
          <p:cNvPr id="7" name="TextBox 6"/>
          <p:cNvSpPr txBox="1"/>
          <p:nvPr/>
        </p:nvSpPr>
        <p:spPr>
          <a:xfrm>
            <a:off x="686526" y="3491478"/>
            <a:ext cx="2356774" cy="369332"/>
          </a:xfrm>
          <a:prstGeom prst="rect">
            <a:avLst/>
          </a:prstGeom>
          <a:noFill/>
        </p:spPr>
        <p:txBody>
          <a:bodyPr wrap="square" rtlCol="0">
            <a:spAutoFit/>
          </a:bodyPr>
          <a:lstStyle/>
          <a:p>
            <a:r>
              <a:rPr lang="en-US" dirty="0" smtClean="0"/>
              <a:t>Front spectrum is flat</a:t>
            </a:r>
            <a:endParaRPr lang="en-US" dirty="0"/>
          </a:p>
        </p:txBody>
      </p:sp>
      <p:sp>
        <p:nvSpPr>
          <p:cNvPr id="8" name="TextBox 7"/>
          <p:cNvSpPr txBox="1"/>
          <p:nvPr/>
        </p:nvSpPr>
        <p:spPr>
          <a:xfrm>
            <a:off x="4280815" y="3474137"/>
            <a:ext cx="3181142" cy="369332"/>
          </a:xfrm>
          <a:prstGeom prst="rect">
            <a:avLst/>
          </a:prstGeom>
          <a:noFill/>
        </p:spPr>
        <p:txBody>
          <a:bodyPr wrap="square" rtlCol="0">
            <a:spAutoFit/>
          </a:bodyPr>
          <a:lstStyle/>
          <a:p>
            <a:r>
              <a:rPr lang="en-US" dirty="0" smtClean="0"/>
              <a:t>15 degrees right has a 3dB peak </a:t>
            </a:r>
            <a:endParaRPr lang="en-US" dirty="0"/>
          </a:p>
        </p:txBody>
      </p:sp>
      <p:pic>
        <p:nvPicPr>
          <p:cNvPr id="9" name="Picture 8"/>
          <p:cNvPicPr>
            <a:picLocks noChangeAspect="1"/>
          </p:cNvPicPr>
          <p:nvPr/>
        </p:nvPicPr>
        <p:blipFill rotWithShape="1">
          <a:blip r:embed="rId16">
            <a:extLst>
              <a:ext uri="{28A0092B-C50C-407E-A947-70E740481C1C}">
                <a14:useLocalDpi xmlns:a14="http://schemas.microsoft.com/office/drawing/2010/main" val="0"/>
              </a:ext>
            </a:extLst>
          </a:blip>
          <a:srcRect t="10974" b="15797"/>
          <a:stretch/>
        </p:blipFill>
        <p:spPr>
          <a:xfrm>
            <a:off x="8174993" y="1412171"/>
            <a:ext cx="3584953" cy="1926076"/>
          </a:xfrm>
          <a:prstGeom prst="rect">
            <a:avLst/>
          </a:prstGeom>
        </p:spPr>
      </p:pic>
      <p:sp>
        <p:nvSpPr>
          <p:cNvPr id="10" name="TextBox 9"/>
          <p:cNvSpPr txBox="1"/>
          <p:nvPr/>
        </p:nvSpPr>
        <p:spPr>
          <a:xfrm>
            <a:off x="8174993" y="3418577"/>
            <a:ext cx="3382676" cy="369332"/>
          </a:xfrm>
          <a:prstGeom prst="rect">
            <a:avLst/>
          </a:prstGeom>
          <a:noFill/>
        </p:spPr>
        <p:txBody>
          <a:bodyPr wrap="square" rtlCol="0">
            <a:spAutoFit/>
          </a:bodyPr>
          <a:lstStyle/>
          <a:p>
            <a:r>
              <a:rPr lang="en-US" dirty="0" smtClean="0"/>
              <a:t>30 degrees right has a 6dB peak</a:t>
            </a:r>
            <a:endParaRPr lang="en-US" dirty="0"/>
          </a:p>
        </p:txBody>
      </p:sp>
      <p:pic>
        <p:nvPicPr>
          <p:cNvPr id="11" name="Picture 10"/>
          <p:cNvPicPr>
            <a:picLocks noChangeAspect="1"/>
          </p:cNvPicPr>
          <p:nvPr/>
        </p:nvPicPr>
        <p:blipFill rotWithShape="1">
          <a:blip r:embed="rId17">
            <a:extLst>
              <a:ext uri="{28A0092B-C50C-407E-A947-70E740481C1C}">
                <a14:useLocalDpi xmlns:a14="http://schemas.microsoft.com/office/drawing/2010/main" val="0"/>
              </a:ext>
            </a:extLst>
          </a:blip>
          <a:srcRect l="2426" t="5207" r="-2426" b="17702"/>
          <a:stretch/>
        </p:blipFill>
        <p:spPr>
          <a:xfrm>
            <a:off x="243802" y="3814821"/>
            <a:ext cx="3608197" cy="1994469"/>
          </a:xfrm>
          <a:prstGeom prst="rect">
            <a:avLst/>
          </a:prstGeom>
        </p:spPr>
      </p:pic>
      <p:pic>
        <p:nvPicPr>
          <p:cNvPr id="13" name="Picture 12"/>
          <p:cNvPicPr>
            <a:picLocks noChangeAspect="1"/>
          </p:cNvPicPr>
          <p:nvPr/>
        </p:nvPicPr>
        <p:blipFill rotWithShape="1">
          <a:blip r:embed="rId18">
            <a:extLst>
              <a:ext uri="{28A0092B-C50C-407E-A947-70E740481C1C}">
                <a14:useLocalDpi xmlns:a14="http://schemas.microsoft.com/office/drawing/2010/main" val="0"/>
              </a:ext>
            </a:extLst>
          </a:blip>
          <a:srcRect t="4990" b="38458"/>
          <a:stretch/>
        </p:blipFill>
        <p:spPr>
          <a:xfrm>
            <a:off x="4109344" y="3847628"/>
            <a:ext cx="3727037" cy="1889052"/>
          </a:xfrm>
          <a:prstGeom prst="rect">
            <a:avLst/>
          </a:prstGeom>
        </p:spPr>
      </p:pic>
      <p:sp>
        <p:nvSpPr>
          <p:cNvPr id="14" name="TextBox 13"/>
          <p:cNvSpPr txBox="1"/>
          <p:nvPr/>
        </p:nvSpPr>
        <p:spPr>
          <a:xfrm>
            <a:off x="176414" y="5849971"/>
            <a:ext cx="3552748" cy="369332"/>
          </a:xfrm>
          <a:prstGeom prst="rect">
            <a:avLst/>
          </a:prstGeom>
          <a:noFill/>
        </p:spPr>
        <p:txBody>
          <a:bodyPr wrap="square" rtlCol="0">
            <a:spAutoFit/>
          </a:bodyPr>
          <a:lstStyle/>
          <a:p>
            <a:r>
              <a:rPr lang="en-US" dirty="0" smtClean="0"/>
              <a:t>45 degrees, 3dB at 950, 6dB at 3800</a:t>
            </a:r>
            <a:endParaRPr lang="en-US" dirty="0"/>
          </a:p>
        </p:txBody>
      </p:sp>
      <p:pic>
        <p:nvPicPr>
          <p:cNvPr id="15" name="Picture 14"/>
          <p:cNvPicPr>
            <a:picLocks noChangeAspect="1"/>
          </p:cNvPicPr>
          <p:nvPr/>
        </p:nvPicPr>
        <p:blipFill rotWithShape="1">
          <a:blip r:embed="rId19">
            <a:extLst>
              <a:ext uri="{28A0092B-C50C-407E-A947-70E740481C1C}">
                <a14:useLocalDpi xmlns:a14="http://schemas.microsoft.com/office/drawing/2010/main" val="0"/>
              </a:ext>
            </a:extLst>
          </a:blip>
          <a:srcRect t="11867" b="19874"/>
          <a:stretch/>
        </p:blipFill>
        <p:spPr>
          <a:xfrm>
            <a:off x="8161142" y="3775898"/>
            <a:ext cx="3598804" cy="1858864"/>
          </a:xfrm>
          <a:prstGeom prst="rect">
            <a:avLst/>
          </a:prstGeom>
        </p:spPr>
      </p:pic>
      <p:sp>
        <p:nvSpPr>
          <p:cNvPr id="17" name="TextBox 16"/>
          <p:cNvSpPr txBox="1"/>
          <p:nvPr/>
        </p:nvSpPr>
        <p:spPr>
          <a:xfrm>
            <a:off x="3951090" y="5809290"/>
            <a:ext cx="3840592" cy="369332"/>
          </a:xfrm>
          <a:prstGeom prst="rect">
            <a:avLst/>
          </a:prstGeom>
          <a:noFill/>
        </p:spPr>
        <p:txBody>
          <a:bodyPr wrap="square" rtlCol="0">
            <a:spAutoFit/>
          </a:bodyPr>
          <a:lstStyle/>
          <a:p>
            <a:r>
              <a:rPr lang="en-US" dirty="0" smtClean="0"/>
              <a:t>60 degrees, 6dB at 1000, 12dB at 4000</a:t>
            </a:r>
            <a:endParaRPr lang="en-US" dirty="0"/>
          </a:p>
        </p:txBody>
      </p:sp>
      <p:sp>
        <p:nvSpPr>
          <p:cNvPr id="18" name="TextBox 17"/>
          <p:cNvSpPr txBox="1"/>
          <p:nvPr/>
        </p:nvSpPr>
        <p:spPr>
          <a:xfrm>
            <a:off x="8161142" y="5778976"/>
            <a:ext cx="3897867" cy="369332"/>
          </a:xfrm>
          <a:prstGeom prst="rect">
            <a:avLst/>
          </a:prstGeom>
          <a:noFill/>
        </p:spPr>
        <p:txBody>
          <a:bodyPr wrap="square" rtlCol="0">
            <a:spAutoFit/>
          </a:bodyPr>
          <a:lstStyle/>
          <a:p>
            <a:r>
              <a:rPr lang="en-US" dirty="0" smtClean="0"/>
              <a:t>90 degrees 6dB at 1000, 13dB at 6000</a:t>
            </a:r>
          </a:p>
        </p:txBody>
      </p:sp>
      <p:pic>
        <p:nvPicPr>
          <p:cNvPr id="16" name="noise_0_0_front_eq">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533588" y="2783018"/>
            <a:ext cx="490704" cy="490704"/>
          </a:xfrm>
          <a:prstGeom prst="rect">
            <a:avLst/>
          </a:prstGeom>
        </p:spPr>
      </p:pic>
      <p:pic>
        <p:nvPicPr>
          <p:cNvPr id="19" name="noise_0_30_front_eq">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385861" y="2844335"/>
            <a:ext cx="493912" cy="493912"/>
          </a:xfrm>
          <a:prstGeom prst="rect">
            <a:avLst/>
          </a:prstGeom>
        </p:spPr>
      </p:pic>
      <p:pic>
        <p:nvPicPr>
          <p:cNvPr id="20" name="noise_0_60_front_eq">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5138043" y="5224903"/>
            <a:ext cx="466688" cy="466688"/>
          </a:xfrm>
          <a:prstGeom prst="rect">
            <a:avLst/>
          </a:prstGeom>
        </p:spPr>
      </p:pic>
      <p:pic>
        <p:nvPicPr>
          <p:cNvPr id="3" name="noise_0_90_front_eq">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9256731" y="4920300"/>
            <a:ext cx="513548" cy="513548"/>
          </a:xfrm>
          <a:prstGeom prst="rect">
            <a:avLst/>
          </a:prstGeom>
        </p:spPr>
      </p:pic>
      <p:pic>
        <p:nvPicPr>
          <p:cNvPr id="5" name="noise_0_45_front_eq">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425022" y="5179706"/>
            <a:ext cx="461424" cy="461424"/>
          </a:xfrm>
          <a:prstGeom prst="rect">
            <a:avLst/>
          </a:prstGeom>
        </p:spPr>
      </p:pic>
      <p:pic>
        <p:nvPicPr>
          <p:cNvPr id="12" name="noise_0_15_front_eq">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5261786" y="2697261"/>
            <a:ext cx="519941" cy="519941"/>
          </a:xfrm>
          <a:prstGeom prst="rect">
            <a:avLst/>
          </a:prstGeom>
        </p:spPr>
      </p:pic>
      <p:sp>
        <p:nvSpPr>
          <p:cNvPr id="21" name="TextBox 20"/>
          <p:cNvSpPr txBox="1"/>
          <p:nvPr/>
        </p:nvSpPr>
        <p:spPr>
          <a:xfrm>
            <a:off x="399393" y="6291534"/>
            <a:ext cx="11360553" cy="707886"/>
          </a:xfrm>
          <a:prstGeom prst="rect">
            <a:avLst/>
          </a:prstGeom>
          <a:noFill/>
        </p:spPr>
        <p:txBody>
          <a:bodyPr wrap="square" rtlCol="0">
            <a:spAutoFit/>
          </a:bodyPr>
          <a:lstStyle/>
          <a:p>
            <a:pPr algn="ctr"/>
            <a:r>
              <a:rPr lang="en-US" sz="2000" dirty="0" smtClean="0">
                <a:solidFill>
                  <a:srgbClr val="C00000"/>
                </a:solidFill>
              </a:rPr>
              <a:t>When I play these noises with crosstalk cancellation or equalized headphones the peaks in the spectra are inaudible, and localization is precise</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656105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00" fill="hold"/>
                                        <p:tgtEl>
                                          <p:spTgt spid="19"/>
                                        </p:tgtEl>
                                      </p:cBhvr>
                                    </p:cmd>
                                  </p:childTnLst>
                                </p:cTn>
                              </p:par>
                            </p:childTnLst>
                          </p:cTn>
                        </p:par>
                      </p:childTnLst>
                    </p:cTn>
                  </p:par>
                </p:childTnLst>
              </p:cTn>
              <p:nextCondLst>
                <p:cond evt="onClick" delay="0">
                  <p:tgtEl>
                    <p:spTgt spid="19"/>
                  </p:tgtEl>
                </p:cond>
              </p:nextCondLst>
            </p:seq>
            <p:audio>
              <p:cMediaNode vol="80000">
                <p:cTn id="13" fill="hold" display="0">
                  <p:stCondLst>
                    <p:cond delay="indefinite"/>
                  </p:stCondLst>
                  <p:endCondLst>
                    <p:cond evt="onStopAudio" delay="0">
                      <p:tgtEl>
                        <p:sldTgt/>
                      </p:tgtEl>
                    </p:cond>
                  </p:endCondLst>
                </p:cTn>
                <p:tgtEl>
                  <p:spTgt spid="19"/>
                </p:tgtEl>
              </p:cMediaNode>
            </p:audio>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0" fill="hold"/>
                                        <p:tgtEl>
                                          <p:spTgt spid="20"/>
                                        </p:tgtEl>
                                      </p:cBhvr>
                                    </p:cmd>
                                  </p:childTnLst>
                                </p:cTn>
                              </p:par>
                            </p:childTnLst>
                          </p:cTn>
                        </p:par>
                      </p:childTnLst>
                    </p:cTn>
                  </p:par>
                </p:childTnLst>
              </p:cTn>
              <p:nextCondLst>
                <p:cond evt="onClick" delay="0">
                  <p:tgtEl>
                    <p:spTgt spid="20"/>
                  </p:tgtEl>
                </p:cond>
              </p:nextCondLst>
            </p:seq>
            <p:audio>
              <p:cMediaNode vol="80000">
                <p:cTn id="19" fill="hold" display="0">
                  <p:stCondLst>
                    <p:cond delay="indefinite"/>
                  </p:stCondLst>
                  <p:endCondLst>
                    <p:cond evt="onStopAudio" delay="0">
                      <p:tgtEl>
                        <p:sldTgt/>
                      </p:tgtEl>
                    </p:cond>
                  </p:endCondLst>
                </p:cTn>
                <p:tgtEl>
                  <p:spTgt spid="20"/>
                </p:tgtEl>
              </p:cMediaNode>
            </p:audi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000" fill="hold"/>
                                        <p:tgtEl>
                                          <p:spTgt spid="3"/>
                                        </p:tgtEl>
                                      </p:cBhvr>
                                    </p:cmd>
                                  </p:childTnLst>
                                </p:cTn>
                              </p:par>
                            </p:childTnLst>
                          </p:cTn>
                        </p:par>
                      </p:childTnLst>
                    </p:cTn>
                  </p:par>
                </p:childTnLst>
              </p:cTn>
              <p:nextCondLst>
                <p:cond evt="onClick" delay="0">
                  <p:tgtEl>
                    <p:spTgt spid="3"/>
                  </p:tgtEl>
                </p:cond>
              </p:nextCondLst>
            </p:seq>
            <p:audio>
              <p:cMediaNode vol="80000">
                <p:cTn id="25" fill="hold" display="0">
                  <p:stCondLst>
                    <p:cond delay="indefinite"/>
                  </p:stCondLst>
                  <p:endCondLst>
                    <p:cond evt="onStopAudio" delay="0">
                      <p:tgtEl>
                        <p:sldTgt/>
                      </p:tgtEl>
                    </p:cond>
                  </p:endCondLst>
                </p:cTn>
                <p:tgtEl>
                  <p:spTgt spid="3"/>
                </p:tgtEl>
              </p:cMediaNode>
            </p:audi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00" fill="hold"/>
                                        <p:tgtEl>
                                          <p:spTgt spid="5"/>
                                        </p:tgtEl>
                                      </p:cBhvr>
                                    </p:cmd>
                                  </p:childTnLst>
                                </p:cTn>
                              </p:par>
                            </p:childTnLst>
                          </p:cTn>
                        </p:par>
                      </p:childTnLst>
                    </p:cTn>
                  </p:par>
                </p:childTnLst>
              </p:cTn>
              <p:nextCondLst>
                <p:cond evt="onClick" delay="0">
                  <p:tgtEl>
                    <p:spTgt spid="5"/>
                  </p:tgtEl>
                </p:cond>
              </p:nextCondLst>
            </p:seq>
            <p:audio>
              <p:cMediaNode vol="80000">
                <p:cTn id="31" fill="hold" display="0">
                  <p:stCondLst>
                    <p:cond delay="indefinite"/>
                  </p:stCondLst>
                  <p:endCondLst>
                    <p:cond evt="onStopAudio" delay="0">
                      <p:tgtEl>
                        <p:sldTgt/>
                      </p:tgtEl>
                    </p:cond>
                  </p:endCondLst>
                </p:cTn>
                <p:tgtEl>
                  <p:spTgt spid="5"/>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000" fill="hold"/>
                                        <p:tgtEl>
                                          <p:spTgt spid="12"/>
                                        </p:tgtEl>
                                      </p:cBhvr>
                                    </p:cmd>
                                  </p:childTnLst>
                                </p:cTn>
                              </p:par>
                            </p:childTnLst>
                          </p:cTn>
                        </p:par>
                      </p:childTnLst>
                    </p:cTn>
                  </p:par>
                </p:childTnLst>
              </p:cTn>
              <p:nextCondLst>
                <p:cond evt="onClick" delay="0">
                  <p:tgtEl>
                    <p:spTgt spid="12"/>
                  </p:tgtEl>
                </p:cond>
              </p:nextCondLst>
            </p:seq>
            <p:audio>
              <p:cMediaNode vol="80000">
                <p:cTn id="3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mn-lt"/>
              </a:rPr>
              <a:t>The app uses a synch function to reduce interactions between bands, and writes an impulse responses which can be plotted.</a:t>
            </a:r>
            <a:endParaRPr lang="en-US" sz="2800"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290" t="5115" b="21805"/>
          <a:stretch/>
        </p:blipFill>
        <p:spPr>
          <a:xfrm>
            <a:off x="1366345" y="1933904"/>
            <a:ext cx="4617326" cy="31741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481" b="25855"/>
          <a:stretch/>
        </p:blipFill>
        <p:spPr>
          <a:xfrm>
            <a:off x="5896305" y="1918631"/>
            <a:ext cx="4273316" cy="3189397"/>
          </a:xfrm>
          <a:prstGeom prst="rect">
            <a:avLst/>
          </a:prstGeom>
        </p:spPr>
      </p:pic>
      <p:sp>
        <p:nvSpPr>
          <p:cNvPr id="6" name="TextBox 5"/>
          <p:cNvSpPr txBox="1"/>
          <p:nvPr/>
        </p:nvSpPr>
        <p:spPr>
          <a:xfrm>
            <a:off x="1135118" y="5351244"/>
            <a:ext cx="4593021" cy="923330"/>
          </a:xfrm>
          <a:prstGeom prst="rect">
            <a:avLst/>
          </a:prstGeom>
          <a:noFill/>
        </p:spPr>
        <p:txBody>
          <a:bodyPr wrap="square" rtlCol="0">
            <a:spAutoFit/>
          </a:bodyPr>
          <a:lstStyle/>
          <a:p>
            <a:r>
              <a:rPr lang="en-US" dirty="0" smtClean="0"/>
              <a:t>A combination of three bands, 800Hz, 1000Hz, and 1250Hz at +10dB without interaction compensation. They raise the level by 15dB.</a:t>
            </a:r>
            <a:endParaRPr lang="en-US" dirty="0"/>
          </a:p>
        </p:txBody>
      </p:sp>
      <p:sp>
        <p:nvSpPr>
          <p:cNvPr id="7" name="TextBox 6"/>
          <p:cNvSpPr txBox="1"/>
          <p:nvPr/>
        </p:nvSpPr>
        <p:spPr>
          <a:xfrm>
            <a:off x="5896304" y="5351244"/>
            <a:ext cx="4393323" cy="646331"/>
          </a:xfrm>
          <a:prstGeom prst="rect">
            <a:avLst/>
          </a:prstGeom>
          <a:noFill/>
        </p:spPr>
        <p:txBody>
          <a:bodyPr wrap="square" rtlCol="0">
            <a:spAutoFit/>
          </a:bodyPr>
          <a:lstStyle/>
          <a:p>
            <a:r>
              <a:rPr lang="en-US" dirty="0" smtClean="0"/>
              <a:t>The same three filters with our app have sharper skirts and the correct level, +10dB.</a:t>
            </a:r>
            <a:endParaRPr lang="en-US" dirty="0"/>
          </a:p>
        </p:txBody>
      </p:sp>
    </p:spTree>
    <p:extLst>
      <p:ext uri="{BB962C8B-B14F-4D97-AF65-F5344CB8AC3E}">
        <p14:creationId xmlns:p14="http://schemas.microsoft.com/office/powerpoint/2010/main" val="2121614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95" y="219210"/>
            <a:ext cx="10515600" cy="880015"/>
          </a:xfrm>
        </p:spPr>
        <p:txBody>
          <a:bodyPr>
            <a:normAutofit/>
          </a:bodyPr>
          <a:lstStyle/>
          <a:p>
            <a:pPr algn="ctr"/>
            <a:r>
              <a:rPr lang="en-US" sz="3200" dirty="0" smtClean="0">
                <a:latin typeface="+mn-lt"/>
              </a:rPr>
              <a:t>Headphone equalization by listening for equal loudness.</a:t>
            </a:r>
            <a:endParaRPr lang="en-US" sz="3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3" y="1099225"/>
            <a:ext cx="4716223" cy="2451370"/>
          </a:xfrm>
          <a:prstGeom prst="rect">
            <a:avLst/>
          </a:prstGeom>
        </p:spPr>
      </p:pic>
      <p:sp>
        <p:nvSpPr>
          <p:cNvPr id="3" name="TextBox 2"/>
          <p:cNvSpPr txBox="1"/>
          <p:nvPr/>
        </p:nvSpPr>
        <p:spPr>
          <a:xfrm>
            <a:off x="5651770" y="1099225"/>
            <a:ext cx="6298492" cy="2585323"/>
          </a:xfrm>
          <a:prstGeom prst="rect">
            <a:avLst/>
          </a:prstGeom>
          <a:noFill/>
        </p:spPr>
        <p:txBody>
          <a:bodyPr wrap="square" rtlCol="0">
            <a:spAutoFit/>
          </a:bodyPr>
          <a:lstStyle/>
          <a:p>
            <a:r>
              <a:rPr lang="en-US" dirty="0" smtClean="0"/>
              <a:t>There is an IEC standard that uses tones to find equal loudness curves. </a:t>
            </a:r>
          </a:p>
          <a:p>
            <a:endParaRPr lang="en-US" dirty="0"/>
          </a:p>
          <a:p>
            <a:r>
              <a:rPr lang="en-US" dirty="0" smtClean="0"/>
              <a:t>A reference tone at 1000Hz alternates with a tone at another test tone once per second. The subject adjusts the level of the test tone until it is equally loud as the reference.</a:t>
            </a:r>
          </a:p>
          <a:p>
            <a:endParaRPr lang="en-US" dirty="0"/>
          </a:p>
          <a:p>
            <a:r>
              <a:rPr lang="en-US" dirty="0" smtClean="0">
                <a:solidFill>
                  <a:srgbClr val="C00000"/>
                </a:solidFill>
              </a:rPr>
              <a:t>The standard states that most subjects can repeat these measurements with an accuracy of +- 1dB. </a:t>
            </a:r>
            <a:endParaRPr lang="en-US" dirty="0">
              <a:solidFill>
                <a:srgbClr val="C00000"/>
              </a:solidFill>
            </a:endParaRPr>
          </a:p>
        </p:txBody>
      </p:sp>
      <p:sp>
        <p:nvSpPr>
          <p:cNvPr id="5" name="TextBox 4"/>
          <p:cNvSpPr txBox="1"/>
          <p:nvPr/>
        </p:nvSpPr>
        <p:spPr>
          <a:xfrm>
            <a:off x="648273" y="3748255"/>
            <a:ext cx="10681443" cy="3108543"/>
          </a:xfrm>
          <a:prstGeom prst="rect">
            <a:avLst/>
          </a:prstGeom>
          <a:noFill/>
        </p:spPr>
        <p:txBody>
          <a:bodyPr wrap="square" rtlCol="0">
            <a:spAutoFit/>
          </a:bodyPr>
          <a:lstStyle/>
          <a:p>
            <a:r>
              <a:rPr lang="en-US" sz="2000" dirty="0" smtClean="0"/>
              <a:t>We have developed apps that use the IEC method to equalize headphones, using 1/3</a:t>
            </a:r>
            <a:r>
              <a:rPr lang="en-US" sz="2000" baseline="30000" dirty="0" smtClean="0"/>
              <a:t>rd</a:t>
            </a:r>
            <a:r>
              <a:rPr lang="en-US" sz="2000" dirty="0" smtClean="0"/>
              <a:t> octave noise bands and a reference band at 500Hz.</a:t>
            </a:r>
          </a:p>
          <a:p>
            <a:endParaRPr lang="en-US" dirty="0"/>
          </a:p>
          <a:p>
            <a:r>
              <a:rPr lang="en-US" dirty="0" smtClean="0"/>
              <a:t>Our apps provide a 28 band graphic equalizer with filters with a Q of 5. The equalizer is first used to equalize the loudspeaker. It is then used to find the listener’s personal equal loudness spectrum, and then used to find the headphone equal loudness at the eardrum.</a:t>
            </a:r>
          </a:p>
          <a:p>
            <a:endParaRPr lang="en-US" dirty="0"/>
          </a:p>
          <a:p>
            <a:pPr algn="ctr"/>
            <a:r>
              <a:rPr lang="en-US" sz="2400" dirty="0" smtClean="0"/>
              <a:t>We find the headphone equalization by subtracting the loudspeaker equal loudness data from the headphone data.  Music then sounds great!</a:t>
            </a:r>
          </a:p>
          <a:p>
            <a:endParaRPr lang="en-US" dirty="0" smtClean="0"/>
          </a:p>
        </p:txBody>
      </p:sp>
    </p:spTree>
    <p:extLst>
      <p:ext uri="{BB962C8B-B14F-4D97-AF65-F5344CB8AC3E}">
        <p14:creationId xmlns:p14="http://schemas.microsoft.com/office/powerpoint/2010/main" val="3358196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981" y="603833"/>
            <a:ext cx="3173649" cy="5642042"/>
          </a:xfrm>
          <a:prstGeom prst="rect">
            <a:avLst/>
          </a:prstGeom>
        </p:spPr>
      </p:pic>
      <p:sp>
        <p:nvSpPr>
          <p:cNvPr id="5" name="TextBox 4"/>
          <p:cNvSpPr txBox="1"/>
          <p:nvPr/>
        </p:nvSpPr>
        <p:spPr>
          <a:xfrm>
            <a:off x="4190035" y="316311"/>
            <a:ext cx="7268902" cy="5786199"/>
          </a:xfrm>
          <a:prstGeom prst="rect">
            <a:avLst/>
          </a:prstGeom>
          <a:noFill/>
        </p:spPr>
        <p:txBody>
          <a:bodyPr wrap="square" rtlCol="0">
            <a:spAutoFit/>
          </a:bodyPr>
          <a:lstStyle/>
          <a:p>
            <a:pPr algn="ctr"/>
            <a:r>
              <a:rPr lang="en-US" sz="2800" dirty="0" smtClean="0"/>
              <a:t>Here is a screen-shot of our app for a cellphone.</a:t>
            </a:r>
          </a:p>
          <a:p>
            <a:endParaRPr lang="en-US" dirty="0"/>
          </a:p>
          <a:p>
            <a:r>
              <a:rPr lang="en-US" dirty="0" smtClean="0"/>
              <a:t> </a:t>
            </a:r>
          </a:p>
          <a:p>
            <a:r>
              <a:rPr lang="en-US" dirty="0" smtClean="0">
                <a:solidFill>
                  <a:srgbClr val="C00000"/>
                </a:solidFill>
              </a:rPr>
              <a:t>1. You start by checking the “Flatten Speaker Response” box</a:t>
            </a:r>
            <a:r>
              <a:rPr lang="en-US" dirty="0" smtClean="0"/>
              <a:t>. Plug in your speaker and Click “Test.” The app sends stereo pink noise to your external speaker. </a:t>
            </a:r>
            <a:r>
              <a:rPr lang="en-US" dirty="0"/>
              <a:t>U</a:t>
            </a:r>
            <a:r>
              <a:rPr lang="en-US" dirty="0" smtClean="0"/>
              <a:t>se the equalizer buttons to adjust the frontal response of the speaker to flat. </a:t>
            </a:r>
          </a:p>
          <a:p>
            <a:endParaRPr lang="en-US" dirty="0"/>
          </a:p>
          <a:p>
            <a:r>
              <a:rPr lang="en-US" dirty="0" smtClean="0">
                <a:solidFill>
                  <a:srgbClr val="C00000"/>
                </a:solidFill>
              </a:rPr>
              <a:t>2. Then check “Test Ears” and click “Test”. </a:t>
            </a:r>
          </a:p>
          <a:p>
            <a:r>
              <a:rPr lang="en-US" dirty="0" smtClean="0"/>
              <a:t>The app sends alternating noise bands to your speaker. Adjust each test band to be equally loud. </a:t>
            </a:r>
          </a:p>
          <a:p>
            <a:endParaRPr lang="en-US" dirty="0"/>
          </a:p>
          <a:p>
            <a:r>
              <a:rPr lang="en-US" dirty="0" smtClean="0">
                <a:solidFill>
                  <a:srgbClr val="C00000"/>
                </a:solidFill>
              </a:rPr>
              <a:t>3. </a:t>
            </a:r>
            <a:r>
              <a:rPr lang="en-US" dirty="0" smtClean="0"/>
              <a:t>Then unplug the speaker and plug in your phones. </a:t>
            </a:r>
            <a:r>
              <a:rPr lang="en-US" dirty="0" smtClean="0">
                <a:solidFill>
                  <a:srgbClr val="C00000"/>
                </a:solidFill>
              </a:rPr>
              <a:t>Check “Test/Run Headphone” and Click “Test.” </a:t>
            </a:r>
            <a:r>
              <a:rPr lang="en-US" dirty="0"/>
              <a:t>A</a:t>
            </a:r>
            <a:r>
              <a:rPr lang="en-US" dirty="0" smtClean="0"/>
              <a:t>djust for the alternating noise bands                             to have the same loudness just as you did with the speaker.</a:t>
            </a:r>
          </a:p>
          <a:p>
            <a:endParaRPr lang="en-US" dirty="0"/>
          </a:p>
          <a:p>
            <a:r>
              <a:rPr lang="en-US" dirty="0" smtClean="0">
                <a:solidFill>
                  <a:srgbClr val="C00000"/>
                </a:solidFill>
              </a:rPr>
              <a:t>When you are satisfied with the data, unclick “Test,” and play music. </a:t>
            </a:r>
            <a:r>
              <a:rPr lang="en-US" dirty="0" smtClean="0"/>
              <a:t>The app includes a full file player. The app also makes a graph of your eq.</a:t>
            </a:r>
          </a:p>
          <a:p>
            <a:endParaRPr lang="en-US" dirty="0" smtClean="0"/>
          </a:p>
          <a:p>
            <a:r>
              <a:rPr lang="en-US" dirty="0" smtClean="0">
                <a:solidFill>
                  <a:srgbClr val="C00000"/>
                </a:solidFill>
              </a:rPr>
              <a:t>To hear the difference without the equalization, click “Bypass.”</a:t>
            </a:r>
            <a:endParaRPr lang="en-US" dirty="0">
              <a:solidFill>
                <a:srgbClr val="C00000"/>
              </a:solidFill>
            </a:endParaRPr>
          </a:p>
        </p:txBody>
      </p:sp>
    </p:spTree>
    <p:extLst>
      <p:ext uri="{BB962C8B-B14F-4D97-AF65-F5344CB8AC3E}">
        <p14:creationId xmlns:p14="http://schemas.microsoft.com/office/powerpoint/2010/main" val="410920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you get is all over the place!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289" y="1837298"/>
            <a:ext cx="5281454" cy="4447854"/>
          </a:xfrm>
          <a:prstGeom prst="rect">
            <a:avLst/>
          </a:prstGeom>
        </p:spPr>
      </p:pic>
    </p:spTree>
    <p:extLst>
      <p:ext uri="{BB962C8B-B14F-4D97-AF65-F5344CB8AC3E}">
        <p14:creationId xmlns:p14="http://schemas.microsoft.com/office/powerpoint/2010/main" val="4175318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latin typeface="+mn-lt"/>
              </a:rPr>
              <a:t>The app can write a .wav impulse response </a:t>
            </a:r>
            <a:r>
              <a:rPr lang="en-US" sz="2800" b="1" dirty="0"/>
              <a:t>file</a:t>
            </a:r>
            <a:r>
              <a:rPr lang="en-US" sz="2800" dirty="0"/>
              <a:t> </a:t>
            </a:r>
            <a:r>
              <a:rPr lang="en-US" sz="2800" dirty="0" smtClean="0">
                <a:latin typeface="+mn-lt"/>
              </a:rPr>
              <a:t>for any of the data in the equalizer. These can be plotted with Audition.</a:t>
            </a:r>
            <a:endParaRPr lang="en-US" sz="28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43" y="1920601"/>
            <a:ext cx="6515100" cy="4467225"/>
          </a:xfrm>
          <a:prstGeom prst="rect">
            <a:avLst/>
          </a:prstGeom>
        </p:spPr>
      </p:pic>
      <p:sp>
        <p:nvSpPr>
          <p:cNvPr id="5" name="TextBox 4"/>
          <p:cNvSpPr txBox="1"/>
          <p:nvPr/>
        </p:nvSpPr>
        <p:spPr>
          <a:xfrm>
            <a:off x="7354529" y="2176240"/>
            <a:ext cx="4193628" cy="3416320"/>
          </a:xfrm>
          <a:prstGeom prst="rect">
            <a:avLst/>
          </a:prstGeom>
          <a:noFill/>
        </p:spPr>
        <p:txBody>
          <a:bodyPr wrap="square" rtlCol="0">
            <a:spAutoFit/>
          </a:bodyPr>
          <a:lstStyle/>
          <a:p>
            <a:r>
              <a:rPr lang="en-US" dirty="0" smtClean="0"/>
              <a:t>Here is the spectrum of the response correction for my Apple earbuds.</a:t>
            </a:r>
          </a:p>
          <a:p>
            <a:endParaRPr lang="en-US" dirty="0"/>
          </a:p>
          <a:p>
            <a:r>
              <a:rPr lang="en-US" dirty="0" smtClean="0"/>
              <a:t>My hearing is weaker in the left ear than the right by about 5dB above 1000Hz. Adjusting the balance control when finding the headphone equal loudness corrects the imbalance.</a:t>
            </a:r>
          </a:p>
          <a:p>
            <a:r>
              <a:rPr lang="en-US" dirty="0" smtClean="0"/>
              <a:t> </a:t>
            </a:r>
            <a:endParaRPr lang="en-US" dirty="0"/>
          </a:p>
          <a:p>
            <a:endParaRPr lang="en-US" dirty="0"/>
          </a:p>
          <a:p>
            <a:r>
              <a:rPr lang="en-US" dirty="0" smtClean="0"/>
              <a:t>When I listen to music the sound is perfectly balanced.</a:t>
            </a:r>
            <a:endParaRPr lang="en-US" dirty="0"/>
          </a:p>
        </p:txBody>
      </p:sp>
    </p:spTree>
    <p:extLst>
      <p:ext uri="{BB962C8B-B14F-4D97-AF65-F5344CB8AC3E}">
        <p14:creationId xmlns:p14="http://schemas.microsoft.com/office/powerpoint/2010/main" val="400764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Recent Concert Hall Experiments</a:t>
            </a:r>
            <a:endParaRPr lang="en-US" dirty="0"/>
          </a:p>
        </p:txBody>
      </p:sp>
      <p:sp>
        <p:nvSpPr>
          <p:cNvPr id="3" name="Content Placeholder 2"/>
          <p:cNvSpPr>
            <a:spLocks noGrp="1"/>
          </p:cNvSpPr>
          <p:nvPr>
            <p:ph idx="1"/>
          </p:nvPr>
        </p:nvSpPr>
        <p:spPr>
          <a:xfrm>
            <a:off x="838200" y="1562978"/>
            <a:ext cx="10515600" cy="4351338"/>
          </a:xfrm>
        </p:spPr>
        <p:txBody>
          <a:bodyPr/>
          <a:lstStyle/>
          <a:p>
            <a:r>
              <a:rPr lang="en-US" dirty="0" smtClean="0"/>
              <a:t>Matthew Neal and Michelle Vigeant measured and reproduced many famous halls in their lab. </a:t>
            </a:r>
            <a:endParaRPr lang="en-US" dirty="0"/>
          </a:p>
          <a:p>
            <a:endParaRPr lang="en-US" dirty="0" smtClean="0"/>
          </a:p>
          <a:p>
            <a:r>
              <a:rPr lang="en-US" dirty="0" smtClean="0"/>
              <a:t>They found that 85% of the preference could be ascribed to the perception of “Proximity” – the perception that the musicians were localizable and close to the listeners.</a:t>
            </a:r>
          </a:p>
          <a:p>
            <a:pPr lvl="1"/>
            <a:r>
              <a:rPr lang="en-US" dirty="0" smtClean="0"/>
              <a:t>Neil claimed there is no current measure for “proximity”</a:t>
            </a:r>
          </a:p>
          <a:p>
            <a:endParaRPr lang="en-US" dirty="0"/>
          </a:p>
          <a:p>
            <a:r>
              <a:rPr lang="en-US" dirty="0" smtClean="0"/>
              <a:t>This implies that all the previous work on hall acoustics provides only 15% of preference.</a:t>
            </a:r>
            <a:endParaRPr lang="en-US" dirty="0"/>
          </a:p>
        </p:txBody>
      </p:sp>
    </p:spTree>
    <p:extLst>
      <p:ext uri="{BB962C8B-B14F-4D97-AF65-F5344CB8AC3E}">
        <p14:creationId xmlns:p14="http://schemas.microsoft.com/office/powerpoint/2010/main" val="133327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mn-lt"/>
              </a:rPr>
              <a:t>Crosstalk cancellation creates virtual headphones just outside the listener’s ears</a:t>
            </a:r>
            <a:endParaRPr lang="en-US" sz="3200" dirty="0">
              <a:latin typeface="+mn-lt"/>
            </a:endParaRPr>
          </a:p>
        </p:txBody>
      </p:sp>
      <p:sp>
        <p:nvSpPr>
          <p:cNvPr id="3" name="Content Placeholder 2"/>
          <p:cNvSpPr>
            <a:spLocks noGrp="1"/>
          </p:cNvSpPr>
          <p:nvPr>
            <p:ph idx="1"/>
          </p:nvPr>
        </p:nvSpPr>
        <p:spPr>
          <a:xfrm>
            <a:off x="846083" y="1983281"/>
            <a:ext cx="10515600" cy="4351338"/>
          </a:xfrm>
        </p:spPr>
        <p:txBody>
          <a:bodyPr>
            <a:normAutofit/>
          </a:bodyPr>
          <a:lstStyle/>
          <a:p>
            <a:r>
              <a:rPr lang="en-US" sz="2400" dirty="0" smtClean="0"/>
              <a:t>Our crosstalk cancellation system uses simple filters in the time domain. The crosstalk filters can be user-adjusted to fine tune them to an individual, but the default settings work well.</a:t>
            </a:r>
          </a:p>
          <a:p>
            <a:endParaRPr lang="en-US" sz="2400" dirty="0" smtClean="0"/>
          </a:p>
          <a:p>
            <a:r>
              <a:rPr lang="en-US" sz="2400" dirty="0" smtClean="0"/>
              <a:t>We also correct for the +-30 degree HRTF of the listener, which gives better performance for sources above and behind.</a:t>
            </a:r>
            <a:endParaRPr lang="en-US" sz="2400" dirty="0"/>
          </a:p>
        </p:txBody>
      </p:sp>
    </p:spTree>
    <p:extLst>
      <p:ext uri="{BB962C8B-B14F-4D97-AF65-F5344CB8AC3E}">
        <p14:creationId xmlns:p14="http://schemas.microsoft.com/office/powerpoint/2010/main" val="260600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75" y="284102"/>
            <a:ext cx="10515600" cy="827067"/>
          </a:xfrm>
        </p:spPr>
        <p:txBody>
          <a:bodyPr>
            <a:normAutofit/>
          </a:bodyPr>
          <a:lstStyle/>
          <a:p>
            <a:pPr algn="ctr"/>
            <a:r>
              <a:rPr lang="en-US" sz="3200" dirty="0" smtClean="0">
                <a:latin typeface="+mn-lt"/>
              </a:rPr>
              <a:t>Reproducing binaural recordings with crosstalk cancellation</a:t>
            </a:r>
            <a:endParaRPr lang="en-US" sz="3200"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27" y="1253683"/>
            <a:ext cx="4695825" cy="3771900"/>
          </a:xfrm>
          <a:prstGeom prst="rect">
            <a:avLst/>
          </a:prstGeom>
        </p:spPr>
      </p:pic>
      <p:sp>
        <p:nvSpPr>
          <p:cNvPr id="5" name="TextBox 4"/>
          <p:cNvSpPr txBox="1"/>
          <p:nvPr/>
        </p:nvSpPr>
        <p:spPr>
          <a:xfrm>
            <a:off x="555585" y="5266481"/>
            <a:ext cx="4514126" cy="1200329"/>
          </a:xfrm>
          <a:prstGeom prst="rect">
            <a:avLst/>
          </a:prstGeom>
          <a:noFill/>
        </p:spPr>
        <p:txBody>
          <a:bodyPr wrap="square" rtlCol="0">
            <a:spAutoFit/>
          </a:bodyPr>
          <a:lstStyle/>
          <a:p>
            <a:r>
              <a:rPr lang="en-US" dirty="0" smtClean="0"/>
              <a:t>Here is the control panel for our </a:t>
            </a:r>
            <a:r>
              <a:rPr lang="en-US" dirty="0"/>
              <a:t>Windows </a:t>
            </a:r>
            <a:r>
              <a:rPr lang="en-US" dirty="0" smtClean="0"/>
              <a:t>headphone and crosstalk app. It also can be used for headphone equalization. There is a YouTube </a:t>
            </a:r>
            <a:r>
              <a:rPr lang="en-US" dirty="0"/>
              <a:t>video showing how to use </a:t>
            </a:r>
            <a:r>
              <a:rPr lang="en-US" dirty="0" smtClean="0"/>
              <a:t>it.</a:t>
            </a:r>
          </a:p>
        </p:txBody>
      </p:sp>
      <p:sp>
        <p:nvSpPr>
          <p:cNvPr id="6" name="TextBox 5"/>
          <p:cNvSpPr txBox="1"/>
          <p:nvPr/>
        </p:nvSpPr>
        <p:spPr>
          <a:xfrm>
            <a:off x="5445290" y="5474847"/>
            <a:ext cx="5786378" cy="646331"/>
          </a:xfrm>
          <a:prstGeom prst="rect">
            <a:avLst/>
          </a:prstGeom>
          <a:noFill/>
        </p:spPr>
        <p:txBody>
          <a:bodyPr wrap="square" rtlCol="0">
            <a:spAutoFit/>
          </a:bodyPr>
          <a:lstStyle/>
          <a:p>
            <a:pPr algn="ctr"/>
            <a:r>
              <a:rPr lang="en-US" dirty="0"/>
              <a:t>T</a:t>
            </a:r>
            <a:r>
              <a:rPr lang="en-US" dirty="0" smtClean="0"/>
              <a:t>he crosstalk application is available from the author by request.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714" t="7797" r="12191" b="6949"/>
          <a:stretch/>
        </p:blipFill>
        <p:spPr>
          <a:xfrm>
            <a:off x="5683169" y="1111169"/>
            <a:ext cx="4907666" cy="3905943"/>
          </a:xfrm>
          <a:prstGeom prst="rect">
            <a:avLst/>
          </a:prstGeom>
        </p:spPr>
      </p:pic>
    </p:spTree>
    <p:extLst>
      <p:ext uri="{BB962C8B-B14F-4D97-AF65-F5344CB8AC3E}">
        <p14:creationId xmlns:p14="http://schemas.microsoft.com/office/powerpoint/2010/main" val="2011750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75" y="284102"/>
            <a:ext cx="10515600" cy="827067"/>
          </a:xfrm>
        </p:spPr>
        <p:txBody>
          <a:bodyPr>
            <a:normAutofit/>
          </a:bodyPr>
          <a:lstStyle/>
          <a:p>
            <a:pPr algn="ctr"/>
            <a:r>
              <a:rPr lang="en-US" sz="3200" dirty="0" smtClean="0">
                <a:latin typeface="+mn-lt"/>
              </a:rPr>
              <a:t>If there is time a I will demonstrate the crosstalk system after </a:t>
            </a:r>
            <a:r>
              <a:rPr lang="en-US" sz="3200" smtClean="0">
                <a:latin typeface="+mn-lt"/>
              </a:rPr>
              <a:t>this session</a:t>
            </a:r>
            <a:r>
              <a:rPr lang="en-US" sz="3200" dirty="0" smtClean="0">
                <a:latin typeface="+mn-lt"/>
              </a:rPr>
              <a:t>.</a:t>
            </a:r>
            <a:endParaRPr lang="en-US" sz="3200" dirty="0">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 t="25268" r="47583" b="-1"/>
          <a:stretch/>
        </p:blipFill>
        <p:spPr>
          <a:xfrm>
            <a:off x="3796809" y="1500960"/>
            <a:ext cx="4177958" cy="3971101"/>
          </a:xfrm>
          <a:prstGeom prst="rect">
            <a:avLst/>
          </a:prstGeom>
        </p:spPr>
      </p:pic>
      <p:sp>
        <p:nvSpPr>
          <p:cNvPr id="6" name="TextBox 5"/>
          <p:cNvSpPr txBox="1"/>
          <p:nvPr/>
        </p:nvSpPr>
        <p:spPr>
          <a:xfrm>
            <a:off x="4715435" y="5861852"/>
            <a:ext cx="2590800" cy="707886"/>
          </a:xfrm>
          <a:prstGeom prst="rect">
            <a:avLst/>
          </a:prstGeom>
          <a:noFill/>
        </p:spPr>
        <p:txBody>
          <a:bodyPr wrap="square" rtlCol="0">
            <a:spAutoFit/>
          </a:bodyPr>
          <a:lstStyle/>
          <a:p>
            <a:r>
              <a:rPr lang="en-US" sz="4000" dirty="0" smtClean="0"/>
              <a:t>The End</a:t>
            </a:r>
            <a:endParaRPr lang="en-US" sz="4000" dirty="0"/>
          </a:p>
        </p:txBody>
      </p:sp>
    </p:spTree>
    <p:extLst>
      <p:ext uri="{BB962C8B-B14F-4D97-AF65-F5344CB8AC3E}">
        <p14:creationId xmlns:p14="http://schemas.microsoft.com/office/powerpoint/2010/main" val="383506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Proximity depends on the ability to localize individual instruments.</a:t>
            </a:r>
            <a:endParaRPr lang="en-US" sz="4000" dirty="0"/>
          </a:p>
        </p:txBody>
      </p:sp>
      <p:sp>
        <p:nvSpPr>
          <p:cNvPr id="3" name="Content Placeholder 2"/>
          <p:cNvSpPr>
            <a:spLocks noGrp="1"/>
          </p:cNvSpPr>
          <p:nvPr>
            <p:ph idx="1"/>
          </p:nvPr>
        </p:nvSpPr>
        <p:spPr>
          <a:xfrm>
            <a:off x="838200" y="1582434"/>
            <a:ext cx="10515600" cy="4351338"/>
          </a:xfrm>
        </p:spPr>
        <p:txBody>
          <a:bodyPr>
            <a:normAutofit/>
          </a:bodyPr>
          <a:lstStyle/>
          <a:p>
            <a:r>
              <a:rPr lang="en-US" sz="2400" dirty="0" smtClean="0"/>
              <a:t>Proximity depends on the ability to separate instruments from each other and from reflections and reverberation.</a:t>
            </a:r>
          </a:p>
          <a:p>
            <a:r>
              <a:rPr lang="en-US" sz="2400" dirty="0" smtClean="0"/>
              <a:t>This is the cocktail party effect, but with the added factor of the time delay between the onset of sounds and the arrival of reflections.</a:t>
            </a:r>
            <a:endParaRPr lang="en-US" sz="2400" dirty="0"/>
          </a:p>
          <a:p>
            <a:r>
              <a:rPr lang="en-US" sz="2400" dirty="0" smtClean="0"/>
              <a:t>Separating speech and instruments with a definite pitch – depends on the periodicity of the signal, and the envelope fine structure of the upper harmonics.</a:t>
            </a:r>
          </a:p>
          <a:p>
            <a:endParaRPr lang="en-US" sz="2400" dirty="0" smtClean="0"/>
          </a:p>
          <a:p>
            <a:r>
              <a:rPr lang="en-US" sz="2400" dirty="0" smtClean="0"/>
              <a:t>We have a measure, LOC,  that predicts the ability to separate sources in a reverberant environment from a binaural impulse response. </a:t>
            </a:r>
            <a:endParaRPr lang="en-US" sz="1600" dirty="0" smtClean="0"/>
          </a:p>
          <a:p>
            <a:endParaRPr lang="en-US" sz="2400" dirty="0"/>
          </a:p>
        </p:txBody>
      </p:sp>
    </p:spTree>
    <p:extLst>
      <p:ext uri="{BB962C8B-B14F-4D97-AF65-F5344CB8AC3E}">
        <p14:creationId xmlns:p14="http://schemas.microsoft.com/office/powerpoint/2010/main" val="2373448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15"/>
            <a:ext cx="10515600" cy="983845"/>
          </a:xfrm>
        </p:spPr>
        <p:txBody>
          <a:bodyPr>
            <a:noAutofit/>
          </a:bodyPr>
          <a:lstStyle/>
          <a:p>
            <a:pPr algn="ctr"/>
            <a:r>
              <a:rPr lang="en-US" sz="2800" dirty="0" smtClean="0">
                <a:latin typeface="+mn-lt"/>
              </a:rPr>
              <a:t>Binaural recordings allow us to test acoustic measures, but if we wish to hear them we must account for ear canal resonances!</a:t>
            </a:r>
            <a:endParaRPr lang="en-US" sz="2800" dirty="0">
              <a:latin typeface="+mn-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375" t="3121" r="14414" b="6950"/>
          <a:stretch/>
        </p:blipFill>
        <p:spPr>
          <a:xfrm>
            <a:off x="234857" y="1626133"/>
            <a:ext cx="6341076" cy="4527532"/>
          </a:xfrm>
          <a:prstGeom prst="rect">
            <a:avLst/>
          </a:prstGeom>
        </p:spPr>
      </p:pic>
      <p:sp>
        <p:nvSpPr>
          <p:cNvPr id="7" name="TextBox 6"/>
          <p:cNvSpPr txBox="1"/>
          <p:nvPr/>
        </p:nvSpPr>
        <p:spPr>
          <a:xfrm>
            <a:off x="6709719" y="1504630"/>
            <a:ext cx="5237205" cy="4555093"/>
          </a:xfrm>
          <a:prstGeom prst="rect">
            <a:avLst/>
          </a:prstGeom>
          <a:noFill/>
        </p:spPr>
        <p:txBody>
          <a:bodyPr wrap="square" rtlCol="0">
            <a:spAutoFit/>
          </a:bodyPr>
          <a:lstStyle/>
          <a:p>
            <a:pPr algn="ctr"/>
            <a:r>
              <a:rPr lang="en-US" sz="2400" dirty="0" smtClean="0">
                <a:solidFill>
                  <a:srgbClr val="C00000"/>
                </a:solidFill>
              </a:rPr>
              <a:t>What we perceive depends on the spectrum at the eardrum, not at the ear canal entrance!</a:t>
            </a:r>
            <a:endParaRPr lang="en-US" dirty="0"/>
          </a:p>
          <a:p>
            <a:endParaRPr lang="en-US" dirty="0" smtClean="0"/>
          </a:p>
          <a:p>
            <a:r>
              <a:rPr lang="en-US" dirty="0" smtClean="0"/>
              <a:t>Hammershøi measured the sound transmission </a:t>
            </a:r>
            <a:r>
              <a:rPr lang="en-US" i="1" dirty="0" smtClean="0">
                <a:solidFill>
                  <a:srgbClr val="C00000"/>
                </a:solidFill>
              </a:rPr>
              <a:t>from the entrance of the ear canal</a:t>
            </a:r>
            <a:r>
              <a:rPr lang="en-US" i="1" dirty="0" smtClean="0"/>
              <a:t> </a:t>
            </a:r>
            <a:r>
              <a:rPr lang="en-US" i="1" dirty="0" smtClean="0">
                <a:solidFill>
                  <a:srgbClr val="C00000"/>
                </a:solidFill>
              </a:rPr>
              <a:t>to the eardrum </a:t>
            </a:r>
            <a:r>
              <a:rPr lang="en-US" dirty="0" smtClean="0"/>
              <a:t>for three sound directions and 12 subjects. </a:t>
            </a:r>
            <a:r>
              <a:rPr lang="en-US" sz="2000" dirty="0" smtClean="0">
                <a:solidFill>
                  <a:srgbClr val="C00000"/>
                </a:solidFill>
              </a:rPr>
              <a:t>They differ from each other by more than +-10dB between </a:t>
            </a:r>
            <a:r>
              <a:rPr lang="en-US" sz="2000" dirty="0">
                <a:solidFill>
                  <a:srgbClr val="C00000"/>
                </a:solidFill>
              </a:rPr>
              <a:t>1000Hz an </a:t>
            </a:r>
            <a:r>
              <a:rPr lang="en-US" sz="2000" dirty="0" smtClean="0">
                <a:solidFill>
                  <a:srgbClr val="C00000"/>
                </a:solidFill>
              </a:rPr>
              <a:t>6000Hz. </a:t>
            </a:r>
            <a:endParaRPr lang="en-US" sz="2000" dirty="0">
              <a:solidFill>
                <a:srgbClr val="C00000"/>
              </a:solidFill>
            </a:endParaRPr>
          </a:p>
          <a:p>
            <a:endParaRPr lang="en-US" dirty="0" smtClean="0"/>
          </a:p>
          <a:p>
            <a:r>
              <a:rPr lang="en-US" sz="2000" dirty="0" smtClean="0">
                <a:solidFill>
                  <a:srgbClr val="C00000"/>
                </a:solidFill>
              </a:rPr>
              <a:t>If we wish to accurately reproduce sound to an individual we need to duplicate their </a:t>
            </a:r>
            <a:r>
              <a:rPr lang="en-US" sz="2400" i="1" dirty="0" smtClean="0">
                <a:solidFill>
                  <a:srgbClr val="C00000"/>
                </a:solidFill>
              </a:rPr>
              <a:t>individual</a:t>
            </a:r>
            <a:r>
              <a:rPr lang="en-US" sz="2400" dirty="0" smtClean="0">
                <a:solidFill>
                  <a:srgbClr val="C00000"/>
                </a:solidFill>
              </a:rPr>
              <a:t> </a:t>
            </a:r>
            <a:r>
              <a:rPr lang="en-US" sz="2400" i="1" dirty="0" smtClean="0">
                <a:solidFill>
                  <a:srgbClr val="C00000"/>
                </a:solidFill>
              </a:rPr>
              <a:t>resonances</a:t>
            </a:r>
            <a:r>
              <a:rPr lang="en-US" sz="2400" dirty="0" smtClean="0">
                <a:solidFill>
                  <a:srgbClr val="C00000"/>
                </a:solidFill>
              </a:rPr>
              <a:t> </a:t>
            </a:r>
            <a:r>
              <a:rPr lang="en-US" sz="2400" i="1" dirty="0" smtClean="0">
                <a:solidFill>
                  <a:srgbClr val="C00000"/>
                </a:solidFill>
              </a:rPr>
              <a:t>from outside the ear canal!</a:t>
            </a:r>
            <a:endParaRPr lang="en-US" sz="2000" i="1" dirty="0">
              <a:solidFill>
                <a:srgbClr val="C00000"/>
              </a:solidFill>
            </a:endParaRPr>
          </a:p>
          <a:p>
            <a:endParaRPr lang="en-US" dirty="0"/>
          </a:p>
        </p:txBody>
      </p:sp>
    </p:spTree>
    <p:extLst>
      <p:ext uri="{BB962C8B-B14F-4D97-AF65-F5344CB8AC3E}">
        <p14:creationId xmlns:p14="http://schemas.microsoft.com/office/powerpoint/2010/main" val="89565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497" y="402195"/>
            <a:ext cx="10515600" cy="1325563"/>
          </a:xfrm>
        </p:spPr>
        <p:txBody>
          <a:bodyPr>
            <a:noAutofit/>
          </a:bodyPr>
          <a:lstStyle/>
          <a:p>
            <a:pPr algn="ctr"/>
            <a:r>
              <a:rPr lang="en-US" sz="2800" dirty="0">
                <a:latin typeface="+mn-lt"/>
              </a:rPr>
              <a:t>We have developed </a:t>
            </a:r>
            <a:r>
              <a:rPr lang="en-US" sz="2800" dirty="0" smtClean="0">
                <a:latin typeface="+mn-lt"/>
              </a:rPr>
              <a:t>a simple listening test  to </a:t>
            </a:r>
            <a:r>
              <a:rPr lang="en-US" sz="2800" dirty="0">
                <a:latin typeface="+mn-lt"/>
              </a:rPr>
              <a:t>match the spectrum at the eardrum from pair of headphones to the spectrum from a frontal loudspeaker. </a:t>
            </a:r>
          </a:p>
        </p:txBody>
      </p:sp>
      <p:sp>
        <p:nvSpPr>
          <p:cNvPr id="3" name="Content Placeholder 2"/>
          <p:cNvSpPr>
            <a:spLocks noGrp="1"/>
          </p:cNvSpPr>
          <p:nvPr>
            <p:ph idx="1"/>
          </p:nvPr>
        </p:nvSpPr>
        <p:spPr/>
        <p:txBody>
          <a:bodyPr/>
          <a:lstStyle/>
          <a:p>
            <a:pPr lvl="2"/>
            <a:endParaRPr lang="en-US" sz="1600" dirty="0"/>
          </a:p>
          <a:p>
            <a:pPr marL="457200" lvl="1" indent="0" algn="ctr">
              <a:buNone/>
            </a:pPr>
            <a:r>
              <a:rPr lang="en-US" sz="2800" dirty="0" smtClean="0"/>
              <a:t>The </a:t>
            </a:r>
            <a:r>
              <a:rPr lang="en-US" sz="2800" dirty="0"/>
              <a:t>result is frontal localization without head-tracking, and accurate </a:t>
            </a:r>
            <a:r>
              <a:rPr lang="en-US" sz="2800" dirty="0" smtClean="0"/>
              <a:t>timbre </a:t>
            </a:r>
            <a:r>
              <a:rPr lang="en-US" sz="2800" dirty="0"/>
              <a:t>in the frontal plane.</a:t>
            </a:r>
          </a:p>
          <a:p>
            <a:pPr algn="ctr"/>
            <a:r>
              <a:rPr lang="en-US" dirty="0">
                <a:solidFill>
                  <a:srgbClr val="C00000"/>
                </a:solidFill>
              </a:rPr>
              <a:t>Playing binaural recordings after our </a:t>
            </a:r>
            <a:endParaRPr lang="en-US" dirty="0" smtClean="0">
              <a:solidFill>
                <a:srgbClr val="C00000"/>
              </a:solidFill>
            </a:endParaRPr>
          </a:p>
          <a:p>
            <a:pPr algn="ctr"/>
            <a:r>
              <a:rPr lang="en-US" dirty="0" smtClean="0">
                <a:solidFill>
                  <a:srgbClr val="C00000"/>
                </a:solidFill>
              </a:rPr>
              <a:t>equalization is </a:t>
            </a:r>
            <a:r>
              <a:rPr lang="en-US" dirty="0">
                <a:solidFill>
                  <a:srgbClr val="C00000"/>
                </a:solidFill>
              </a:rPr>
              <a:t>startlingly real.</a:t>
            </a:r>
          </a:p>
          <a:p>
            <a:endParaRPr lang="en-US" sz="2200" dirty="0"/>
          </a:p>
          <a:p>
            <a:r>
              <a:rPr lang="en-US" sz="2200" dirty="0">
                <a:solidFill>
                  <a:srgbClr val="C00000"/>
                </a:solidFill>
              </a:rPr>
              <a:t>In this talk we will </a:t>
            </a:r>
            <a:r>
              <a:rPr lang="en-US" sz="2200" dirty="0" smtClean="0">
                <a:solidFill>
                  <a:srgbClr val="C00000"/>
                </a:solidFill>
              </a:rPr>
              <a:t>show </a:t>
            </a:r>
            <a:r>
              <a:rPr lang="en-US" sz="2200" dirty="0">
                <a:solidFill>
                  <a:srgbClr val="C00000"/>
                </a:solidFill>
              </a:rPr>
              <a:t>why </a:t>
            </a:r>
            <a:r>
              <a:rPr lang="en-US" sz="2200" dirty="0" smtClean="0">
                <a:solidFill>
                  <a:srgbClr val="C00000"/>
                </a:solidFill>
              </a:rPr>
              <a:t>individual </a:t>
            </a:r>
            <a:r>
              <a:rPr lang="en-US" sz="2200" dirty="0">
                <a:solidFill>
                  <a:srgbClr val="C00000"/>
                </a:solidFill>
              </a:rPr>
              <a:t>headphone equalization </a:t>
            </a:r>
            <a:r>
              <a:rPr lang="en-US" sz="2200" dirty="0" smtClean="0">
                <a:solidFill>
                  <a:srgbClr val="C00000"/>
                </a:solidFill>
              </a:rPr>
              <a:t>at the eardrum makes </a:t>
            </a:r>
            <a:r>
              <a:rPr lang="en-US" sz="2200" dirty="0">
                <a:solidFill>
                  <a:srgbClr val="C00000"/>
                </a:solidFill>
              </a:rPr>
              <a:t>such an improvement to the sound.</a:t>
            </a:r>
            <a:r>
              <a:rPr lang="en-US" sz="2200" dirty="0"/>
              <a:t> </a:t>
            </a:r>
          </a:p>
          <a:p>
            <a:pPr lvl="1"/>
            <a:endParaRPr lang="en-US" sz="1800" dirty="0"/>
          </a:p>
          <a:p>
            <a:pPr lvl="1"/>
            <a:r>
              <a:rPr lang="en-US" dirty="0"/>
              <a:t>We will also briefly describe a simple transaural system that can accomplish the same goal without individual equalization</a:t>
            </a:r>
          </a:p>
        </p:txBody>
      </p:sp>
    </p:spTree>
    <p:extLst>
      <p:ext uri="{BB962C8B-B14F-4D97-AF65-F5344CB8AC3E}">
        <p14:creationId xmlns:p14="http://schemas.microsoft.com/office/powerpoint/2010/main" val="873085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30" y="123568"/>
            <a:ext cx="10515600" cy="1157591"/>
          </a:xfrm>
        </p:spPr>
        <p:txBody>
          <a:bodyPr>
            <a:normAutofit/>
          </a:bodyPr>
          <a:lstStyle/>
          <a:p>
            <a:pPr algn="ctr"/>
            <a:r>
              <a:rPr lang="en-US" sz="3600" dirty="0" smtClean="0">
                <a:latin typeface="+mn-lt"/>
              </a:rPr>
              <a:t>Spectra at the eardrum are critical to sound localization</a:t>
            </a:r>
            <a:endParaRPr lang="en-US" sz="3600" dirty="0">
              <a:latin typeface="+mn-lt"/>
            </a:endParaRPr>
          </a:p>
        </p:txBody>
      </p:sp>
      <p:sp>
        <p:nvSpPr>
          <p:cNvPr id="3" name="Content Placeholder 2"/>
          <p:cNvSpPr>
            <a:spLocks noGrp="1"/>
          </p:cNvSpPr>
          <p:nvPr>
            <p:ph idx="1"/>
          </p:nvPr>
        </p:nvSpPr>
        <p:spPr>
          <a:xfrm>
            <a:off x="571501" y="1367657"/>
            <a:ext cx="10718258" cy="5156712"/>
          </a:xfrm>
        </p:spPr>
        <p:txBody>
          <a:bodyPr/>
          <a:lstStyle/>
          <a:p>
            <a:endParaRPr lang="en-US" sz="2400" dirty="0" smtClean="0"/>
          </a:p>
          <a:p>
            <a:r>
              <a:rPr lang="en-US" sz="2400" dirty="0" smtClean="0"/>
              <a:t>Our brains quickly compare the spectra and level differences at the eardrum to a set of stored localization maps. The best match predicts the sound direction.</a:t>
            </a:r>
          </a:p>
          <a:p>
            <a:pPr marL="457200" lvl="1" indent="0">
              <a:buNone/>
            </a:pPr>
            <a:endParaRPr lang="en-US" sz="2000" dirty="0" smtClean="0"/>
          </a:p>
          <a:p>
            <a:r>
              <a:rPr lang="en-US" sz="2400" dirty="0" smtClean="0"/>
              <a:t>Over time the brain updates our individual localization maps by comparing detected spectra to visual data.</a:t>
            </a:r>
          </a:p>
          <a:p>
            <a:endParaRPr lang="en-US" sz="2400" dirty="0" smtClean="0"/>
          </a:p>
          <a:p>
            <a:r>
              <a:rPr lang="en-US" sz="2400" dirty="0" smtClean="0"/>
              <a:t>Spectral differences due to source direction are typically measured at the ear canal entrance, but we are deaf to these spectra. They are modified by the ear canal resonances, which are highly individual. </a:t>
            </a:r>
          </a:p>
          <a:p>
            <a:r>
              <a:rPr lang="en-US" dirty="0" smtClean="0">
                <a:solidFill>
                  <a:srgbClr val="C00000"/>
                </a:solidFill>
              </a:rPr>
              <a:t>Differences between individuals can be more than +-10dB between 1000Hz and 7000Hz.</a:t>
            </a:r>
            <a:endParaRPr lang="en-US" dirty="0">
              <a:solidFill>
                <a:srgbClr val="C00000"/>
              </a:solidFill>
            </a:endParaRPr>
          </a:p>
        </p:txBody>
      </p:sp>
    </p:spTree>
    <p:extLst>
      <p:ext uri="{BB962C8B-B14F-4D97-AF65-F5344CB8AC3E}">
        <p14:creationId xmlns:p14="http://schemas.microsoft.com/office/powerpoint/2010/main" val="3888244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822497" y="304801"/>
            <a:ext cx="10243595" cy="2399070"/>
          </a:xfrm>
        </p:spPr>
        <p:txBody>
          <a:bodyPr>
            <a:normAutofit/>
          </a:bodyPr>
          <a:lstStyle/>
          <a:p>
            <a:pPr algn="ctr"/>
            <a:r>
              <a:rPr lang="en-US" altLang="en-US" sz="2800" dirty="0" smtClean="0">
                <a:latin typeface="+mn-lt"/>
              </a:rPr>
              <a:t>We do not hear the spectra that allow us to localize sound because once a direction is found the brain corrects for the timbre. </a:t>
            </a:r>
            <a:br>
              <a:rPr lang="en-US" altLang="en-US" sz="2800" dirty="0" smtClean="0">
                <a:latin typeface="+mn-lt"/>
              </a:rPr>
            </a:br>
            <a:r>
              <a:rPr lang="en-US" altLang="en-US" sz="2800" dirty="0">
                <a:latin typeface="+mn-lt"/>
              </a:rPr>
              <a:t/>
            </a:r>
            <a:br>
              <a:rPr lang="en-US" altLang="en-US" sz="2800" dirty="0">
                <a:latin typeface="+mn-lt"/>
              </a:rPr>
            </a:br>
            <a:r>
              <a:rPr lang="en-US" altLang="en-US" sz="2800" dirty="0" smtClean="0">
                <a:latin typeface="+mn-lt"/>
              </a:rPr>
              <a:t>But if we move rapidly past a sound source we can hear the timbres that allow us to localize it. </a:t>
            </a:r>
            <a:endParaRPr lang="en-US" altLang="en-US" sz="2800" dirty="0">
              <a:latin typeface="+mn-lt"/>
            </a:endParaRPr>
          </a:p>
        </p:txBody>
      </p:sp>
      <p:sp>
        <p:nvSpPr>
          <p:cNvPr id="154627" name="Rectangle 3"/>
          <p:cNvSpPr>
            <a:spLocks noGrp="1" noChangeArrowheads="1"/>
          </p:cNvSpPr>
          <p:nvPr>
            <p:ph type="body" idx="1"/>
          </p:nvPr>
        </p:nvSpPr>
        <p:spPr>
          <a:xfrm>
            <a:off x="853700" y="2963714"/>
            <a:ext cx="9718158" cy="4525963"/>
          </a:xfrm>
        </p:spPr>
        <p:txBody>
          <a:bodyPr/>
          <a:lstStyle/>
          <a:p>
            <a:pPr>
              <a:lnSpc>
                <a:spcPct val="90000"/>
              </a:lnSpc>
            </a:pPr>
            <a:r>
              <a:rPr lang="en-US" altLang="en-US" sz="2400" dirty="0" smtClean="0"/>
              <a:t>I once heard a gliding whistle when I walked at about 3.5 mph under an overhead </a:t>
            </a:r>
            <a:r>
              <a:rPr lang="en-US" altLang="en-US" sz="2400" dirty="0"/>
              <a:t>ventilator slot that emitted broadband noise.</a:t>
            </a:r>
          </a:p>
          <a:p>
            <a:pPr lvl="1">
              <a:lnSpc>
                <a:spcPct val="90000"/>
              </a:lnSpc>
            </a:pPr>
            <a:r>
              <a:rPr lang="en-US" altLang="en-US" sz="2000" dirty="0" smtClean="0"/>
              <a:t>This </a:t>
            </a:r>
            <a:r>
              <a:rPr lang="en-US" altLang="en-US" sz="2000" dirty="0"/>
              <a:t>is the uncorrected sound of the vertical </a:t>
            </a:r>
            <a:r>
              <a:rPr lang="en-US" altLang="en-US" sz="2000" dirty="0" smtClean="0"/>
              <a:t>HRTFs when they are not corrected.</a:t>
            </a:r>
            <a:endParaRPr lang="en-US" altLang="en-US" sz="2000" dirty="0"/>
          </a:p>
          <a:p>
            <a:pPr lvl="1">
              <a:lnSpc>
                <a:spcPct val="90000"/>
              </a:lnSpc>
            </a:pPr>
            <a:r>
              <a:rPr lang="en-US" altLang="en-US" sz="2000" dirty="0" smtClean="0"/>
              <a:t>The sound </a:t>
            </a:r>
            <a:r>
              <a:rPr lang="en-US" altLang="en-US" sz="2000" dirty="0"/>
              <a:t>was correctly localized – even at </a:t>
            </a:r>
            <a:r>
              <a:rPr lang="en-US" altLang="en-US" sz="2000" dirty="0" smtClean="0"/>
              <a:t>higher </a:t>
            </a:r>
            <a:r>
              <a:rPr lang="en-US" altLang="en-US" sz="2000" dirty="0"/>
              <a:t>speeds</a:t>
            </a:r>
            <a:r>
              <a:rPr lang="en-US" altLang="en-US" sz="2000" dirty="0" smtClean="0"/>
              <a:t>.</a:t>
            </a:r>
          </a:p>
          <a:p>
            <a:pPr lvl="1">
              <a:lnSpc>
                <a:spcPct val="90000"/>
              </a:lnSpc>
            </a:pPr>
            <a:endParaRPr lang="en-US" altLang="en-US" sz="2000" dirty="0"/>
          </a:p>
          <a:p>
            <a:pPr>
              <a:lnSpc>
                <a:spcPct val="90000"/>
              </a:lnSpc>
            </a:pPr>
            <a:r>
              <a:rPr lang="en-US" altLang="en-US" sz="2400" dirty="0" smtClean="0"/>
              <a:t>But no </a:t>
            </a:r>
            <a:r>
              <a:rPr lang="en-US" altLang="en-US" sz="2400" dirty="0"/>
              <a:t>timbre shift was perceived when walking slowly under the slot </a:t>
            </a:r>
            <a:r>
              <a:rPr lang="en-US" altLang="en-US" sz="2400" dirty="0" smtClean="0"/>
              <a:t>at less than two miles per hour.</a:t>
            </a:r>
            <a:endParaRPr lang="en-US" altLang="en-US" sz="2400" dirty="0"/>
          </a:p>
          <a:p>
            <a:pPr lvl="1">
              <a:lnSpc>
                <a:spcPct val="90000"/>
              </a:lnSpc>
            </a:pPr>
            <a:r>
              <a:rPr lang="en-US" altLang="en-US" sz="2000" dirty="0"/>
              <a:t>When there is sufficient time our brains correct the </a:t>
            </a:r>
            <a:r>
              <a:rPr lang="en-US" altLang="en-US" sz="2000" dirty="0" smtClean="0"/>
              <a:t>timbre, but the </a:t>
            </a:r>
            <a:r>
              <a:rPr lang="en-US" altLang="en-US" sz="2000" dirty="0"/>
              <a:t>correction takes time – in this case </a:t>
            </a:r>
            <a:r>
              <a:rPr lang="en-US" altLang="en-US" sz="2000" dirty="0" smtClean="0"/>
              <a:t>about half a second.</a:t>
            </a:r>
            <a:endParaRPr lang="en-US" altLang="en-US" sz="2000" dirty="0"/>
          </a:p>
        </p:txBody>
      </p:sp>
    </p:spTree>
    <p:extLst>
      <p:ext uri="{BB962C8B-B14F-4D97-AF65-F5344CB8AC3E}">
        <p14:creationId xmlns:p14="http://schemas.microsoft.com/office/powerpoint/2010/main" val="319273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278" y="331497"/>
            <a:ext cx="10515600" cy="4351338"/>
          </a:xfrm>
        </p:spPr>
        <p:txBody>
          <a:bodyPr/>
          <a:lstStyle/>
          <a:p>
            <a:pPr marL="0" indent="0" algn="ctr">
              <a:buNone/>
            </a:pPr>
            <a:endParaRPr lang="en-US" dirty="0"/>
          </a:p>
          <a:p>
            <a:pPr marL="0" indent="0" algn="ctr">
              <a:buNone/>
            </a:pPr>
            <a:r>
              <a:rPr lang="en-US" dirty="0" smtClean="0"/>
              <a:t>We can use headphones to play binaural recordings with accuracy  if they reproduce our individual ear canal resonances!</a:t>
            </a:r>
          </a:p>
          <a:p>
            <a:pPr marL="0" indent="0" algn="ctr">
              <a:buNone/>
            </a:pPr>
            <a:endParaRPr lang="en-US" sz="1800" dirty="0"/>
          </a:p>
          <a:p>
            <a:pPr marL="0" indent="0" algn="ctr">
              <a:buNone/>
            </a:pPr>
            <a:r>
              <a:rPr lang="en-US" sz="2400" dirty="0" smtClean="0"/>
              <a:t>We use equal loudness tests to measure and reproduce these resonances</a:t>
            </a:r>
            <a:r>
              <a:rPr lang="en-US" sz="2200" dirty="0" smtClean="0"/>
              <a:t>. </a:t>
            </a:r>
          </a:p>
          <a:p>
            <a:pPr marL="0" indent="0" algn="ctr">
              <a:buNone/>
            </a:pPr>
            <a:r>
              <a:rPr lang="en-US" sz="2200" dirty="0" smtClean="0"/>
              <a:t> </a:t>
            </a:r>
          </a:p>
          <a:p>
            <a:r>
              <a:rPr lang="en-US" sz="2400" dirty="0" smtClean="0"/>
              <a:t>Subjects </a:t>
            </a:r>
            <a:r>
              <a:rPr lang="en-US" sz="2400" dirty="0"/>
              <a:t>listen to a series of 1/3</a:t>
            </a:r>
            <a:r>
              <a:rPr lang="en-US" sz="2400" baseline="30000" dirty="0"/>
              <a:t>rd</a:t>
            </a:r>
            <a:r>
              <a:rPr lang="en-US" sz="2400" dirty="0"/>
              <a:t> octave noises that alternate between a test frequency and a reference frequency at </a:t>
            </a:r>
            <a:r>
              <a:rPr lang="en-US" sz="2400" dirty="0" smtClean="0"/>
              <a:t>500Hz. They adjust </a:t>
            </a:r>
            <a:r>
              <a:rPr lang="en-US" sz="2400" dirty="0"/>
              <a:t>the loudness of the test band to match the loudness of the reference band.</a:t>
            </a:r>
          </a:p>
          <a:p>
            <a:r>
              <a:rPr lang="en-US" sz="2400" dirty="0" smtClean="0"/>
              <a:t>They do this </a:t>
            </a:r>
            <a:r>
              <a:rPr lang="en-US" sz="2400" dirty="0"/>
              <a:t>first for a frontal loudspeaker, and then for a </a:t>
            </a:r>
            <a:r>
              <a:rPr lang="en-US" sz="2400" dirty="0" smtClean="0"/>
              <a:t>headphone. The difference is the equalization that matches a headphone to </a:t>
            </a:r>
            <a:r>
              <a:rPr lang="en-US" sz="2400" dirty="0"/>
              <a:t>their particular </a:t>
            </a:r>
            <a:r>
              <a:rPr lang="en-US" sz="2400" dirty="0" smtClean="0"/>
              <a:t>ears.</a:t>
            </a:r>
          </a:p>
          <a:p>
            <a:pPr marL="457200" lvl="1" indent="0">
              <a:buNone/>
            </a:pPr>
            <a:r>
              <a:rPr lang="en-US" sz="1600" dirty="0"/>
              <a:t>	</a:t>
            </a:r>
            <a:endParaRPr lang="en-US" sz="1600" dirty="0" smtClean="0"/>
          </a:p>
          <a:p>
            <a:r>
              <a:rPr lang="en-US" sz="2400" dirty="0" smtClean="0"/>
              <a:t>The </a:t>
            </a:r>
            <a:r>
              <a:rPr lang="en-US" sz="2400" dirty="0"/>
              <a:t>result is frontal localization without head tracking, and natural timbre</a:t>
            </a:r>
            <a:r>
              <a:rPr lang="en-US" sz="2400" dirty="0" smtClean="0"/>
              <a:t>.</a:t>
            </a:r>
            <a:endParaRPr lang="en-US" sz="2000" dirty="0"/>
          </a:p>
          <a:p>
            <a:pPr algn="ctr"/>
            <a:r>
              <a:rPr lang="en-US" sz="2400" dirty="0" smtClean="0">
                <a:solidFill>
                  <a:srgbClr val="C00000"/>
                </a:solidFill>
              </a:rPr>
              <a:t>Binaural recordings equalized to be frequency linear from the front play with extraordinary realism.</a:t>
            </a:r>
            <a:endParaRPr lang="en-US" sz="2400" dirty="0">
              <a:solidFill>
                <a:srgbClr val="C00000"/>
              </a:solidFill>
            </a:endParaRPr>
          </a:p>
          <a:p>
            <a:endParaRPr lang="en-US" dirty="0"/>
          </a:p>
        </p:txBody>
      </p:sp>
    </p:spTree>
    <p:extLst>
      <p:ext uri="{BB962C8B-B14F-4D97-AF65-F5344CB8AC3E}">
        <p14:creationId xmlns:p14="http://schemas.microsoft.com/office/powerpoint/2010/main" val="121106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17123" y="19455"/>
            <a:ext cx="10505871" cy="1143000"/>
          </a:xfrm>
        </p:spPr>
        <p:txBody>
          <a:bodyPr>
            <a:normAutofit/>
          </a:bodyPr>
          <a:lstStyle/>
          <a:p>
            <a:pPr algn="ctr"/>
            <a:r>
              <a:rPr lang="en-US" sz="3200" dirty="0" smtClean="0">
                <a:latin typeface="+mn-lt"/>
              </a:rPr>
              <a:t>Researchers keep searching for universal headphone equalizations </a:t>
            </a:r>
            <a:endParaRPr lang="en-US" altLang="en-US" sz="3200" dirty="0">
              <a:latin typeface="+mn-lt"/>
            </a:endParaRPr>
          </a:p>
        </p:txBody>
      </p:sp>
      <p:sp>
        <p:nvSpPr>
          <p:cNvPr id="11267" name="Rectangle 3"/>
          <p:cNvSpPr>
            <a:spLocks noGrp="1" noChangeArrowheads="1"/>
          </p:cNvSpPr>
          <p:nvPr>
            <p:ph type="body" idx="1"/>
          </p:nvPr>
        </p:nvSpPr>
        <p:spPr>
          <a:xfrm>
            <a:off x="719845" y="1305128"/>
            <a:ext cx="10603149" cy="5163765"/>
          </a:xfrm>
        </p:spPr>
        <p:txBody>
          <a:bodyPr/>
          <a:lstStyle/>
          <a:p>
            <a:pPr>
              <a:lnSpc>
                <a:spcPct val="80000"/>
              </a:lnSpc>
            </a:pPr>
            <a:r>
              <a:rPr lang="en-US" sz="2400" dirty="0" smtClean="0"/>
              <a:t>Hammershøi </a:t>
            </a:r>
            <a:r>
              <a:rPr lang="en-US" sz="2400" dirty="0"/>
              <a:t>and </a:t>
            </a:r>
            <a:r>
              <a:rPr lang="en-US" sz="2400" dirty="0" smtClean="0"/>
              <a:t>Møller </a:t>
            </a:r>
            <a:r>
              <a:rPr lang="en-US" altLang="en-US" sz="2400" dirty="0" smtClean="0"/>
              <a:t>investigated </a:t>
            </a:r>
            <a:r>
              <a:rPr lang="en-US" altLang="en-US" sz="2400" dirty="0"/>
              <a:t>whether the ear canal influenced the directional dependence of the human pinna system.</a:t>
            </a:r>
          </a:p>
          <a:p>
            <a:pPr lvl="1" eaLnBrk="1" hangingPunct="1">
              <a:lnSpc>
                <a:spcPct val="80000"/>
              </a:lnSpc>
            </a:pPr>
            <a:r>
              <a:rPr lang="en-US" altLang="en-US" sz="2000" dirty="0" smtClean="0">
                <a:solidFill>
                  <a:srgbClr val="C00000"/>
                </a:solidFill>
              </a:rPr>
              <a:t>They concluded that measuring the sound at the blocked entrance to the ear canal captured all the directional dependence of the HRTF functions. </a:t>
            </a:r>
          </a:p>
          <a:p>
            <a:pPr lvl="1" eaLnBrk="1" hangingPunct="1">
              <a:lnSpc>
                <a:spcPct val="80000"/>
              </a:lnSpc>
            </a:pPr>
            <a:endParaRPr lang="en-US" altLang="en-US" sz="2000" dirty="0" smtClean="0">
              <a:solidFill>
                <a:srgbClr val="C00000"/>
              </a:solidFill>
            </a:endParaRPr>
          </a:p>
          <a:p>
            <a:pPr>
              <a:lnSpc>
                <a:spcPct val="80000"/>
              </a:lnSpc>
            </a:pPr>
            <a:r>
              <a:rPr lang="en-US" altLang="en-US" sz="2400" dirty="0" smtClean="0"/>
              <a:t>They recommended that headphones be equalized at the ear canal entrance!</a:t>
            </a:r>
          </a:p>
          <a:p>
            <a:pPr>
              <a:lnSpc>
                <a:spcPct val="80000"/>
              </a:lnSpc>
            </a:pPr>
            <a:endParaRPr lang="en-US" altLang="en-US" sz="2400" dirty="0" smtClean="0"/>
          </a:p>
          <a:p>
            <a:pPr>
              <a:lnSpc>
                <a:spcPct val="80000"/>
              </a:lnSpc>
            </a:pPr>
            <a:r>
              <a:rPr lang="en-US" altLang="en-US" dirty="0" smtClean="0">
                <a:solidFill>
                  <a:srgbClr val="C00000"/>
                </a:solidFill>
              </a:rPr>
              <a:t>But the frequency spectrum that we measure at a blocked or open ear canal entrance is </a:t>
            </a:r>
            <a:r>
              <a:rPr lang="en-US" altLang="en-US" i="1" dirty="0" smtClean="0">
                <a:solidFill>
                  <a:srgbClr val="C00000"/>
                </a:solidFill>
              </a:rPr>
              <a:t>not</a:t>
            </a:r>
            <a:r>
              <a:rPr lang="en-US" altLang="en-US" dirty="0" smtClean="0">
                <a:solidFill>
                  <a:srgbClr val="C00000"/>
                </a:solidFill>
              </a:rPr>
              <a:t> the frequency spectrum at the eardrum.</a:t>
            </a:r>
            <a:endParaRPr lang="en-US" altLang="en-US" sz="3200" dirty="0" smtClean="0">
              <a:solidFill>
                <a:srgbClr val="C00000"/>
              </a:solidFill>
            </a:endParaRPr>
          </a:p>
          <a:p>
            <a:pPr>
              <a:lnSpc>
                <a:spcPct val="80000"/>
              </a:lnSpc>
            </a:pPr>
            <a:endParaRPr lang="en-US" altLang="en-US" sz="2400" dirty="0" smtClean="0">
              <a:solidFill>
                <a:srgbClr val="C00000"/>
              </a:solidFill>
            </a:endParaRPr>
          </a:p>
          <a:p>
            <a:pPr>
              <a:lnSpc>
                <a:spcPct val="80000"/>
              </a:lnSpc>
            </a:pPr>
            <a:r>
              <a:rPr lang="en-US" altLang="en-US" i="1" dirty="0" smtClean="0">
                <a:solidFill>
                  <a:srgbClr val="C00000"/>
                </a:solidFill>
              </a:rPr>
              <a:t>The only timbre the brain can perceive is the timbre at the eardrum, and this is highly individual!</a:t>
            </a:r>
            <a:endParaRPr lang="en-US" altLang="en-US" sz="2400" dirty="0"/>
          </a:p>
          <a:p>
            <a:pPr eaLnBrk="1" hangingPunct="1">
              <a:lnSpc>
                <a:spcPct val="80000"/>
              </a:lnSpc>
            </a:pPr>
            <a:endParaRPr lang="en-US" altLang="en-US" sz="2400"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2303085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1963</Words>
  <Application>Microsoft Office PowerPoint</Application>
  <PresentationFormat>Widescreen</PresentationFormat>
  <Paragraphs>148</Paragraphs>
  <Slides>22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Recent concert hall research findings   and a method to equalize headphones to an individual at the eardrum</vt:lpstr>
      <vt:lpstr>Recent Concert Hall Experiments</vt:lpstr>
      <vt:lpstr>Proximity depends on the ability to localize individual instruments.</vt:lpstr>
      <vt:lpstr>Binaural recordings allow us to test acoustic measures, but if we wish to hear them we must account for ear canal resonances!</vt:lpstr>
      <vt:lpstr>We have developed a simple listening test  to match the spectrum at the eardrum from pair of headphones to the spectrum from a frontal loudspeaker. </vt:lpstr>
      <vt:lpstr>Spectra at the eardrum are critical to sound localization</vt:lpstr>
      <vt:lpstr>We do not hear the spectra that allow us to localize sound because once a direction is found the brain corrects for the timbre.   But if we move rapidly past a sound source we can hear the timbres that allow us to localize it. </vt:lpstr>
      <vt:lpstr>PowerPoint Presentation</vt:lpstr>
      <vt:lpstr>Researchers keep searching for universal headphone equalizations </vt:lpstr>
      <vt:lpstr>Fortunately the DBX RTA1 became available</vt:lpstr>
      <vt:lpstr>The spectrum at the ear canal entrance depends on the pinna and the concha, which alter the spectrum as a function of direction. But the spectrum is further modified by the ear canal resonances. </vt:lpstr>
      <vt:lpstr>The timbres my brain uses to detect azimuth and elevation are highly audible</vt:lpstr>
      <vt:lpstr>We can more easily study the directional dependence of sources if we use a parametric filter to make the frequency spectrum from the front as linear as possible.</vt:lpstr>
      <vt:lpstr>The author’s frontally equalized eardrum pressure as a function of angle in the horizontal plane. The peaks you see here are highly audible, and are important components of localization! </vt:lpstr>
      <vt:lpstr>The app uses a synch function to reduce interactions between bands, and writes an impulse responses which can be plotted.</vt:lpstr>
      <vt:lpstr>Headphone equalization by listening for equal loudness.</vt:lpstr>
      <vt:lpstr>PowerPoint Presentation</vt:lpstr>
      <vt:lpstr>The data you get is all over the place!</vt:lpstr>
      <vt:lpstr>The app can write a .wav impulse response file for any of the data in the equalizer. These can be plotted with Audition.</vt:lpstr>
      <vt:lpstr>Crosstalk cancellation creates virtual headphones just outside the listener’s ears</vt:lpstr>
      <vt:lpstr>Reproducing binaural recordings with crosstalk cancellation</vt:lpstr>
      <vt:lpstr>If there is time a I will demonstrate the crosstalk system after this session.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headphone Equalization at the eardrum</dc:title>
  <dc:creator>david</dc:creator>
  <cp:lastModifiedBy>david</cp:lastModifiedBy>
  <cp:revision>10</cp:revision>
  <dcterms:created xsi:type="dcterms:W3CDTF">2019-10-19T19:14:53Z</dcterms:created>
  <dcterms:modified xsi:type="dcterms:W3CDTF">2019-10-25T17:42:01Z</dcterms:modified>
</cp:coreProperties>
</file>