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56" r:id="rId2"/>
    <p:sldId id="257" r:id="rId3"/>
    <p:sldId id="283" r:id="rId4"/>
    <p:sldId id="284" r:id="rId5"/>
    <p:sldId id="260" r:id="rId6"/>
    <p:sldId id="281" r:id="rId7"/>
    <p:sldId id="277" r:id="rId8"/>
    <p:sldId id="258" r:id="rId9"/>
    <p:sldId id="278" r:id="rId10"/>
    <p:sldId id="279" r:id="rId11"/>
    <p:sldId id="285" r:id="rId12"/>
    <p:sldId id="266" r:id="rId13"/>
    <p:sldId id="264" r:id="rId14"/>
    <p:sldId id="267" r:id="rId15"/>
    <p:sldId id="268" r:id="rId16"/>
    <p:sldId id="269" r:id="rId17"/>
    <p:sldId id="270" r:id="rId18"/>
    <p:sldId id="271" r:id="rId19"/>
    <p:sldId id="272" r:id="rId20"/>
    <p:sldId id="273" r:id="rId21"/>
    <p:sldId id="274" r:id="rId22"/>
    <p:sldId id="286" r:id="rId23"/>
    <p:sldId id="276" r:id="rId24"/>
    <p:sldId id="280" r:id="rId25"/>
    <p:sldId id="282" r:id="rId26"/>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48" autoAdjust="0"/>
    <p:restoredTop sz="94660"/>
  </p:normalViewPr>
  <p:slideViewPr>
    <p:cSldViewPr snapToGrid="0">
      <p:cViewPr varScale="1">
        <p:scale>
          <a:sx n="58" d="100"/>
          <a:sy n="58" d="100"/>
        </p:scale>
        <p:origin x="108"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5231639" y="1"/>
            <a:ext cx="4002299" cy="351737"/>
          </a:xfrm>
          <a:prstGeom prst="rect">
            <a:avLst/>
          </a:prstGeom>
        </p:spPr>
        <p:txBody>
          <a:bodyPr vert="horz" lIns="92830" tIns="46415" rIns="92830" bIns="46415" rtlCol="0"/>
          <a:lstStyle>
            <a:lvl1pPr algn="r">
              <a:defRPr sz="1200"/>
            </a:lvl1pPr>
          </a:lstStyle>
          <a:p>
            <a:fld id="{A27A7730-B377-4D53-A608-AF57ED16E851}" type="datetimeFigureOut">
              <a:rPr lang="en-US" smtClean="0"/>
              <a:t>2/20/2021</a:t>
            </a:fld>
            <a:endParaRPr lang="en-US"/>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2830" tIns="46415" rIns="92830" bIns="46415" rtlCol="0" anchor="b"/>
          <a:lstStyle>
            <a:lvl1pPr algn="r">
              <a:defRPr sz="1200"/>
            </a:lvl1pPr>
          </a:lstStyle>
          <a:p>
            <a:fld id="{61B02856-BB65-4CF3-B680-E2B300C0AA1A}" type="slidenum">
              <a:rPr lang="en-US" smtClean="0"/>
              <a:t>‹#›</a:t>
            </a:fld>
            <a:endParaRPr lang="en-US"/>
          </a:p>
        </p:txBody>
      </p:sp>
    </p:spTree>
    <p:extLst>
      <p:ext uri="{BB962C8B-B14F-4D97-AF65-F5344CB8AC3E}">
        <p14:creationId xmlns:p14="http://schemas.microsoft.com/office/powerpoint/2010/main" val="22491493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31726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4996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18893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994CF-3D76-4874-9033-52D646CB1378}"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22084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994CF-3D76-4874-9033-52D646CB1378}"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177816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D994CF-3D76-4874-9033-52D646CB1378}"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166092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D994CF-3D76-4874-9033-52D646CB1378}" type="datetimeFigureOut">
              <a:rPr lang="en-US" smtClean="0"/>
              <a:t>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28803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D994CF-3D76-4874-9033-52D646CB1378}" type="datetimeFigureOut">
              <a:rPr lang="en-US" smtClean="0"/>
              <a:t>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618131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994CF-3D76-4874-9033-52D646CB1378}" type="datetimeFigureOut">
              <a:rPr lang="en-US" smtClean="0"/>
              <a:t>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3941258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994CF-3D76-4874-9033-52D646CB1378}"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1371694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D994CF-3D76-4874-9033-52D646CB1378}"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EDB67-7F19-49E3-8D15-08424112858E}" type="slidenum">
              <a:rPr lang="en-US" smtClean="0"/>
              <a:t>‹#›</a:t>
            </a:fld>
            <a:endParaRPr lang="en-US"/>
          </a:p>
        </p:txBody>
      </p:sp>
    </p:spTree>
    <p:extLst>
      <p:ext uri="{BB962C8B-B14F-4D97-AF65-F5344CB8AC3E}">
        <p14:creationId xmlns:p14="http://schemas.microsoft.com/office/powerpoint/2010/main" val="254367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994CF-3D76-4874-9033-52D646CB1378}" type="datetimeFigureOut">
              <a:rPr lang="en-US" smtClean="0"/>
              <a:t>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EDB67-7F19-49E3-8D15-08424112858E}" type="slidenum">
              <a:rPr lang="en-US" smtClean="0"/>
              <a:t>‹#›</a:t>
            </a:fld>
            <a:endParaRPr lang="en-US"/>
          </a:p>
        </p:txBody>
      </p:sp>
    </p:spTree>
    <p:extLst>
      <p:ext uri="{BB962C8B-B14F-4D97-AF65-F5344CB8AC3E}">
        <p14:creationId xmlns:p14="http://schemas.microsoft.com/office/powerpoint/2010/main" val="29159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media" Target="../media/media4.mp3"/><Relationship Id="rId7"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5" Type="http://schemas.microsoft.com/office/2007/relationships/media" Target="../media/media5.MP3"/><Relationship Id="rId4" Type="http://schemas.openxmlformats.org/officeDocument/2006/relationships/audio" Target="../media/media4.mp3"/><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ubmed/18974203" TargetMode="External"/><Relationship Id="rId2" Type="http://schemas.openxmlformats.org/officeDocument/2006/relationships/hyperlink" Target="https://www.ncbi.nlm.nih.gov/pubmed/?term=Oxenham%20AJ%5bAuthor%5d&amp;cauthor=true&amp;cauthor_uid=18974203"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85649"/>
            <a:ext cx="9144000" cy="2219551"/>
          </a:xfrm>
        </p:spPr>
        <p:txBody>
          <a:bodyPr/>
          <a:lstStyle/>
          <a:p>
            <a:r>
              <a:rPr lang="en-US" sz="3600" b="1" dirty="0"/>
              <a:t>LOCALIZATION, LOUDNESS, AND </a:t>
            </a:r>
            <a:r>
              <a:rPr lang="en-US" sz="3600" b="1" dirty="0" smtClean="0"/>
              <a:t>PROXIMITY</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D Griesinger	</a:t>
            </a:r>
            <a:endParaRPr lang="en-US" dirty="0" smtClean="0"/>
          </a:p>
          <a:p>
            <a:r>
              <a:rPr lang="en-US" dirty="0" smtClean="0"/>
              <a:t>David </a:t>
            </a:r>
            <a:r>
              <a:rPr lang="en-US" dirty="0"/>
              <a:t>Griesinger Acoustics, Cambridge, Massachusetts </a:t>
            </a:r>
            <a:r>
              <a:rPr lang="en-US" dirty="0" smtClean="0"/>
              <a:t>USA</a:t>
            </a:r>
          </a:p>
          <a:p>
            <a:r>
              <a:rPr lang="en-US" dirty="0" smtClean="0"/>
              <a:t>www.davidgriesinger.com</a:t>
            </a:r>
            <a:endParaRPr lang="en-US" dirty="0"/>
          </a:p>
        </p:txBody>
      </p:sp>
    </p:spTree>
    <p:extLst>
      <p:ext uri="{BB962C8B-B14F-4D97-AF65-F5344CB8AC3E}">
        <p14:creationId xmlns:p14="http://schemas.microsoft.com/office/powerpoint/2010/main" val="4077597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868"/>
            <a:ext cx="10515600" cy="1325563"/>
          </a:xfrm>
        </p:spPr>
        <p:txBody>
          <a:bodyPr>
            <a:normAutofit/>
          </a:bodyPr>
          <a:lstStyle/>
          <a:p>
            <a:pPr algn="ctr"/>
            <a:r>
              <a:rPr lang="en-US" sz="3600" dirty="0" smtClean="0"/>
              <a:t>Summary:   Envelopment and the </a:t>
            </a:r>
            <a:r>
              <a:rPr lang="en-US" sz="3600" dirty="0" smtClean="0"/>
              <a:t>Background </a:t>
            </a:r>
            <a:r>
              <a:rPr lang="en-US" sz="3600" dirty="0" smtClean="0"/>
              <a:t>stream</a:t>
            </a:r>
            <a:endParaRPr lang="en-US" sz="3600" dirty="0"/>
          </a:p>
        </p:txBody>
      </p:sp>
      <p:sp>
        <p:nvSpPr>
          <p:cNvPr id="3" name="Content Placeholder 2"/>
          <p:cNvSpPr>
            <a:spLocks noGrp="1"/>
          </p:cNvSpPr>
          <p:nvPr>
            <p:ph idx="1"/>
          </p:nvPr>
        </p:nvSpPr>
        <p:spPr>
          <a:xfrm>
            <a:off x="849086" y="1313997"/>
            <a:ext cx="10515600" cy="4351338"/>
          </a:xfrm>
        </p:spPr>
        <p:txBody>
          <a:bodyPr>
            <a:normAutofit/>
          </a:bodyPr>
          <a:lstStyle/>
          <a:p>
            <a:r>
              <a:rPr lang="en-US" sz="2400" dirty="0" smtClean="0"/>
              <a:t>Proximity is perceived when sounds can be </a:t>
            </a:r>
            <a:r>
              <a:rPr lang="en-US" sz="2400" dirty="0" smtClean="0"/>
              <a:t>precisely localized, and our brains group proximate sounds into </a:t>
            </a:r>
            <a:r>
              <a:rPr lang="en-US" sz="2400" dirty="0" smtClean="0"/>
              <a:t>one or more </a:t>
            </a:r>
            <a:r>
              <a:rPr lang="en-US" sz="2400" dirty="0" smtClean="0">
                <a:solidFill>
                  <a:srgbClr val="FF0000"/>
                </a:solidFill>
              </a:rPr>
              <a:t>“Foreground Streams</a:t>
            </a:r>
            <a:r>
              <a:rPr lang="en-US" sz="2400" dirty="0" smtClean="0">
                <a:solidFill>
                  <a:srgbClr val="FF0000"/>
                </a:solidFill>
              </a:rPr>
              <a:t>” </a:t>
            </a:r>
            <a:r>
              <a:rPr lang="en-US" sz="2400" dirty="0" smtClean="0"/>
              <a:t>that can be separately heard and analyzed.</a:t>
            </a:r>
          </a:p>
          <a:p>
            <a:pPr lvl="1"/>
            <a:r>
              <a:rPr lang="en-US" sz="2000" dirty="0" smtClean="0">
                <a:solidFill>
                  <a:srgbClr val="FF0000"/>
                </a:solidFill>
              </a:rPr>
              <a:t>This is the sound of the musicians in the best seats.</a:t>
            </a:r>
            <a:endParaRPr lang="en-US" sz="2000" dirty="0" smtClean="0"/>
          </a:p>
          <a:p>
            <a:r>
              <a:rPr lang="en-US" sz="2400" dirty="0"/>
              <a:t>When </a:t>
            </a:r>
            <a:r>
              <a:rPr lang="en-US" sz="2400" dirty="0" smtClean="0"/>
              <a:t>ther</a:t>
            </a:r>
            <a:r>
              <a:rPr lang="en-US" sz="2400" dirty="0" smtClean="0"/>
              <a:t>e are sounds that </a:t>
            </a:r>
            <a:r>
              <a:rPr lang="en-US" sz="2400" dirty="0" smtClean="0">
                <a:solidFill>
                  <a:srgbClr val="FF0000"/>
                </a:solidFill>
              </a:rPr>
              <a:t>can</a:t>
            </a:r>
            <a:r>
              <a:rPr lang="en-US" sz="2400" dirty="0" smtClean="0"/>
              <a:t> </a:t>
            </a:r>
            <a:r>
              <a:rPr lang="en-US" sz="2400" dirty="0"/>
              <a:t>be individually </a:t>
            </a:r>
            <a:r>
              <a:rPr lang="en-US" sz="2400" dirty="0" smtClean="0"/>
              <a:t>localized, </a:t>
            </a:r>
            <a:r>
              <a:rPr lang="en-US" sz="2400" dirty="0" smtClean="0">
                <a:solidFill>
                  <a:srgbClr val="C00000"/>
                </a:solidFill>
              </a:rPr>
              <a:t>sounds that </a:t>
            </a:r>
            <a:r>
              <a:rPr lang="en-US" sz="2400" i="1" dirty="0" smtClean="0">
                <a:solidFill>
                  <a:srgbClr val="C00000"/>
                </a:solidFill>
              </a:rPr>
              <a:t>cannot be localized </a:t>
            </a:r>
            <a:r>
              <a:rPr lang="en-US" sz="2400" dirty="0" smtClean="0">
                <a:solidFill>
                  <a:srgbClr val="C00000"/>
                </a:solidFill>
              </a:rPr>
              <a:t>blend </a:t>
            </a:r>
            <a:r>
              <a:rPr lang="en-US" sz="2400" dirty="0">
                <a:solidFill>
                  <a:srgbClr val="C00000"/>
                </a:solidFill>
              </a:rPr>
              <a:t>together</a:t>
            </a:r>
            <a:r>
              <a:rPr lang="en-US" sz="2400" dirty="0"/>
              <a:t> to form a single </a:t>
            </a:r>
            <a:r>
              <a:rPr lang="en-US" sz="2400" dirty="0" smtClean="0"/>
              <a:t>surrounding “Background </a:t>
            </a:r>
            <a:r>
              <a:rPr lang="en-US" sz="2400" dirty="0"/>
              <a:t>Stream.”</a:t>
            </a:r>
          </a:p>
          <a:p>
            <a:pPr lvl="1"/>
            <a:r>
              <a:rPr lang="en-US" sz="2000" dirty="0"/>
              <a:t>The background stream is perceived as distinctly separate from the </a:t>
            </a:r>
            <a:r>
              <a:rPr lang="en-US" sz="2000" dirty="0" smtClean="0"/>
              <a:t>foreground streams, and in halls it is perceived as fully surrounding and enveloping. </a:t>
            </a:r>
          </a:p>
          <a:p>
            <a:r>
              <a:rPr lang="en-US" sz="2400" dirty="0" smtClean="0"/>
              <a:t>When </a:t>
            </a:r>
            <a:r>
              <a:rPr lang="en-US" sz="2400" dirty="0" smtClean="0"/>
              <a:t>there </a:t>
            </a:r>
            <a:r>
              <a:rPr lang="en-US" sz="2400" i="1" dirty="0" smtClean="0">
                <a:solidFill>
                  <a:srgbClr val="C00000"/>
                </a:solidFill>
              </a:rPr>
              <a:t>are NO </a:t>
            </a:r>
            <a:r>
              <a:rPr lang="en-US" sz="2400" dirty="0" smtClean="0"/>
              <a:t>individually localizable sounds the whole scene forms a single stream – a diffuse foreground stream. It is </a:t>
            </a:r>
            <a:r>
              <a:rPr lang="en-US" sz="2400" dirty="0" smtClean="0"/>
              <a:t>mostly </a:t>
            </a:r>
            <a:r>
              <a:rPr lang="en-US" sz="2400" dirty="0" smtClean="0"/>
              <a:t>frontal</a:t>
            </a:r>
            <a:r>
              <a:rPr lang="en-US" sz="2400" dirty="0" smtClean="0"/>
              <a:t>.</a:t>
            </a:r>
          </a:p>
          <a:p>
            <a:endParaRPr lang="en-US" sz="2400" dirty="0" smtClean="0"/>
          </a:p>
          <a:p>
            <a:r>
              <a:rPr lang="en-US" dirty="0" smtClean="0"/>
              <a:t>Much of the research into concert hall acoustics has studied sound behind the LLD. </a:t>
            </a:r>
            <a:endParaRPr lang="en-US" dirty="0" smtClean="0"/>
          </a:p>
        </p:txBody>
      </p:sp>
    </p:spTree>
    <p:extLst>
      <p:ext uri="{BB962C8B-B14F-4D97-AF65-F5344CB8AC3E}">
        <p14:creationId xmlns:p14="http://schemas.microsoft.com/office/powerpoint/2010/main" val="3964295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Reverberation is a special type of masker</a:t>
            </a:r>
          </a:p>
        </p:txBody>
      </p:sp>
      <p:sp>
        <p:nvSpPr>
          <p:cNvPr id="3" name="Content Placeholder 2"/>
          <p:cNvSpPr>
            <a:spLocks noGrp="1"/>
          </p:cNvSpPr>
          <p:nvPr>
            <p:ph idx="1"/>
          </p:nvPr>
        </p:nvSpPr>
        <p:spPr>
          <a:xfrm>
            <a:off x="838200" y="1575254"/>
            <a:ext cx="10515600" cy="4351338"/>
          </a:xfrm>
        </p:spPr>
        <p:txBody>
          <a:bodyPr/>
          <a:lstStyle/>
          <a:p>
            <a:pPr lvl="1"/>
            <a:endParaRPr lang="en-US" sz="2000" dirty="0"/>
          </a:p>
          <a:p>
            <a:r>
              <a:rPr lang="en-US" dirty="0" smtClean="0"/>
              <a:t>It is the regular periodic pulses in the amplitude waveform that distinguishes the direct sound component from the reflections that follow. </a:t>
            </a:r>
          </a:p>
          <a:p>
            <a:pPr lvl="1"/>
            <a:endParaRPr lang="en-US" sz="2000" dirty="0" smtClean="0"/>
          </a:p>
          <a:p>
            <a:r>
              <a:rPr lang="en-US" dirty="0" smtClean="0"/>
              <a:t>We need to construct acoustic measurements that predict in what seats localization will be possible. </a:t>
            </a:r>
          </a:p>
          <a:p>
            <a:endParaRPr lang="en-US" dirty="0"/>
          </a:p>
          <a:p>
            <a:r>
              <a:rPr lang="en-US" dirty="0" smtClean="0"/>
              <a:t>How can we make such measures? </a:t>
            </a:r>
            <a:endParaRPr lang="en-US" dirty="0"/>
          </a:p>
        </p:txBody>
      </p:sp>
    </p:spTree>
    <p:extLst>
      <p:ext uri="{BB962C8B-B14F-4D97-AF65-F5344CB8AC3E}">
        <p14:creationId xmlns:p14="http://schemas.microsoft.com/office/powerpoint/2010/main" val="24313307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225"/>
            <a:ext cx="10515600" cy="1325563"/>
          </a:xfrm>
        </p:spPr>
        <p:txBody>
          <a:bodyPr>
            <a:normAutofit/>
          </a:bodyPr>
          <a:lstStyle/>
          <a:p>
            <a:pPr algn="ctr"/>
            <a:r>
              <a:rPr lang="en-US" sz="3600" dirty="0"/>
              <a:t>Impulse responses are misleading!</a:t>
            </a:r>
          </a:p>
        </p:txBody>
      </p:sp>
      <p:sp>
        <p:nvSpPr>
          <p:cNvPr id="3" name="Content Placeholder 2"/>
          <p:cNvSpPr>
            <a:spLocks noGrp="1"/>
          </p:cNvSpPr>
          <p:nvPr>
            <p:ph idx="1"/>
          </p:nvPr>
        </p:nvSpPr>
        <p:spPr>
          <a:xfrm>
            <a:off x="838200" y="1579903"/>
            <a:ext cx="10515600" cy="5046927"/>
          </a:xfrm>
        </p:spPr>
        <p:txBody>
          <a:bodyPr>
            <a:noAutofit/>
          </a:bodyPr>
          <a:lstStyle/>
          <a:p>
            <a:r>
              <a:rPr lang="en-US" sz="2400" dirty="0" smtClean="0"/>
              <a:t>Here is an impulse response created more or less randomly.</a:t>
            </a:r>
          </a:p>
          <a:p>
            <a:pPr lvl="1"/>
            <a:r>
              <a:rPr lang="en-US" sz="2000" dirty="0" smtClean="0"/>
              <a:t>Direct sound is followed by five reflections from different directions.</a:t>
            </a:r>
          </a:p>
          <a:p>
            <a:pPr lvl="1"/>
            <a:endParaRPr lang="en-US" sz="2000" dirty="0"/>
          </a:p>
          <a:p>
            <a:pPr lvl="1"/>
            <a:endParaRPr lang="en-US" sz="2000" dirty="0" smtClean="0"/>
          </a:p>
          <a:p>
            <a:pPr lvl="1"/>
            <a:endParaRPr lang="en-US" sz="2000" dirty="0"/>
          </a:p>
          <a:p>
            <a:pPr marL="457200" lvl="1" indent="0">
              <a:buNone/>
            </a:pPr>
            <a:endParaRPr lang="en-US" sz="2000" dirty="0"/>
          </a:p>
          <a:p>
            <a:pPr lvl="1"/>
            <a:endParaRPr lang="en-US" sz="2000" dirty="0" smtClean="0"/>
          </a:p>
          <a:p>
            <a:pPr lvl="1"/>
            <a:endParaRPr lang="en-US" sz="2000" dirty="0"/>
          </a:p>
          <a:p>
            <a:pPr lvl="1"/>
            <a:endParaRPr lang="en-US" sz="2000" dirty="0" smtClean="0"/>
          </a:p>
          <a:p>
            <a:pPr lvl="1"/>
            <a:endParaRPr lang="en-US" sz="2000" dirty="0"/>
          </a:p>
          <a:p>
            <a:pPr lvl="1"/>
            <a:endParaRPr lang="en-US" sz="2000" dirty="0" smtClean="0"/>
          </a:p>
          <a:p>
            <a:pPr lvl="1"/>
            <a:endParaRPr lang="en-US" sz="2000" dirty="0"/>
          </a:p>
          <a:p>
            <a:r>
              <a:rPr lang="en-US" sz="2400" dirty="0" smtClean="0"/>
              <a:t>The graph looks very simple. </a:t>
            </a:r>
            <a:r>
              <a:rPr lang="en-US" sz="2400" dirty="0" smtClean="0"/>
              <a:t>The direct sound is easy to see. </a:t>
            </a:r>
            <a:r>
              <a:rPr lang="en-US" dirty="0" smtClean="0">
                <a:solidFill>
                  <a:srgbClr val="C00000"/>
                </a:solidFill>
              </a:rPr>
              <a:t>But </a:t>
            </a:r>
            <a:r>
              <a:rPr lang="en-US" dirty="0" smtClean="0">
                <a:solidFill>
                  <a:srgbClr val="C00000"/>
                </a:solidFill>
              </a:rPr>
              <a:t>this is not what the ear </a:t>
            </a:r>
            <a:r>
              <a:rPr lang="en-US" dirty="0" smtClean="0">
                <a:solidFill>
                  <a:srgbClr val="C00000"/>
                </a:solidFill>
              </a:rPr>
              <a:t>hears with speech or music!</a:t>
            </a:r>
            <a:endParaRPr lang="en-US"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334" y="2479127"/>
            <a:ext cx="5925377" cy="3248478"/>
          </a:xfrm>
          <a:prstGeom prst="rect">
            <a:avLst/>
          </a:prstGeom>
        </p:spPr>
      </p:pic>
      <p:sp>
        <p:nvSpPr>
          <p:cNvPr id="5" name="TextBox 4"/>
          <p:cNvSpPr txBox="1"/>
          <p:nvPr/>
        </p:nvSpPr>
        <p:spPr>
          <a:xfrm>
            <a:off x="7997158" y="2780231"/>
            <a:ext cx="2938257" cy="1200329"/>
          </a:xfrm>
          <a:prstGeom prst="rect">
            <a:avLst/>
          </a:prstGeom>
          <a:noFill/>
        </p:spPr>
        <p:txBody>
          <a:bodyPr wrap="square" rtlCol="0">
            <a:spAutoFit/>
          </a:bodyPr>
          <a:lstStyle/>
          <a:p>
            <a:r>
              <a:rPr lang="en-US" sz="2400" dirty="0" smtClean="0"/>
              <a:t>Impulse </a:t>
            </a:r>
            <a:r>
              <a:rPr lang="en-US" sz="2400" dirty="0" smtClean="0"/>
              <a:t>measurements from the </a:t>
            </a:r>
            <a:r>
              <a:rPr lang="en-US" sz="2400" dirty="0" smtClean="0"/>
              <a:t>left </a:t>
            </a:r>
            <a:r>
              <a:rPr lang="en-US" sz="2400" dirty="0" smtClean="0"/>
              <a:t>ear.</a:t>
            </a:r>
            <a:endParaRPr lang="en-US" sz="2400" dirty="0"/>
          </a:p>
        </p:txBody>
      </p:sp>
      <p:sp>
        <p:nvSpPr>
          <p:cNvPr id="8" name="TextBox 7"/>
          <p:cNvSpPr txBox="1"/>
          <p:nvPr/>
        </p:nvSpPr>
        <p:spPr>
          <a:xfrm>
            <a:off x="7997159" y="4103366"/>
            <a:ext cx="2938257" cy="1200329"/>
          </a:xfrm>
          <a:prstGeom prst="rect">
            <a:avLst/>
          </a:prstGeom>
          <a:noFill/>
        </p:spPr>
        <p:txBody>
          <a:bodyPr wrap="square" rtlCol="0">
            <a:spAutoFit/>
          </a:bodyPr>
          <a:lstStyle/>
          <a:p>
            <a:r>
              <a:rPr lang="en-US" sz="2400" dirty="0" smtClean="0"/>
              <a:t>Impulse </a:t>
            </a:r>
            <a:r>
              <a:rPr lang="en-US" sz="2400" dirty="0" smtClean="0"/>
              <a:t>measurements from the right ear.</a:t>
            </a:r>
            <a:endParaRPr lang="en-US" sz="2400" dirty="0"/>
          </a:p>
        </p:txBody>
      </p:sp>
    </p:spTree>
    <p:extLst>
      <p:ext uri="{BB962C8B-B14F-4D97-AF65-F5344CB8AC3E}">
        <p14:creationId xmlns:p14="http://schemas.microsoft.com/office/powerpoint/2010/main" val="1811110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69183"/>
            <a:ext cx="10972800" cy="788761"/>
          </a:xfrm>
        </p:spPr>
        <p:txBody>
          <a:bodyPr>
            <a:normAutofit/>
          </a:bodyPr>
          <a:lstStyle/>
          <a:p>
            <a:pPr algn="ctr"/>
            <a:r>
              <a:rPr lang="en-US" sz="3200" dirty="0" smtClean="0"/>
              <a:t>The ear receives each reflection as a delayed copy of the original</a:t>
            </a:r>
            <a:endParaRPr lang="en-US" sz="3200" dirty="0"/>
          </a:p>
        </p:txBody>
      </p:sp>
      <p:sp>
        <p:nvSpPr>
          <p:cNvPr id="3" name="Content Placeholder 2"/>
          <p:cNvSpPr>
            <a:spLocks noGrp="1"/>
          </p:cNvSpPr>
          <p:nvPr>
            <p:ph idx="1"/>
          </p:nvPr>
        </p:nvSpPr>
        <p:spPr>
          <a:xfrm>
            <a:off x="685800" y="803935"/>
            <a:ext cx="10646228" cy="1959813"/>
          </a:xfrm>
        </p:spPr>
        <p:txBody>
          <a:bodyPr/>
          <a:lstStyle/>
          <a:p>
            <a:r>
              <a:rPr lang="en-US" sz="2000" dirty="0" smtClean="0"/>
              <a:t>Each reflection </a:t>
            </a:r>
            <a:r>
              <a:rPr lang="en-US" sz="2000" dirty="0"/>
              <a:t>creates a delayed stream of sound that adds to the </a:t>
            </a:r>
            <a:r>
              <a:rPr lang="en-US" sz="2000" dirty="0" smtClean="0"/>
              <a:t>total loudness, but reduces our ability to localize the source. This picture shows each </a:t>
            </a:r>
            <a:r>
              <a:rPr lang="en-US" sz="2000" dirty="0" smtClean="0"/>
              <a:t>component of the mix. The first few amplitude pulses in the direct sound are distinct from the reflections, but are quickly followed with reflections that have differen</a:t>
            </a:r>
            <a:r>
              <a:rPr lang="en-US" sz="2000" dirty="0" smtClean="0"/>
              <a:t>t phases</a:t>
            </a:r>
            <a:r>
              <a:rPr lang="en-US" sz="2000" dirty="0" smtClean="0"/>
              <a:t>.</a:t>
            </a:r>
            <a:endParaRPr lang="en-US" sz="2000" dirty="0" smtClean="0"/>
          </a:p>
          <a:p>
            <a:r>
              <a:rPr lang="en-US" sz="2400" dirty="0" smtClean="0"/>
              <a:t>Detecting the ITD and ILD of the direct sound takes time. </a:t>
            </a:r>
            <a:r>
              <a:rPr lang="en-US" sz="2400" dirty="0" smtClean="0"/>
              <a:t>You </a:t>
            </a:r>
            <a:r>
              <a:rPr lang="en-US" sz="2400" dirty="0" smtClean="0"/>
              <a:t>need to detect about five of the amplitude pulses to localize the sound.</a:t>
            </a:r>
            <a:endParaRPr lang="en-US" dirty="0"/>
          </a:p>
        </p:txBody>
      </p:sp>
      <p:sp>
        <p:nvSpPr>
          <p:cNvPr id="6" name="TextBox 5"/>
          <p:cNvSpPr txBox="1"/>
          <p:nvPr/>
        </p:nvSpPr>
        <p:spPr>
          <a:xfrm>
            <a:off x="7621511" y="2904206"/>
            <a:ext cx="3897085" cy="3416320"/>
          </a:xfrm>
          <a:prstGeom prst="rect">
            <a:avLst/>
          </a:prstGeom>
          <a:noFill/>
        </p:spPr>
        <p:txBody>
          <a:bodyPr wrap="square" rtlCol="0">
            <a:spAutoFit/>
          </a:bodyPr>
          <a:lstStyle/>
          <a:p>
            <a:r>
              <a:rPr lang="en-US" dirty="0" smtClean="0"/>
              <a:t>This picture separates each reflection into </a:t>
            </a:r>
            <a:r>
              <a:rPr lang="en-US" dirty="0" smtClean="0"/>
              <a:t>tracks</a:t>
            </a:r>
            <a:r>
              <a:rPr lang="en-US" dirty="0"/>
              <a:t>. The direct sound is in the top </a:t>
            </a:r>
            <a:r>
              <a:rPr lang="en-US" dirty="0" smtClean="0"/>
              <a:t>track, where you </a:t>
            </a:r>
            <a:r>
              <a:rPr lang="en-US" dirty="0"/>
              <a:t>can easily see the amplitude pulses that make source separation possible</a:t>
            </a:r>
            <a:r>
              <a:rPr lang="en-US" dirty="0" smtClean="0"/>
              <a:t>.</a:t>
            </a:r>
          </a:p>
          <a:p>
            <a:endParaRPr lang="en-US" dirty="0" smtClean="0"/>
          </a:p>
          <a:p>
            <a:r>
              <a:rPr lang="en-US" dirty="0" smtClean="0"/>
              <a:t>As </a:t>
            </a:r>
            <a:r>
              <a:rPr lang="en-US" dirty="0" smtClean="0"/>
              <a:t>reflections arrive from different directions the loudness increases, </a:t>
            </a:r>
          </a:p>
          <a:p>
            <a:r>
              <a:rPr lang="en-US" dirty="0" smtClean="0"/>
              <a:t>but the </a:t>
            </a:r>
            <a:r>
              <a:rPr lang="en-US" dirty="0" smtClean="0"/>
              <a:t>reflections </a:t>
            </a:r>
            <a:r>
              <a:rPr lang="en-US" dirty="0" smtClean="0"/>
              <a:t>randomize the </a:t>
            </a:r>
            <a:r>
              <a:rPr lang="en-US" dirty="0" smtClean="0"/>
              <a:t>phases of </a:t>
            </a:r>
            <a:r>
              <a:rPr lang="en-US" dirty="0" smtClean="0"/>
              <a:t>the direct sound. </a:t>
            </a:r>
            <a:r>
              <a:rPr lang="en-US" dirty="0" smtClean="0"/>
              <a:t>If they are strong enough, and come early enough, the </a:t>
            </a:r>
            <a:r>
              <a:rPr lang="en-US" dirty="0" smtClean="0"/>
              <a:t>direction </a:t>
            </a:r>
            <a:r>
              <a:rPr lang="en-US" dirty="0" smtClean="0"/>
              <a:t>of the direct sound is lost</a:t>
            </a:r>
            <a:r>
              <a:rPr lang="en-US" dirty="0" smtClean="0"/>
              <a: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4" y="2979604"/>
            <a:ext cx="6905543" cy="3617921"/>
          </a:xfrm>
          <a:prstGeom prst="rect">
            <a:avLst/>
          </a:prstGeom>
        </p:spPr>
      </p:pic>
    </p:spTree>
    <p:extLst>
      <p:ext uri="{BB962C8B-B14F-4D97-AF65-F5344CB8AC3E}">
        <p14:creationId xmlns:p14="http://schemas.microsoft.com/office/powerpoint/2010/main" val="2943570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130000"/>
            <a:ext cx="11386457" cy="958572"/>
          </a:xfrm>
        </p:spPr>
        <p:txBody>
          <a:bodyPr>
            <a:normAutofit/>
          </a:bodyPr>
          <a:lstStyle/>
          <a:p>
            <a:pPr algn="ctr"/>
            <a:r>
              <a:rPr lang="en-US" sz="2800" dirty="0" smtClean="0"/>
              <a:t>The ear integrate LOUDNESS, not pressure</a:t>
            </a:r>
            <a:endParaRPr lang="en-US" sz="2800" dirty="0"/>
          </a:p>
        </p:txBody>
      </p:sp>
      <p:sp>
        <p:nvSpPr>
          <p:cNvPr id="3" name="Content Placeholder 2"/>
          <p:cNvSpPr>
            <a:spLocks noGrp="1"/>
          </p:cNvSpPr>
          <p:nvPr>
            <p:ph idx="1"/>
          </p:nvPr>
        </p:nvSpPr>
        <p:spPr>
          <a:xfrm>
            <a:off x="827314" y="976538"/>
            <a:ext cx="10515600" cy="4351338"/>
          </a:xfrm>
        </p:spPr>
        <p:txBody>
          <a:bodyPr>
            <a:normAutofit/>
          </a:bodyPr>
          <a:lstStyle/>
          <a:p>
            <a:r>
              <a:rPr lang="en-US" sz="2000" dirty="0" smtClean="0"/>
              <a:t>If we want to know </a:t>
            </a:r>
            <a:r>
              <a:rPr lang="en-US" sz="2000" dirty="0" smtClean="0"/>
              <a:t>if the </a:t>
            </a:r>
            <a:r>
              <a:rPr lang="en-US" sz="2000" dirty="0" smtClean="0"/>
              <a:t>ear </a:t>
            </a:r>
            <a:r>
              <a:rPr lang="en-US" sz="2000" dirty="0" smtClean="0"/>
              <a:t>distinctly hears </a:t>
            </a:r>
            <a:r>
              <a:rPr lang="en-US" sz="2000" dirty="0" smtClean="0"/>
              <a:t>the direct sound </a:t>
            </a:r>
            <a:r>
              <a:rPr lang="en-US" sz="2000" dirty="0" smtClean="0"/>
              <a:t>we </a:t>
            </a:r>
            <a:r>
              <a:rPr lang="en-US" sz="2000" dirty="0" smtClean="0"/>
              <a:t>need to plot the integrated LOUDNESS of direct sound versus the integrated LOUDNESS of the reflections. I say loudness because the ear responds to the </a:t>
            </a:r>
            <a:r>
              <a:rPr lang="en-US" sz="2000" i="1" dirty="0" smtClean="0"/>
              <a:t>logarithm</a:t>
            </a:r>
            <a:r>
              <a:rPr lang="en-US" sz="2000" dirty="0" smtClean="0"/>
              <a:t> of </a:t>
            </a:r>
            <a:r>
              <a:rPr lang="en-US" sz="2000" dirty="0" smtClean="0"/>
              <a:t>sound pressure</a:t>
            </a:r>
            <a:r>
              <a:rPr lang="en-US" sz="2000" dirty="0" smtClean="0"/>
              <a:t>, not the </a:t>
            </a:r>
            <a:r>
              <a:rPr lang="en-US" sz="2000" dirty="0" smtClean="0"/>
              <a:t>sound power. </a:t>
            </a:r>
            <a:endParaRPr lang="en-US" sz="2000" dirty="0" smtClean="0"/>
          </a:p>
          <a:p>
            <a:pPr lvl="1"/>
            <a:r>
              <a:rPr lang="en-US" sz="1600" dirty="0" smtClean="0"/>
              <a:t>Our measure for localizing the direct sound, LOC, separately plots the </a:t>
            </a:r>
            <a:r>
              <a:rPr lang="en-US" sz="1600" dirty="0" smtClean="0"/>
              <a:t>loudness of frequen</a:t>
            </a:r>
            <a:r>
              <a:rPr lang="en-US" sz="1600" dirty="0" smtClean="0"/>
              <a:t>cies above 1000Hz from </a:t>
            </a:r>
            <a:r>
              <a:rPr lang="en-US" sz="1600" dirty="0" smtClean="0"/>
              <a:t>the </a:t>
            </a:r>
            <a:r>
              <a:rPr lang="en-US" sz="1600" dirty="0" smtClean="0"/>
              <a:t>direct sound and </a:t>
            </a:r>
            <a:r>
              <a:rPr lang="en-US" sz="1600" dirty="0" smtClean="0"/>
              <a:t>the </a:t>
            </a:r>
            <a:r>
              <a:rPr lang="en-US" sz="1600" dirty="0" smtClean="0"/>
              <a:t>build up of </a:t>
            </a:r>
            <a:r>
              <a:rPr lang="en-US" sz="1600" dirty="0" smtClean="0"/>
              <a:t>the loudness of the </a:t>
            </a:r>
            <a:r>
              <a:rPr lang="en-US" sz="1600" dirty="0" smtClean="0"/>
              <a:t>reflections </a:t>
            </a:r>
            <a:r>
              <a:rPr lang="en-US" sz="1600" dirty="0" smtClean="0"/>
              <a:t>inside </a:t>
            </a:r>
            <a:r>
              <a:rPr lang="en-US" sz="1600" dirty="0" smtClean="0"/>
              <a:t>a 100ms window. </a:t>
            </a:r>
          </a:p>
          <a:p>
            <a:pPr lvl="1"/>
            <a:r>
              <a:rPr lang="en-US" sz="1600" dirty="0" smtClean="0"/>
              <a:t>The loudness – the integrated neural activity – of the direct sound is given by the area under the blue line inside the black window. Similarly, the loudness of the reflections is given by the area under the red curve inside the black window. LOC is the ratio of the direct sound area to the reflection area in decibels.</a:t>
            </a:r>
            <a:endParaRPr lang="en-US" sz="1600" dirty="0"/>
          </a:p>
          <a:p>
            <a:pPr lvl="1"/>
            <a:r>
              <a:rPr lang="en-US" sz="1600" dirty="0" smtClean="0"/>
              <a:t>LOC predicts the direct sound in </a:t>
            </a:r>
            <a:r>
              <a:rPr lang="en-US" sz="1600" dirty="0"/>
              <a:t>our test example </a:t>
            </a:r>
            <a:r>
              <a:rPr lang="en-US" sz="1600" dirty="0" smtClean="0"/>
              <a:t>will be just barely localized (with male speech.)   </a:t>
            </a:r>
            <a:r>
              <a:rPr lang="en-US" sz="1800" dirty="0" smtClean="0"/>
              <a:t>It is.</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415" y="3503750"/>
            <a:ext cx="4354007" cy="32693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694" y="3520130"/>
            <a:ext cx="4376336" cy="3252998"/>
          </a:xfrm>
          <a:prstGeom prst="rect">
            <a:avLst/>
          </a:prstGeom>
        </p:spPr>
      </p:pic>
    </p:spTree>
    <p:extLst>
      <p:ext uri="{BB962C8B-B14F-4D97-AF65-F5344CB8AC3E}">
        <p14:creationId xmlns:p14="http://schemas.microsoft.com/office/powerpoint/2010/main" val="11443126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0362"/>
            <a:ext cx="10515600" cy="1325563"/>
          </a:xfrm>
        </p:spPr>
        <p:txBody>
          <a:bodyPr>
            <a:normAutofit/>
          </a:bodyPr>
          <a:lstStyle/>
          <a:p>
            <a:pPr algn="ctr"/>
            <a:r>
              <a:rPr lang="en-US" sz="3600" dirty="0" smtClean="0"/>
              <a:t>LOC was developed from a data set of male speech in a field of decaying three dimensional reverberation.</a:t>
            </a:r>
            <a:endParaRPr lang="en-US" sz="3600" dirty="0"/>
          </a:p>
        </p:txBody>
      </p:sp>
      <p:sp>
        <p:nvSpPr>
          <p:cNvPr id="3" name="Content Placeholder 2"/>
          <p:cNvSpPr>
            <a:spLocks noGrp="1"/>
          </p:cNvSpPr>
          <p:nvPr>
            <p:ph idx="1"/>
          </p:nvPr>
        </p:nvSpPr>
        <p:spPr/>
        <p:txBody>
          <a:bodyPr>
            <a:normAutofit/>
          </a:bodyPr>
          <a:lstStyle/>
          <a:p>
            <a:r>
              <a:rPr lang="en-US" sz="2000" dirty="0" smtClean="0"/>
              <a:t>Reverberation times of 1 second and 2 seconds were tested with five different pre-delays</a:t>
            </a:r>
            <a:endParaRPr lang="en-US" sz="2000" dirty="0"/>
          </a:p>
        </p:txBody>
      </p:sp>
      <p:pic>
        <p:nvPicPr>
          <p:cNvPr id="1026" name="Picture 2" descr="presence_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05" y="2351313"/>
            <a:ext cx="4632551" cy="348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0" y="2245853"/>
            <a:ext cx="4430486" cy="3693319"/>
          </a:xfrm>
          <a:prstGeom prst="rect">
            <a:avLst/>
          </a:prstGeom>
          <a:noFill/>
        </p:spPr>
        <p:txBody>
          <a:bodyPr wrap="square" rtlCol="0">
            <a:spAutoFit/>
          </a:bodyPr>
          <a:lstStyle/>
          <a:p>
            <a:r>
              <a:rPr lang="en-US" dirty="0" smtClean="0"/>
              <a:t>Data for the threshold of localization as a function of pre-delay and reverberation time was obtained from students in Helsinki and Japan.</a:t>
            </a:r>
          </a:p>
          <a:p>
            <a:endParaRPr lang="en-US" dirty="0"/>
          </a:p>
          <a:p>
            <a:r>
              <a:rPr lang="en-US" dirty="0" smtClean="0"/>
              <a:t>The blue curve shows the D/R of the threshold of localization for a 1 second RT. The black curve shows the threshold for a 2 second RT. </a:t>
            </a:r>
          </a:p>
          <a:p>
            <a:endParaRPr lang="en-US" dirty="0"/>
          </a:p>
          <a:p>
            <a:r>
              <a:rPr lang="en-US" dirty="0" smtClean="0"/>
              <a:t>The red and cyan curves show the prediction by LOC.</a:t>
            </a:r>
          </a:p>
          <a:p>
            <a:endParaRPr lang="en-US" dirty="0"/>
          </a:p>
        </p:txBody>
      </p:sp>
    </p:spTree>
    <p:extLst>
      <p:ext uri="{BB962C8B-B14F-4D97-AF65-F5344CB8AC3E}">
        <p14:creationId xmlns:p14="http://schemas.microsoft.com/office/powerpoint/2010/main" val="2413717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8" y="278040"/>
            <a:ext cx="10515600" cy="1325563"/>
          </a:xfrm>
        </p:spPr>
        <p:txBody>
          <a:bodyPr>
            <a:normAutofit/>
          </a:bodyPr>
          <a:lstStyle/>
          <a:p>
            <a:pPr algn="ctr"/>
            <a:r>
              <a:rPr lang="en-US" sz="3200" dirty="0" smtClean="0"/>
              <a:t>Problems: LOC was developed to predict localization of male speech with pauses between each word.</a:t>
            </a:r>
            <a:endParaRPr lang="en-US" sz="3200" dirty="0"/>
          </a:p>
        </p:txBody>
      </p:sp>
      <p:sp>
        <p:nvSpPr>
          <p:cNvPr id="3" name="Content Placeholder 2"/>
          <p:cNvSpPr>
            <a:spLocks noGrp="1"/>
          </p:cNvSpPr>
          <p:nvPr>
            <p:ph idx="1"/>
          </p:nvPr>
        </p:nvSpPr>
        <p:spPr/>
        <p:txBody>
          <a:bodyPr/>
          <a:lstStyle/>
          <a:p>
            <a:r>
              <a:rPr lang="en-US" dirty="0" smtClean="0"/>
              <a:t>The source – male speech – is special:</a:t>
            </a:r>
          </a:p>
          <a:p>
            <a:pPr lvl="1"/>
            <a:r>
              <a:rPr lang="en-US" dirty="0" smtClean="0"/>
              <a:t>1. The source has strong low frequency periodic pulses.</a:t>
            </a:r>
          </a:p>
          <a:p>
            <a:pPr lvl="1"/>
            <a:r>
              <a:rPr lang="en-US" dirty="0" smtClean="0"/>
              <a:t>2. The onsets of each syllable are relatively abrupt.</a:t>
            </a:r>
          </a:p>
          <a:p>
            <a:pPr lvl="1"/>
            <a:r>
              <a:rPr lang="en-US" dirty="0" smtClean="0"/>
              <a:t>3. The pauses between each word limit the masking of the onset of following    	  words by reverberation from previous words.</a:t>
            </a:r>
          </a:p>
          <a:p>
            <a:endParaRPr lang="en-US" dirty="0" smtClean="0"/>
          </a:p>
          <a:p>
            <a:r>
              <a:rPr lang="en-US" dirty="0" smtClean="0"/>
              <a:t>Does our measure LOC </a:t>
            </a:r>
            <a:r>
              <a:rPr lang="en-US" dirty="0" smtClean="0"/>
              <a:t>work with other sounds?</a:t>
            </a:r>
          </a:p>
          <a:p>
            <a:pPr marL="0" indent="0">
              <a:buNone/>
            </a:pPr>
            <a:endParaRPr lang="en-US" dirty="0" smtClean="0"/>
          </a:p>
        </p:txBody>
      </p:sp>
    </p:spTree>
    <p:extLst>
      <p:ext uri="{BB962C8B-B14F-4D97-AF65-F5344CB8AC3E}">
        <p14:creationId xmlns:p14="http://schemas.microsoft.com/office/powerpoint/2010/main" val="3414569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780" y="257629"/>
            <a:ext cx="10515600" cy="1006475"/>
          </a:xfrm>
        </p:spPr>
        <p:txBody>
          <a:bodyPr>
            <a:normAutofit/>
          </a:bodyPr>
          <a:lstStyle/>
          <a:p>
            <a:pPr algn="ctr"/>
            <a:r>
              <a:rPr lang="en-US" sz="3200" dirty="0" smtClean="0"/>
              <a:t>LOC works well in halls with music from a small ensemble. </a:t>
            </a:r>
            <a:endParaRPr lang="en-US" sz="3200" dirty="0"/>
          </a:p>
        </p:txBody>
      </p:sp>
      <p:sp>
        <p:nvSpPr>
          <p:cNvPr id="3" name="Content Placeholder 2"/>
          <p:cNvSpPr>
            <a:spLocks noGrp="1"/>
          </p:cNvSpPr>
          <p:nvPr>
            <p:ph idx="1"/>
          </p:nvPr>
        </p:nvSpPr>
        <p:spPr>
          <a:xfrm>
            <a:off x="800780" y="1083809"/>
            <a:ext cx="10515600" cy="4351338"/>
          </a:xfrm>
        </p:spPr>
        <p:txBody>
          <a:bodyPr>
            <a:normAutofit/>
          </a:bodyPr>
          <a:lstStyle/>
          <a:p>
            <a:r>
              <a:rPr lang="en-US" sz="1800" dirty="0" smtClean="0"/>
              <a:t>We found LOC values greater than +3dB predicted good localization in several large spaces using a subset of Lokki’s electronic orchestra as a source:  violin 1, violin 2, soprano, viola, and cello.</a:t>
            </a:r>
          </a:p>
          <a:p>
            <a:pPr lvl="1"/>
            <a:r>
              <a:rPr lang="en-US" sz="1600" dirty="0" smtClean="0"/>
              <a:t>In one seat in Boston Symphony hall LOC in the right ear was +1.2dB. The sound was muddy and distant. Deleting a single reflection from the right side wall raised LOC to +5.6dB and the sound greatly improved.</a:t>
            </a:r>
          </a:p>
          <a:p>
            <a:pPr lvl="1"/>
            <a:endParaRPr lang="en-US" sz="1600" dirty="0" smtClean="0"/>
          </a:p>
          <a:p>
            <a:r>
              <a:rPr lang="en-US" sz="1800" dirty="0" smtClean="0"/>
              <a:t>But we did the experiment in a small </a:t>
            </a:r>
            <a:r>
              <a:rPr lang="en-US" sz="1800" dirty="0"/>
              <a:t>classroom at Rensselaer </a:t>
            </a:r>
            <a:r>
              <a:rPr lang="en-US" sz="1800" dirty="0" smtClean="0"/>
              <a:t>University (RPI), using just the violin 1 and 2 tracks from Lokki’s recordings. The LLD found by the listeners was several feet in front of the LLD predicted by LOC. </a:t>
            </a:r>
            <a:endParaRPr lang="en-US" sz="2000" dirty="0"/>
          </a:p>
        </p:txBody>
      </p:sp>
      <p:pic>
        <p:nvPicPr>
          <p:cNvPr id="2050" name="Picture 2" descr="LLD measure at RPI"/>
          <p:cNvPicPr>
            <a:picLocks noChangeAspect="1" noChangeArrowheads="1"/>
          </p:cNvPicPr>
          <p:nvPr/>
        </p:nvPicPr>
        <p:blipFill>
          <a:blip r:embed="rId2" cstate="print">
            <a:extLst>
              <a:ext uri="{28A0092B-C50C-407E-A947-70E740481C1C}">
                <a14:useLocalDpi xmlns:a14="http://schemas.microsoft.com/office/drawing/2010/main" val="0"/>
              </a:ext>
            </a:extLst>
          </a:blip>
          <a:srcRect l="25629" t="22209" r="12646" b="24820"/>
          <a:stretch>
            <a:fillRect/>
          </a:stretch>
        </p:blipFill>
        <p:spPr bwMode="auto">
          <a:xfrm>
            <a:off x="876980" y="3407229"/>
            <a:ext cx="5063066" cy="325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81057" y="3135086"/>
            <a:ext cx="4811486" cy="2462213"/>
          </a:xfrm>
          <a:prstGeom prst="rect">
            <a:avLst/>
          </a:prstGeom>
          <a:noFill/>
        </p:spPr>
        <p:txBody>
          <a:bodyPr wrap="square" rtlCol="0">
            <a:spAutoFit/>
          </a:bodyPr>
          <a:lstStyle/>
          <a:p>
            <a:r>
              <a:rPr lang="en-US" dirty="0" smtClean="0"/>
              <a:t>Each listener dropped a pencil at the point where localization was lost. There was considerable agreement about where the LLD was found.</a:t>
            </a:r>
          </a:p>
          <a:p>
            <a:endParaRPr lang="en-US" dirty="0"/>
          </a:p>
          <a:p>
            <a:r>
              <a:rPr lang="en-US" dirty="0" smtClean="0"/>
              <a:t>LOC predicted the LLD would be several feet further back.</a:t>
            </a:r>
          </a:p>
          <a:p>
            <a:endParaRPr lang="en-US" dirty="0"/>
          </a:p>
          <a:p>
            <a:r>
              <a:rPr lang="en-US" sz="2800" dirty="0" smtClean="0"/>
              <a:t>Why?</a:t>
            </a:r>
            <a:endParaRPr lang="en-US" sz="2800" dirty="0"/>
          </a:p>
        </p:txBody>
      </p:sp>
    </p:spTree>
    <p:extLst>
      <p:ext uri="{BB962C8B-B14F-4D97-AF65-F5344CB8AC3E}">
        <p14:creationId xmlns:p14="http://schemas.microsoft.com/office/powerpoint/2010/main" val="1702840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Reflections come sooner in small rooms, and violin music does do not resemble male speech.</a:t>
            </a:r>
            <a:endParaRPr lang="en-US" sz="3200" dirty="0"/>
          </a:p>
        </p:txBody>
      </p:sp>
      <p:sp>
        <p:nvSpPr>
          <p:cNvPr id="3" name="Content Placeholder 2"/>
          <p:cNvSpPr>
            <a:spLocks noGrp="1"/>
          </p:cNvSpPr>
          <p:nvPr>
            <p:ph idx="1"/>
          </p:nvPr>
        </p:nvSpPr>
        <p:spPr/>
        <p:txBody>
          <a:bodyPr>
            <a:normAutofit/>
          </a:bodyPr>
          <a:lstStyle/>
          <a:p>
            <a:r>
              <a:rPr lang="en-US" sz="2000" dirty="0" smtClean="0"/>
              <a:t>Violins play an octave or more higher, which reduces the density of harmonics above 1000Hz.</a:t>
            </a:r>
          </a:p>
          <a:p>
            <a:r>
              <a:rPr lang="en-US" sz="2000" dirty="0" smtClean="0"/>
              <a:t>Violin notes usually have a gradual onset, taking 50 milliseconds or more to come to full volume.</a:t>
            </a:r>
          </a:p>
          <a:p>
            <a:r>
              <a:rPr lang="en-US" sz="2000" dirty="0" smtClean="0"/>
              <a:t>The small room at RPI was reverberant, making it likely that reverberation from a previous note would mask the onset of a following note.</a:t>
            </a:r>
          </a:p>
          <a:p>
            <a:endParaRPr lang="en-US" sz="2000" dirty="0"/>
          </a:p>
          <a:p>
            <a:r>
              <a:rPr lang="en-US" sz="2400" dirty="0" smtClean="0"/>
              <a:t>All three of these factors affect the position of the LLD.</a:t>
            </a:r>
          </a:p>
          <a:p>
            <a:endParaRPr lang="en-US" sz="2400" dirty="0" smtClean="0"/>
          </a:p>
          <a:p>
            <a:r>
              <a:rPr lang="en-US" dirty="0" smtClean="0"/>
              <a:t>But the LLD still exists, and it is important for predicting the clarity of music and speech to know where it will be found.</a:t>
            </a:r>
            <a:endParaRPr lang="en-US" dirty="0"/>
          </a:p>
        </p:txBody>
      </p:sp>
    </p:spTree>
    <p:extLst>
      <p:ext uri="{BB962C8B-B14F-4D97-AF65-F5344CB8AC3E}">
        <p14:creationId xmlns:p14="http://schemas.microsoft.com/office/powerpoint/2010/main" val="3689351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6989"/>
          </a:xfrm>
        </p:spPr>
        <p:txBody>
          <a:bodyPr>
            <a:noAutofit/>
          </a:bodyPr>
          <a:lstStyle/>
          <a:p>
            <a:pPr algn="ctr"/>
            <a:r>
              <a:rPr lang="en-US" sz="4000" dirty="0" smtClean="0"/>
              <a:t>Localization data from violins</a:t>
            </a:r>
            <a:endParaRPr lang="en-US" sz="4000" dirty="0"/>
          </a:p>
        </p:txBody>
      </p:sp>
      <p:sp>
        <p:nvSpPr>
          <p:cNvPr id="3" name="Content Placeholder 2"/>
          <p:cNvSpPr>
            <a:spLocks noGrp="1"/>
          </p:cNvSpPr>
          <p:nvPr>
            <p:ph idx="1"/>
          </p:nvPr>
        </p:nvSpPr>
        <p:spPr>
          <a:xfrm>
            <a:off x="838200" y="1237797"/>
            <a:ext cx="10515600" cy="4351338"/>
          </a:xfrm>
        </p:spPr>
        <p:txBody>
          <a:bodyPr>
            <a:normAutofit/>
          </a:bodyPr>
          <a:lstStyle/>
          <a:p>
            <a:r>
              <a:rPr lang="en-US" sz="2400" dirty="0" smtClean="0"/>
              <a:t>We made a binaural test signal consisting of notes from Lokki’s violin 1 track alternating left and right +-20 degrees.</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26" y="2090513"/>
            <a:ext cx="4639750" cy="34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477950" y="1935720"/>
            <a:ext cx="6346371" cy="4247317"/>
          </a:xfrm>
          <a:prstGeom prst="rect">
            <a:avLst/>
          </a:prstGeom>
          <a:noFill/>
        </p:spPr>
        <p:txBody>
          <a:bodyPr wrap="square" rtlCol="0">
            <a:spAutoFit/>
          </a:bodyPr>
          <a:lstStyle/>
          <a:p>
            <a:r>
              <a:rPr lang="en-US" dirty="0"/>
              <a:t>W</a:t>
            </a:r>
            <a:r>
              <a:rPr lang="en-US" dirty="0" smtClean="0"/>
              <a:t>ith a one second reverberation time a nearly six decibel increase in the direct to reverberant ratio over male speech is needed to localize violins. This increase is needed because of the slower onset, which means the reflections have a much greater chance of masking the direct sound.</a:t>
            </a:r>
          </a:p>
          <a:p>
            <a:endParaRPr lang="en-US" dirty="0"/>
          </a:p>
          <a:p>
            <a:r>
              <a:rPr lang="en-US" dirty="0" smtClean="0"/>
              <a:t>Adding pre-delay increases the ability to localize, but not very much. </a:t>
            </a:r>
          </a:p>
          <a:p>
            <a:endParaRPr lang="en-US" dirty="0"/>
          </a:p>
          <a:p>
            <a:r>
              <a:rPr lang="en-US" dirty="0" smtClean="0"/>
              <a:t>With  a two second reverberation time localizability increases more steeply with pre-delay than it does with male speech. </a:t>
            </a:r>
          </a:p>
          <a:p>
            <a:endParaRPr lang="en-US" dirty="0"/>
          </a:p>
          <a:p>
            <a:r>
              <a:rPr lang="en-US" dirty="0" smtClean="0"/>
              <a:t>We would expect from hearing theory that the window for detecting the amplitude pulses is shorter when fundamental frequencies are higher.</a:t>
            </a:r>
            <a:endParaRPr lang="en-US" dirty="0"/>
          </a:p>
        </p:txBody>
      </p:sp>
    </p:spTree>
    <p:extLst>
      <p:ext uri="{BB962C8B-B14F-4D97-AF65-F5344CB8AC3E}">
        <p14:creationId xmlns:p14="http://schemas.microsoft.com/office/powerpoint/2010/main" val="3752518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Contents</a:t>
            </a:r>
            <a:endParaRPr lang="en-US" dirty="0"/>
          </a:p>
        </p:txBody>
      </p:sp>
      <p:sp>
        <p:nvSpPr>
          <p:cNvPr id="3" name="Content Placeholder 2"/>
          <p:cNvSpPr>
            <a:spLocks noGrp="1"/>
          </p:cNvSpPr>
          <p:nvPr>
            <p:ph idx="1"/>
          </p:nvPr>
        </p:nvSpPr>
        <p:spPr>
          <a:xfrm>
            <a:off x="482885" y="1825625"/>
            <a:ext cx="10870915" cy="4351338"/>
          </a:xfrm>
        </p:spPr>
        <p:txBody>
          <a:bodyPr/>
          <a:lstStyle/>
          <a:p>
            <a:r>
              <a:rPr lang="en-US" dirty="0" smtClean="0"/>
              <a:t>1. This talk is about Sound, and how we </a:t>
            </a:r>
            <a:r>
              <a:rPr lang="en-US" dirty="0" smtClean="0"/>
              <a:t>are able to quickly </a:t>
            </a:r>
            <a:r>
              <a:rPr lang="en-US" dirty="0" smtClean="0"/>
              <a:t>perceive </a:t>
            </a:r>
            <a:r>
              <a:rPr lang="en-US" dirty="0" smtClean="0"/>
              <a:t>where it came from, what creature created it, and what it means. </a:t>
            </a:r>
          </a:p>
          <a:p>
            <a:r>
              <a:rPr lang="en-US" dirty="0" smtClean="0"/>
              <a:t>2</a:t>
            </a:r>
            <a:r>
              <a:rPr lang="en-US" dirty="0" smtClean="0"/>
              <a:t>. </a:t>
            </a:r>
            <a:r>
              <a:rPr lang="en-US" dirty="0" smtClean="0"/>
              <a:t>The </a:t>
            </a:r>
            <a:r>
              <a:rPr lang="en-US" dirty="0" smtClean="0"/>
              <a:t>extraordinary ability of humans to us stream separation by pitch to separate individual sources from each other and from noise. </a:t>
            </a:r>
          </a:p>
          <a:p>
            <a:r>
              <a:rPr lang="en-US" dirty="0" smtClean="0"/>
              <a:t>3</a:t>
            </a:r>
            <a:r>
              <a:rPr lang="en-US" dirty="0" smtClean="0"/>
              <a:t>. Why pitch based stream separation abruptly fails at a distinct distance from a source, </a:t>
            </a:r>
            <a:r>
              <a:rPr lang="en-US" dirty="0" smtClean="0"/>
              <a:t>which we have named the </a:t>
            </a:r>
            <a:r>
              <a:rPr lang="en-US" dirty="0" smtClean="0"/>
              <a:t>Limit of Localization Distance – the LLD. </a:t>
            </a:r>
          </a:p>
          <a:p>
            <a:r>
              <a:rPr lang="en-US" dirty="0" smtClean="0"/>
              <a:t>4. </a:t>
            </a:r>
            <a:r>
              <a:rPr lang="en-US" dirty="0" smtClean="0"/>
              <a:t>And a new binaural measure we call LOC, </a:t>
            </a:r>
            <a:r>
              <a:rPr lang="en-US" dirty="0" smtClean="0"/>
              <a:t>that </a:t>
            </a:r>
            <a:r>
              <a:rPr lang="en-US" dirty="0" smtClean="0"/>
              <a:t>predicts from a binaural impulse response where the LLD will be found.</a:t>
            </a:r>
            <a:endParaRPr lang="en-US" dirty="0"/>
          </a:p>
        </p:txBody>
      </p:sp>
    </p:spTree>
    <p:extLst>
      <p:ext uri="{BB962C8B-B14F-4D97-AF65-F5344CB8AC3E}">
        <p14:creationId xmlns:p14="http://schemas.microsoft.com/office/powerpoint/2010/main" val="2531674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ormAutofit/>
          </a:bodyPr>
          <a:lstStyle/>
          <a:p>
            <a:pPr algn="ctr"/>
            <a:r>
              <a:rPr lang="en-US" sz="3600" dirty="0" smtClean="0"/>
              <a:t>Localizing female speech in rooms</a:t>
            </a:r>
            <a:endParaRPr lang="en-US" sz="3600" dirty="0"/>
          </a:p>
        </p:txBody>
      </p:sp>
      <p:sp>
        <p:nvSpPr>
          <p:cNvPr id="3" name="Content Placeholder 2"/>
          <p:cNvSpPr>
            <a:spLocks noGrp="1"/>
          </p:cNvSpPr>
          <p:nvPr>
            <p:ph idx="1"/>
          </p:nvPr>
        </p:nvSpPr>
        <p:spPr>
          <a:xfrm>
            <a:off x="859971" y="1509939"/>
            <a:ext cx="11005457" cy="4351338"/>
          </a:xfrm>
        </p:spPr>
        <p:txBody>
          <a:bodyPr>
            <a:normAutofit/>
          </a:bodyPr>
          <a:lstStyle/>
          <a:p>
            <a:r>
              <a:rPr lang="en-US" sz="2400" dirty="0" smtClean="0"/>
              <a:t>We repeated the experiment in the previous slide with female speech instead of violins.</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0" y="2567669"/>
            <a:ext cx="4378408" cy="329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80004" y="1966308"/>
            <a:ext cx="6879771" cy="3970318"/>
          </a:xfrm>
          <a:prstGeom prst="rect">
            <a:avLst/>
          </a:prstGeom>
          <a:noFill/>
        </p:spPr>
        <p:txBody>
          <a:bodyPr wrap="square" rtlCol="0">
            <a:spAutoFit/>
          </a:bodyPr>
          <a:lstStyle/>
          <a:p>
            <a:r>
              <a:rPr lang="en-US" dirty="0" smtClean="0"/>
              <a:t>We found that the threshold for localization was strongly dependent on the speed of the attack of each syllable.</a:t>
            </a:r>
          </a:p>
          <a:p>
            <a:endParaRPr lang="en-US" dirty="0"/>
          </a:p>
          <a:p>
            <a:r>
              <a:rPr lang="en-US" dirty="0" smtClean="0"/>
              <a:t>With slow onsets the D/R had to be greater than minus 3dB if a syllable was to be localized, even with a 2 second RT. Adding pre-delay made little difference.</a:t>
            </a:r>
          </a:p>
          <a:p>
            <a:endParaRPr lang="en-US" dirty="0"/>
          </a:p>
          <a:p>
            <a:r>
              <a:rPr lang="en-US" dirty="0" smtClean="0"/>
              <a:t>With abrupt onsets localization improved by 5dB. There was little improvement with pre-delay less than 20ms, indicating that there was still substantial onset delay. </a:t>
            </a:r>
          </a:p>
          <a:p>
            <a:endParaRPr lang="en-US" dirty="0"/>
          </a:p>
          <a:p>
            <a:r>
              <a:rPr lang="en-US" dirty="0" smtClean="0"/>
              <a:t>The slope of the improvement after 20ms suggests that the window for detecting amplitude pulses is smaller when fundamental periods are higher in frequency than male speech and many orchestral instruments.</a:t>
            </a:r>
            <a:endParaRPr lang="en-US" dirty="0"/>
          </a:p>
        </p:txBody>
      </p:sp>
    </p:spTree>
    <p:extLst>
      <p:ext uri="{BB962C8B-B14F-4D97-AF65-F5344CB8AC3E}">
        <p14:creationId xmlns:p14="http://schemas.microsoft.com/office/powerpoint/2010/main" val="786441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043"/>
            <a:ext cx="10515600" cy="864961"/>
          </a:xfrm>
        </p:spPr>
        <p:txBody>
          <a:bodyPr>
            <a:normAutofit/>
          </a:bodyPr>
          <a:lstStyle/>
          <a:p>
            <a:pPr algn="ctr"/>
            <a:r>
              <a:rPr lang="en-US" sz="3600" dirty="0" smtClean="0"/>
              <a:t>LOC depends on detecting the direct sound. What is “Direct Sound”?</a:t>
            </a:r>
            <a:endParaRPr lang="en-US" sz="3600" dirty="0"/>
          </a:p>
        </p:txBody>
      </p:sp>
      <p:sp>
        <p:nvSpPr>
          <p:cNvPr id="3" name="Content Placeholder 2"/>
          <p:cNvSpPr>
            <a:spLocks noGrp="1"/>
          </p:cNvSpPr>
          <p:nvPr>
            <p:ph idx="1"/>
          </p:nvPr>
        </p:nvSpPr>
        <p:spPr>
          <a:xfrm>
            <a:off x="838200" y="1119707"/>
            <a:ext cx="10515600" cy="4351338"/>
          </a:xfrm>
        </p:spPr>
        <p:txBody>
          <a:bodyPr>
            <a:normAutofit/>
          </a:bodyPr>
          <a:lstStyle/>
          <a:p>
            <a:r>
              <a:rPr lang="en-US" sz="2000" dirty="0" smtClean="0"/>
              <a:t>We recently had the opportunity to </a:t>
            </a:r>
            <a:r>
              <a:rPr lang="en-US" sz="2000" dirty="0" smtClean="0"/>
              <a:t>test LOC </a:t>
            </a:r>
            <a:r>
              <a:rPr lang="en-US" sz="2000" dirty="0" smtClean="0"/>
              <a:t>in the EMPAC auditorium at Rensselaer University.    Which has an unoccupied RT ~ 1.8 seconds at 1000Hz.</a:t>
            </a: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707" r="18152"/>
          <a:stretch/>
        </p:blipFill>
        <p:spPr>
          <a:xfrm>
            <a:off x="576878" y="1832495"/>
            <a:ext cx="4441176" cy="3276960"/>
          </a:xfrm>
          <a:prstGeom prst="rect">
            <a:avLst/>
          </a:prstGeom>
        </p:spPr>
      </p:pic>
      <p:sp>
        <p:nvSpPr>
          <p:cNvPr id="6" name="TextBox 5"/>
          <p:cNvSpPr txBox="1"/>
          <p:nvPr/>
        </p:nvSpPr>
        <p:spPr>
          <a:xfrm>
            <a:off x="5660246" y="1832495"/>
            <a:ext cx="5475188" cy="1200329"/>
          </a:xfrm>
          <a:prstGeom prst="rect">
            <a:avLst/>
          </a:prstGeom>
          <a:noFill/>
        </p:spPr>
        <p:txBody>
          <a:bodyPr wrap="square" rtlCol="0">
            <a:spAutoFit/>
          </a:bodyPr>
          <a:lstStyle/>
          <a:p>
            <a:r>
              <a:rPr lang="en-US" dirty="0" smtClean="0"/>
              <a:t>The results were surprising. Lokki’s small ensemble was localized and present in most seats, even in the balcony and at the back of the hall. Values of LOC were mostly above +3dB. </a:t>
            </a:r>
            <a:endParaRPr lang="en-US" dirty="0"/>
          </a:p>
        </p:txBody>
      </p:sp>
      <p:pic>
        <p:nvPicPr>
          <p:cNvPr id="5122" name="Picture 2" descr="F1 c ll 3khz sf"/>
          <p:cNvPicPr>
            <a:picLocks noChangeAspect="1" noChangeArrowheads="1"/>
          </p:cNvPicPr>
          <p:nvPr/>
        </p:nvPicPr>
        <p:blipFill rotWithShape="1">
          <a:blip r:embed="rId3">
            <a:extLst>
              <a:ext uri="{28A0092B-C50C-407E-A947-70E740481C1C}">
                <a14:useLocalDpi xmlns:a14="http://schemas.microsoft.com/office/drawing/2010/main" val="0"/>
              </a:ext>
            </a:extLst>
          </a:blip>
          <a:srcRect l="4027"/>
          <a:stretch/>
        </p:blipFill>
        <p:spPr bwMode="auto">
          <a:xfrm>
            <a:off x="5441880" y="3032824"/>
            <a:ext cx="4311720" cy="216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38200" y="5199107"/>
            <a:ext cx="10189028" cy="1477328"/>
          </a:xfrm>
          <a:prstGeom prst="rect">
            <a:avLst/>
          </a:prstGeom>
          <a:noFill/>
        </p:spPr>
        <p:txBody>
          <a:bodyPr wrap="square" rtlCol="0">
            <a:spAutoFit/>
          </a:bodyPr>
          <a:lstStyle/>
          <a:p>
            <a:r>
              <a:rPr lang="en-US" dirty="0" smtClean="0"/>
              <a:t>The impulse responses show a strong floor reflection 5ms after the direct sound. A great deal of floor was visible under the seats in front of the measurement positions. It is not likely that this reflection will be present when the hall is occupied, so the proximity we heard might not be heard in concerts.</a:t>
            </a:r>
          </a:p>
          <a:p>
            <a:r>
              <a:rPr lang="en-US" dirty="0" smtClean="0"/>
              <a:t> </a:t>
            </a:r>
          </a:p>
          <a:p>
            <a:pPr algn="ctr"/>
            <a:r>
              <a:rPr lang="en-US" dirty="0" smtClean="0"/>
              <a:t>The current LOC calculation treats this reflection as part of the direct sound. Is this correct?</a:t>
            </a:r>
            <a:endParaRPr lang="en-US" dirty="0"/>
          </a:p>
        </p:txBody>
      </p:sp>
      <p:sp>
        <p:nvSpPr>
          <p:cNvPr id="5" name="TextBox 4"/>
          <p:cNvSpPr txBox="1"/>
          <p:nvPr/>
        </p:nvSpPr>
        <p:spPr>
          <a:xfrm>
            <a:off x="10058203" y="3295376"/>
            <a:ext cx="1785649" cy="1754326"/>
          </a:xfrm>
          <a:prstGeom prst="rect">
            <a:avLst/>
          </a:prstGeom>
          <a:noFill/>
        </p:spPr>
        <p:txBody>
          <a:bodyPr wrap="square" rtlCol="0">
            <a:spAutoFit/>
          </a:bodyPr>
          <a:lstStyle/>
          <a:p>
            <a:r>
              <a:rPr lang="en-US" dirty="0" smtClean="0"/>
              <a:t>A 3D impulse response from seat R20. Red = front/back</a:t>
            </a:r>
          </a:p>
          <a:p>
            <a:r>
              <a:rPr lang="en-US" dirty="0" smtClean="0"/>
              <a:t>Blue = left/right</a:t>
            </a:r>
          </a:p>
          <a:p>
            <a:r>
              <a:rPr lang="en-US" dirty="0" smtClean="0"/>
              <a:t>Black = up/down</a:t>
            </a:r>
            <a:endParaRPr lang="en-US" dirty="0"/>
          </a:p>
        </p:txBody>
      </p:sp>
    </p:spTree>
    <p:extLst>
      <p:ext uri="{BB962C8B-B14F-4D97-AF65-F5344CB8AC3E}">
        <p14:creationId xmlns:p14="http://schemas.microsoft.com/office/powerpoint/2010/main" val="2493150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490"/>
            <a:ext cx="10515600" cy="1325563"/>
          </a:xfrm>
        </p:spPr>
        <p:txBody>
          <a:bodyPr>
            <a:normAutofit/>
          </a:bodyPr>
          <a:lstStyle/>
          <a:p>
            <a:pPr algn="ctr"/>
            <a:r>
              <a:rPr lang="en-US" sz="3600" dirty="0" smtClean="0"/>
              <a:t>Experiments with direct sound and prompt reflections</a:t>
            </a:r>
            <a:endParaRPr lang="en-US" sz="3600" dirty="0"/>
          </a:p>
        </p:txBody>
      </p:sp>
      <p:sp>
        <p:nvSpPr>
          <p:cNvPr id="3" name="Content Placeholder 2"/>
          <p:cNvSpPr>
            <a:spLocks noGrp="1"/>
          </p:cNvSpPr>
          <p:nvPr>
            <p:ph idx="1"/>
          </p:nvPr>
        </p:nvSpPr>
        <p:spPr>
          <a:xfrm>
            <a:off x="827314" y="1357539"/>
            <a:ext cx="10515600" cy="4351338"/>
          </a:xfrm>
        </p:spPr>
        <p:txBody>
          <a:bodyPr>
            <a:noAutofit/>
          </a:bodyPr>
          <a:lstStyle/>
          <a:p>
            <a:r>
              <a:rPr lang="en-US" sz="2200" dirty="0" smtClean="0"/>
              <a:t>The experiments showed that early reflections 5ms or less from the direct sound add to the direct sound loudness and increase the ability to localize. </a:t>
            </a:r>
          </a:p>
          <a:p>
            <a:pPr lvl="1"/>
            <a:r>
              <a:rPr lang="en-US" sz="1800" dirty="0" smtClean="0"/>
              <a:t>Reflections at 6ms do not increase localization and begin to alter timbre.</a:t>
            </a:r>
          </a:p>
          <a:p>
            <a:pPr lvl="1"/>
            <a:r>
              <a:rPr lang="en-US" sz="1800" dirty="0" smtClean="0"/>
              <a:t>Reflections at 7ms and later add to the reverberant loudness, and are detrimental both to timbre and localization.</a:t>
            </a:r>
          </a:p>
          <a:p>
            <a:pPr lvl="1"/>
            <a:endParaRPr lang="en-US" sz="1800" dirty="0" smtClean="0"/>
          </a:p>
          <a:p>
            <a:r>
              <a:rPr lang="en-US" sz="2000" dirty="0" smtClean="0"/>
              <a:t>We added a cross-fade to the LOC code to correctly account for the effects of these early reflections.</a:t>
            </a:r>
          </a:p>
          <a:p>
            <a:pPr lvl="1"/>
            <a:r>
              <a:rPr lang="en-US" sz="1800" dirty="0" smtClean="0"/>
              <a:t>New Matlab code for LOC is on the author’s web site.</a:t>
            </a:r>
          </a:p>
          <a:p>
            <a:pPr lvl="1"/>
            <a:endParaRPr lang="en-US" sz="1800" dirty="0" smtClean="0"/>
          </a:p>
          <a:p>
            <a:pPr algn="ctr"/>
            <a:r>
              <a:rPr lang="en-US" sz="2400" dirty="0" smtClean="0"/>
              <a:t>These discoveries are not new. </a:t>
            </a:r>
            <a:r>
              <a:rPr lang="en-US" sz="2400" dirty="0"/>
              <a:t>C</a:t>
            </a:r>
            <a:r>
              <a:rPr lang="en-US" sz="2400" dirty="0" smtClean="0"/>
              <a:t>hurches have been using close reflectors with pulpits for centuries.</a:t>
            </a:r>
            <a:endParaRPr lang="en-US" sz="2400" dirty="0"/>
          </a:p>
        </p:txBody>
      </p:sp>
    </p:spTree>
    <p:extLst>
      <p:ext uri="{BB962C8B-B14F-4D97-AF65-F5344CB8AC3E}">
        <p14:creationId xmlns:p14="http://schemas.microsoft.com/office/powerpoint/2010/main" val="4012322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304"/>
          </a:xfrm>
        </p:spPr>
        <p:txBody>
          <a:bodyPr/>
          <a:lstStyle/>
          <a:p>
            <a:pPr algn="ctr"/>
            <a:r>
              <a:rPr lang="en-US" dirty="0" smtClean="0"/>
              <a:t>Discussion</a:t>
            </a:r>
            <a:endParaRPr lang="en-US" dirty="0"/>
          </a:p>
        </p:txBody>
      </p:sp>
      <p:sp>
        <p:nvSpPr>
          <p:cNvPr id="3" name="Content Placeholder 2"/>
          <p:cNvSpPr>
            <a:spLocks noGrp="1"/>
          </p:cNvSpPr>
          <p:nvPr>
            <p:ph idx="1"/>
          </p:nvPr>
        </p:nvSpPr>
        <p:spPr>
          <a:xfrm>
            <a:off x="729343" y="1197430"/>
            <a:ext cx="10515600" cy="4351338"/>
          </a:xfrm>
        </p:spPr>
        <p:txBody>
          <a:bodyPr/>
          <a:lstStyle/>
          <a:p>
            <a:r>
              <a:rPr lang="en-US" sz="2000" dirty="0" smtClean="0"/>
              <a:t>We have found that the ability to sharply localize sources in halls and rooms depends on many factors besides the timing and strength of the early reflections.</a:t>
            </a:r>
          </a:p>
          <a:p>
            <a:pPr lvl="1"/>
            <a:r>
              <a:rPr lang="en-US" sz="1800" dirty="0" smtClean="0"/>
              <a:t>The speed of the attack of each new sound matters a lot. Male speech and many musical instruments have sharp attacks, but many do not.</a:t>
            </a:r>
          </a:p>
          <a:p>
            <a:r>
              <a:rPr lang="en-US" sz="2400" dirty="0" smtClean="0"/>
              <a:t>It is not necessary that every syllable in a stream is localizable.</a:t>
            </a:r>
          </a:p>
          <a:p>
            <a:pPr lvl="1"/>
            <a:r>
              <a:rPr lang="en-US" sz="1800" dirty="0" smtClean="0"/>
              <a:t>Probably less than a third will make the whole stream proximate and attention grabbing.</a:t>
            </a:r>
          </a:p>
          <a:p>
            <a:r>
              <a:rPr lang="en-US" sz="2400" dirty="0"/>
              <a:t>The reverberation time matters, as does the score and tempo of the music. </a:t>
            </a:r>
          </a:p>
          <a:p>
            <a:pPr lvl="1"/>
            <a:r>
              <a:rPr lang="en-US" sz="1800" dirty="0"/>
              <a:t>Short notes excite reverberation very little, and tend not to be masked by previous notes. But strong held notes build up the reverberation, and can sometimes mask everything.</a:t>
            </a:r>
          </a:p>
          <a:p>
            <a:pPr lvl="2"/>
            <a:r>
              <a:rPr lang="en-US" sz="1400" dirty="0"/>
              <a:t>We heard a concert in a church of the Schubert octet. Any time the French horn </a:t>
            </a:r>
            <a:r>
              <a:rPr lang="en-US" sz="1400" dirty="0" smtClean="0"/>
              <a:t>held a note the </a:t>
            </a:r>
            <a:r>
              <a:rPr lang="en-US" sz="1400" dirty="0" smtClean="0"/>
              <a:t>strings </a:t>
            </a:r>
            <a:r>
              <a:rPr lang="en-US" sz="1400" dirty="0"/>
              <a:t>became inaudible. </a:t>
            </a:r>
          </a:p>
          <a:p>
            <a:pPr lvl="2"/>
            <a:r>
              <a:rPr lang="en-US" sz="1400" dirty="0"/>
              <a:t>STI may be a useful companion to LOC for predicting the clarity and presence of some kinds of music.</a:t>
            </a:r>
          </a:p>
          <a:p>
            <a:endParaRPr lang="en-US" sz="2200" dirty="0" smtClean="0"/>
          </a:p>
          <a:p>
            <a:r>
              <a:rPr lang="en-US" sz="2400" dirty="0" smtClean="0"/>
              <a:t>We have binaural recordings from halls and rooms all over the world.</a:t>
            </a:r>
          </a:p>
          <a:p>
            <a:pPr lvl="1"/>
            <a:r>
              <a:rPr lang="en-US" sz="1800" dirty="0" smtClean="0"/>
              <a:t>In some of these the whole orchestra is either localizable or it is not. In others, particularly surround halls, instruments close to the conductor can be localizable while the rest of the orchestra is lost.</a:t>
            </a:r>
          </a:p>
          <a:p>
            <a:pPr lvl="2"/>
            <a:endParaRPr lang="en-US" sz="1600" dirty="0" smtClean="0"/>
          </a:p>
          <a:p>
            <a:endParaRPr lang="en-US" dirty="0"/>
          </a:p>
        </p:txBody>
      </p:sp>
    </p:spTree>
    <p:extLst>
      <p:ext uri="{BB962C8B-B14F-4D97-AF65-F5344CB8AC3E}">
        <p14:creationId xmlns:p14="http://schemas.microsoft.com/office/powerpoint/2010/main" val="175838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Conclusion</a:t>
            </a:r>
            <a:endParaRPr lang="en-US" sz="4000" dirty="0"/>
          </a:p>
        </p:txBody>
      </p:sp>
      <p:sp>
        <p:nvSpPr>
          <p:cNvPr id="3" name="Content Placeholder 2"/>
          <p:cNvSpPr>
            <a:spLocks noGrp="1"/>
          </p:cNvSpPr>
          <p:nvPr>
            <p:ph idx="1"/>
          </p:nvPr>
        </p:nvSpPr>
        <p:spPr>
          <a:xfrm>
            <a:off x="838200" y="1418546"/>
            <a:ext cx="10515600" cy="4351338"/>
          </a:xfrm>
        </p:spPr>
        <p:txBody>
          <a:bodyPr/>
          <a:lstStyle/>
          <a:p>
            <a:r>
              <a:rPr lang="en-US" sz="2400" dirty="0" smtClean="0"/>
              <a:t>Much of the work presented at this conference has focused on the sound in halls in test positions beyond the LLD.</a:t>
            </a:r>
          </a:p>
          <a:p>
            <a:pPr lvl="1"/>
            <a:r>
              <a:rPr lang="en-US" sz="2000" dirty="0" smtClean="0"/>
              <a:t>We believe that the first priority should be the ability to hear the music with clarity and engagement (with eyes closed</a:t>
            </a:r>
            <a:r>
              <a:rPr lang="en-US" sz="2000" dirty="0" smtClean="0"/>
              <a:t>.) We need more seats in front of the LLD, and fewer behind.</a:t>
            </a:r>
            <a:endParaRPr lang="en-US" sz="2400" dirty="0"/>
          </a:p>
          <a:p>
            <a:r>
              <a:rPr lang="en-US" sz="2400" dirty="0" smtClean="0"/>
              <a:t>The best way to learn about proximity and localizing the </a:t>
            </a:r>
            <a:r>
              <a:rPr lang="en-US" sz="2400" i="1" dirty="0" smtClean="0"/>
              <a:t>music</a:t>
            </a:r>
            <a:r>
              <a:rPr lang="en-US" sz="2400" dirty="0" smtClean="0"/>
              <a:t> in halls is by </a:t>
            </a:r>
            <a:r>
              <a:rPr lang="en-US" sz="2400" dirty="0" smtClean="0"/>
              <a:t>listening – but you must close your eyes!</a:t>
            </a:r>
            <a:endParaRPr lang="en-US" sz="2400" dirty="0" smtClean="0"/>
          </a:p>
          <a:p>
            <a:r>
              <a:rPr lang="en-US" sz="2400" dirty="0" smtClean="0"/>
              <a:t>Our binaural recordings of live concerts in halls around the world make the effects discussed in this presentation immediately audible.</a:t>
            </a:r>
          </a:p>
          <a:p>
            <a:pPr lvl="1"/>
            <a:r>
              <a:rPr lang="en-US" sz="2000" dirty="0" smtClean="0"/>
              <a:t>Our new crosstalk cancelling system requires only that you </a:t>
            </a:r>
            <a:r>
              <a:rPr lang="en-US" sz="2000" dirty="0" smtClean="0"/>
              <a:t>listen</a:t>
            </a:r>
            <a:r>
              <a:rPr lang="en-US" dirty="0" smtClean="0"/>
              <a:t>.</a:t>
            </a:r>
          </a:p>
          <a:p>
            <a:r>
              <a:rPr lang="en-US" sz="2400" dirty="0" smtClean="0"/>
              <a:t>I am preparing a You Tube video on how to use the crosstalk code. All you need is two speakers, a Windows computer, and an ASIO sound card.</a:t>
            </a:r>
            <a:endParaRPr lang="en-US" dirty="0" smtClean="0"/>
          </a:p>
          <a:p>
            <a:pPr lvl="1"/>
            <a:r>
              <a:rPr lang="en-US" sz="2000" dirty="0" smtClean="0"/>
              <a:t>I will send </a:t>
            </a:r>
            <a:r>
              <a:rPr lang="en-US" sz="2000" dirty="0" smtClean="0"/>
              <a:t>a </a:t>
            </a:r>
            <a:r>
              <a:rPr lang="en-US" sz="2000" dirty="0" smtClean="0"/>
              <a:t>PowerPoint with excerpts </a:t>
            </a:r>
            <a:r>
              <a:rPr lang="en-US" sz="2000" dirty="0" smtClean="0"/>
              <a:t>from these </a:t>
            </a:r>
            <a:r>
              <a:rPr lang="en-US" sz="2000" dirty="0" smtClean="0"/>
              <a:t>binaural recordings to anyone at this conference who asks for them.</a:t>
            </a:r>
          </a:p>
        </p:txBody>
      </p:sp>
    </p:spTree>
    <p:extLst>
      <p:ext uri="{BB962C8B-B14F-4D97-AF65-F5344CB8AC3E}">
        <p14:creationId xmlns:p14="http://schemas.microsoft.com/office/powerpoint/2010/main" val="501638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5972"/>
          </a:xfrm>
        </p:spPr>
        <p:txBody>
          <a:bodyPr>
            <a:normAutofit/>
          </a:bodyPr>
          <a:lstStyle/>
          <a:p>
            <a:pPr algn="ctr"/>
            <a:r>
              <a:rPr lang="en-US" sz="3200" dirty="0" smtClean="0"/>
              <a:t>Binaural examples from the </a:t>
            </a:r>
            <a:r>
              <a:rPr lang="en-US" sz="3200" dirty="0"/>
              <a:t>new 1200 seat Oslo opera </a:t>
            </a:r>
            <a:r>
              <a:rPr lang="en-US" sz="3200" dirty="0" smtClean="0"/>
              <a:t>house</a:t>
            </a:r>
            <a:endParaRPr lang="en-US" sz="3600" dirty="0"/>
          </a:p>
        </p:txBody>
      </p:sp>
      <p:sp>
        <p:nvSpPr>
          <p:cNvPr id="4" name="TextBox 3"/>
          <p:cNvSpPr txBox="1"/>
          <p:nvPr/>
        </p:nvSpPr>
        <p:spPr>
          <a:xfrm>
            <a:off x="6710516" y="1297858"/>
            <a:ext cx="4925962" cy="4678204"/>
          </a:xfrm>
          <a:prstGeom prst="rect">
            <a:avLst/>
          </a:prstGeom>
          <a:noFill/>
        </p:spPr>
        <p:txBody>
          <a:bodyPr wrap="square" rtlCol="0">
            <a:spAutoFit/>
          </a:bodyPr>
          <a:lstStyle/>
          <a:p>
            <a:r>
              <a:rPr lang="en-US" sz="2000" dirty="0" smtClean="0"/>
              <a:t>The first recording </a:t>
            </a:r>
            <a:r>
              <a:rPr lang="en-US" sz="2000" dirty="0"/>
              <a:t>is from the standing room area at the rear of the first balcony. The words are clear, the sound dry but engaging</a:t>
            </a:r>
            <a:r>
              <a:rPr lang="en-US" sz="2000" dirty="0" smtClean="0"/>
              <a:t>.</a:t>
            </a:r>
          </a:p>
          <a:p>
            <a:endParaRPr lang="en-US" sz="2000" dirty="0" smtClean="0"/>
          </a:p>
          <a:p>
            <a:endParaRPr lang="en-US" sz="2000" dirty="0"/>
          </a:p>
          <a:p>
            <a:r>
              <a:rPr lang="en-US" sz="2000" dirty="0" smtClean="0"/>
              <a:t>The second recording </a:t>
            </a:r>
            <a:r>
              <a:rPr lang="en-US" sz="2000" dirty="0"/>
              <a:t>is from the front of the first balcony. The sound is richer and more reverberant, but the words are mostly missing</a:t>
            </a:r>
            <a:r>
              <a:rPr lang="en-US" sz="2000" dirty="0" smtClean="0"/>
              <a:t>.</a:t>
            </a:r>
          </a:p>
          <a:p>
            <a:endParaRPr lang="en-US" sz="2000" dirty="0" smtClean="0"/>
          </a:p>
          <a:p>
            <a:endParaRPr lang="en-US" sz="2000" dirty="0"/>
          </a:p>
          <a:p>
            <a:r>
              <a:rPr lang="en-US" sz="2000" dirty="0" smtClean="0"/>
              <a:t>The last recording is </a:t>
            </a:r>
            <a:r>
              <a:rPr lang="en-US" sz="2000" dirty="0"/>
              <a:t>from the front of the third balcony. The sound is warm, but the singers are distant and not engaging.</a:t>
            </a:r>
          </a:p>
          <a:p>
            <a:endParaRPr lang="en-US" dirty="0"/>
          </a:p>
        </p:txBody>
      </p:sp>
      <p:pic>
        <p:nvPicPr>
          <p:cNvPr id="6" name="Picture 5" descr="C:\ddrive\ICA\ICA2010\18oslo_opera.jpg"/>
          <p:cNvPicPr/>
          <p:nvPr/>
        </p:nvPicPr>
        <p:blipFill>
          <a:blip r:embed="rId8" cstate="print"/>
          <a:srcRect/>
          <a:stretch>
            <a:fillRect/>
          </a:stretch>
        </p:blipFill>
        <p:spPr bwMode="auto">
          <a:xfrm>
            <a:off x="728293" y="1592824"/>
            <a:ext cx="5699545" cy="3878826"/>
          </a:xfrm>
          <a:prstGeom prst="rect">
            <a:avLst/>
          </a:prstGeom>
          <a:noFill/>
          <a:ln w="9525">
            <a:noFill/>
            <a:miter lim="800000"/>
            <a:headEnd/>
            <a:tailEnd/>
          </a:ln>
        </p:spPr>
      </p:pic>
      <p:pic>
        <p:nvPicPr>
          <p:cNvPr id="7" name="Oslo standing 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63897" y="2333830"/>
            <a:ext cx="609600" cy="609600"/>
          </a:xfrm>
          <a:prstGeom prst="rect">
            <a:avLst/>
          </a:prstGeom>
        </p:spPr>
      </p:pic>
      <p:pic>
        <p:nvPicPr>
          <p:cNvPr id="8" name="Oslo front 2nd bal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63897" y="3927780"/>
            <a:ext cx="609600" cy="609600"/>
          </a:xfrm>
          <a:prstGeom prst="rect">
            <a:avLst/>
          </a:prstGeom>
        </p:spPr>
      </p:pic>
      <p:pic>
        <p:nvPicPr>
          <p:cNvPr id="9" name="Oslo front 3rd bal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563897" y="5671262"/>
            <a:ext cx="609600" cy="609600"/>
          </a:xfrm>
          <a:prstGeom prst="rect">
            <a:avLst/>
          </a:prstGeom>
        </p:spPr>
      </p:pic>
    </p:spTree>
    <p:extLst>
      <p:ext uri="{BB962C8B-B14F-4D97-AF65-F5344CB8AC3E}">
        <p14:creationId xmlns:p14="http://schemas.microsoft.com/office/powerpoint/2010/main" val="25433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6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8705"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5" y="184377"/>
            <a:ext cx="10515600" cy="1325563"/>
          </a:xfrm>
        </p:spPr>
        <p:txBody>
          <a:bodyPr>
            <a:noAutofit/>
          </a:bodyPr>
          <a:lstStyle/>
          <a:p>
            <a:pPr algn="ctr"/>
            <a:r>
              <a:rPr lang="en-US" sz="3600" dirty="0" smtClean="0"/>
              <a:t>The ability to localize a sound depends on detecting the direct sound, which alone carries the ITD and ILD</a:t>
            </a:r>
            <a:r>
              <a:rPr lang="en-US" sz="4000" dirty="0" smtClean="0"/>
              <a:t>. </a:t>
            </a:r>
            <a:endParaRPr lang="en-US" sz="4000" dirty="0"/>
          </a:p>
        </p:txBody>
      </p:sp>
      <p:sp>
        <p:nvSpPr>
          <p:cNvPr id="3" name="Content Placeholder 2"/>
          <p:cNvSpPr>
            <a:spLocks noGrp="1"/>
          </p:cNvSpPr>
          <p:nvPr>
            <p:ph idx="1"/>
          </p:nvPr>
        </p:nvSpPr>
        <p:spPr>
          <a:xfrm>
            <a:off x="849085" y="1749426"/>
            <a:ext cx="10515600" cy="4351338"/>
          </a:xfrm>
        </p:spPr>
        <p:txBody>
          <a:bodyPr>
            <a:normAutofit/>
          </a:bodyPr>
          <a:lstStyle/>
          <a:p>
            <a:r>
              <a:rPr lang="en-US" dirty="0" smtClean="0"/>
              <a:t>Detecting the direct sound enables localization and proximity. </a:t>
            </a:r>
          </a:p>
          <a:p>
            <a:endParaRPr lang="en-US" dirty="0">
              <a:solidFill>
                <a:srgbClr val="FF0000"/>
              </a:solidFill>
            </a:endParaRPr>
          </a:p>
          <a:p>
            <a:pPr algn="ctr"/>
            <a:r>
              <a:rPr lang="en-US" sz="3200" dirty="0" smtClean="0">
                <a:solidFill>
                  <a:srgbClr val="FF0000"/>
                </a:solidFill>
              </a:rPr>
              <a:t>If a sound is perceived as close our attention is involuntarily drawn to it</a:t>
            </a:r>
            <a:r>
              <a:rPr lang="en-US" sz="3200" dirty="0">
                <a:solidFill>
                  <a:srgbClr val="FF0000"/>
                </a:solidFill>
              </a:rPr>
              <a:t>.</a:t>
            </a:r>
            <a:endParaRPr lang="en-US" sz="3200" dirty="0" smtClean="0">
              <a:solidFill>
                <a:srgbClr val="FF0000"/>
              </a:solidFill>
            </a:endParaRPr>
          </a:p>
          <a:p>
            <a:pPr marL="0" indent="0">
              <a:buNone/>
            </a:pPr>
            <a:endParaRPr lang="en-US" i="1" dirty="0"/>
          </a:p>
          <a:p>
            <a:r>
              <a:rPr lang="en-US" i="1" dirty="0" smtClean="0"/>
              <a:t>Separating </a:t>
            </a:r>
            <a:r>
              <a:rPr lang="en-US" i="1" dirty="0"/>
              <a:t>the </a:t>
            </a:r>
            <a:r>
              <a:rPr lang="en-US" i="1" dirty="0" smtClean="0"/>
              <a:t>direct sound of a source </a:t>
            </a:r>
            <a:r>
              <a:rPr lang="en-US" i="1" dirty="0"/>
              <a:t>from </a:t>
            </a:r>
            <a:r>
              <a:rPr lang="en-US" i="1" dirty="0" smtClean="0"/>
              <a:t>interference and reverberation is </a:t>
            </a:r>
            <a:r>
              <a:rPr lang="en-US" i="1" dirty="0"/>
              <a:t>a </a:t>
            </a:r>
            <a:r>
              <a:rPr lang="en-US" i="1" dirty="0" smtClean="0"/>
              <a:t>problem that </a:t>
            </a:r>
            <a:r>
              <a:rPr lang="en-US" i="1" dirty="0"/>
              <a:t>evolution has spent millions of years </a:t>
            </a:r>
            <a:r>
              <a:rPr lang="en-US" i="1" dirty="0" smtClean="0"/>
              <a:t>learning </a:t>
            </a:r>
            <a:r>
              <a:rPr lang="en-US" i="1" dirty="0"/>
              <a:t>to solve!</a:t>
            </a:r>
          </a:p>
          <a:p>
            <a:endParaRPr lang="en-US" dirty="0" smtClean="0"/>
          </a:p>
          <a:p>
            <a:pPr lvl="1"/>
            <a:endParaRPr lang="en-US" dirty="0" smtClean="0"/>
          </a:p>
        </p:txBody>
      </p:sp>
    </p:spTree>
    <p:extLst>
      <p:ext uri="{BB962C8B-B14F-4D97-AF65-F5344CB8AC3E}">
        <p14:creationId xmlns:p14="http://schemas.microsoft.com/office/powerpoint/2010/main" val="1736306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212725"/>
            <a:ext cx="10515600" cy="1325563"/>
          </a:xfrm>
        </p:spPr>
        <p:txBody>
          <a:bodyPr>
            <a:normAutofit/>
          </a:bodyPr>
          <a:lstStyle/>
          <a:p>
            <a:pPr algn="ctr"/>
            <a:r>
              <a:rPr lang="en-US" sz="3600" dirty="0"/>
              <a:t>S</a:t>
            </a:r>
            <a:r>
              <a:rPr lang="en-US" sz="3600" dirty="0" smtClean="0"/>
              <a:t>ounds that are close and precisely localized attract attention!</a:t>
            </a:r>
            <a:endParaRPr lang="en-US" sz="3600" dirty="0"/>
          </a:p>
        </p:txBody>
      </p:sp>
      <p:sp>
        <p:nvSpPr>
          <p:cNvPr id="3" name="Content Placeholder 2"/>
          <p:cNvSpPr>
            <a:spLocks noGrp="1"/>
          </p:cNvSpPr>
          <p:nvPr>
            <p:ph idx="1"/>
          </p:nvPr>
        </p:nvSpPr>
        <p:spPr>
          <a:xfrm>
            <a:off x="838201" y="1538288"/>
            <a:ext cx="10515600" cy="4351338"/>
          </a:xfrm>
        </p:spPr>
        <p:txBody>
          <a:bodyPr>
            <a:normAutofit/>
          </a:bodyPr>
          <a:lstStyle/>
          <a:p>
            <a:r>
              <a:rPr lang="en-US" sz="2400" dirty="0" smtClean="0"/>
              <a:t>Drama directors have known this for centuries.</a:t>
            </a:r>
          </a:p>
          <a:p>
            <a:r>
              <a:rPr lang="en-US" sz="2400" dirty="0" smtClean="0"/>
              <a:t>Cinema and opera directors demand that characters sound close to the listeners.</a:t>
            </a:r>
          </a:p>
          <a:p>
            <a:r>
              <a:rPr lang="en-US" sz="2400" dirty="0" smtClean="0"/>
              <a:t>Experiments in lecture rooms show that students acoustically close to a teacher get better grades.</a:t>
            </a:r>
          </a:p>
          <a:p>
            <a:endParaRPr lang="en-US" sz="2400" dirty="0"/>
          </a:p>
          <a:p>
            <a:r>
              <a:rPr lang="en-US" dirty="0"/>
              <a:t>T</a:t>
            </a:r>
            <a:r>
              <a:rPr lang="en-US" dirty="0" smtClean="0"/>
              <a:t>he ability to separate sounds into independent neural streams has been studied by hearing scientists, but has been neglected by acoustic science.</a:t>
            </a:r>
            <a:endParaRPr lang="en-US" dirty="0"/>
          </a:p>
          <a:p>
            <a:r>
              <a:rPr lang="en-US" dirty="0" smtClean="0">
                <a:solidFill>
                  <a:srgbClr val="C00000"/>
                </a:solidFill>
              </a:rPr>
              <a:t>In most rooms there is a distinct distance from sound sources where localization abruptly fails. We have named this the “Limit of Localization Distance” or LLD.</a:t>
            </a:r>
          </a:p>
        </p:txBody>
      </p:sp>
    </p:spTree>
    <p:extLst>
      <p:ext uri="{BB962C8B-B14F-4D97-AF65-F5344CB8AC3E}">
        <p14:creationId xmlns:p14="http://schemas.microsoft.com/office/powerpoint/2010/main" val="712464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600" dirty="0" smtClean="0"/>
              <a:t>How does the ear and brain separate direct sound from reflections, and </a:t>
            </a:r>
            <a:r>
              <a:rPr lang="en-US" sz="3600" dirty="0" smtClean="0"/>
              <a:t>why </a:t>
            </a:r>
            <a:r>
              <a:rPr lang="en-US" sz="3600" dirty="0" smtClean="0"/>
              <a:t>does the ability </a:t>
            </a:r>
            <a:r>
              <a:rPr lang="en-US" sz="3600" dirty="0" smtClean="0"/>
              <a:t>suddenly fail</a:t>
            </a:r>
            <a:r>
              <a:rPr lang="en-US" sz="3600" dirty="0" smtClean="0"/>
              <a:t>?</a:t>
            </a:r>
            <a:endParaRPr lang="en-US" sz="3600" dirty="0"/>
          </a:p>
        </p:txBody>
      </p:sp>
      <p:sp>
        <p:nvSpPr>
          <p:cNvPr id="3" name="Content Placeholder 2"/>
          <p:cNvSpPr>
            <a:spLocks noGrp="1"/>
          </p:cNvSpPr>
          <p:nvPr>
            <p:ph idx="1"/>
          </p:nvPr>
        </p:nvSpPr>
        <p:spPr>
          <a:xfrm>
            <a:off x="702127" y="1167719"/>
            <a:ext cx="10515600" cy="5429024"/>
          </a:xfrm>
        </p:spPr>
        <p:txBody>
          <a:bodyPr/>
          <a:lstStyle/>
          <a:p>
            <a:r>
              <a:rPr lang="en-US" sz="1800" dirty="0" smtClean="0"/>
              <a:t>Localizing sound is critically dependent on auditory stream separation, which has been intensely studied by other fields. Fine summaries of this work can be found in:</a:t>
            </a:r>
          </a:p>
          <a:p>
            <a:pPr lvl="1"/>
            <a:r>
              <a:rPr lang="en-US" sz="1800" dirty="0">
                <a:hlinkClick r:id="rId2"/>
              </a:rPr>
              <a:t>Andrew J. </a:t>
            </a:r>
            <a:r>
              <a:rPr lang="en-US" sz="1800" dirty="0" err="1" smtClean="0">
                <a:hlinkClick r:id="rId2"/>
              </a:rPr>
              <a:t>Oxenham</a:t>
            </a:r>
            <a:r>
              <a:rPr lang="en-US" sz="1800" dirty="0" smtClean="0"/>
              <a:t> </a:t>
            </a:r>
            <a:r>
              <a:rPr lang="en-US" sz="1800" dirty="0"/>
              <a:t>PMID: </a:t>
            </a:r>
            <a:r>
              <a:rPr lang="en-US" sz="1800" dirty="0" smtClean="0">
                <a:hlinkClick r:id="rId3"/>
              </a:rPr>
              <a:t>18974203</a:t>
            </a:r>
            <a:r>
              <a:rPr lang="en-US" sz="1800" dirty="0" smtClean="0"/>
              <a:t> and </a:t>
            </a:r>
            <a:r>
              <a:rPr lang="en-US" sz="1800" dirty="0"/>
              <a:t>in </a:t>
            </a:r>
            <a:r>
              <a:rPr lang="en-US" sz="1800" dirty="0" smtClean="0"/>
              <a:t>Josupeit &amp; Hohmann, JASA 142</a:t>
            </a:r>
            <a:r>
              <a:rPr lang="en-US" sz="1800" dirty="0"/>
              <a:t>, 35 (2017</a:t>
            </a:r>
            <a:r>
              <a:rPr lang="en-US" sz="1800" dirty="0" smtClean="0"/>
              <a:t>)</a:t>
            </a:r>
            <a:endParaRPr lang="en-US" sz="1800" dirty="0"/>
          </a:p>
          <a:p>
            <a:r>
              <a:rPr lang="en-US" sz="1800" dirty="0" smtClean="0"/>
              <a:t>Separation by pitch </a:t>
            </a:r>
            <a:r>
              <a:rPr lang="en-US" sz="1800" dirty="0" smtClean="0"/>
              <a:t>period is </a:t>
            </a:r>
            <a:r>
              <a:rPr lang="en-US" sz="1800" dirty="0" smtClean="0"/>
              <a:t>known to be a critical aspect of stream </a:t>
            </a:r>
            <a:r>
              <a:rPr lang="en-US" sz="1800" dirty="0" smtClean="0"/>
              <a:t>separation in complex environments. </a:t>
            </a:r>
            <a:r>
              <a:rPr lang="en-US" sz="1800" i="1" dirty="0" smtClean="0"/>
              <a:t>It depends on amplitude </a:t>
            </a:r>
            <a:r>
              <a:rPr lang="en-US" sz="1800" i="1" dirty="0" smtClean="0"/>
              <a:t>pulses in the time waveform of speech and music.</a:t>
            </a:r>
            <a:endParaRPr lang="en-US" sz="1800" i="1" dirty="0" smtClean="0"/>
          </a:p>
          <a:p>
            <a:r>
              <a:rPr lang="en-US" sz="1800" dirty="0" smtClean="0"/>
              <a:t>The information in both speech and music is encoded in the upper harmonics </a:t>
            </a:r>
            <a:r>
              <a:rPr lang="en-US" sz="1800" dirty="0" smtClean="0"/>
              <a:t>of a fundamental frequency. </a:t>
            </a:r>
            <a:r>
              <a:rPr lang="en-US" sz="1800" dirty="0" smtClean="0">
                <a:solidFill>
                  <a:srgbClr val="FF0000"/>
                </a:solidFill>
              </a:rPr>
              <a:t>When the phase of </a:t>
            </a:r>
            <a:r>
              <a:rPr lang="en-US" sz="1800" dirty="0" smtClean="0">
                <a:solidFill>
                  <a:srgbClr val="FF0000"/>
                </a:solidFill>
              </a:rPr>
              <a:t>these harmonics are not altered by reflections they </a:t>
            </a:r>
            <a:r>
              <a:rPr lang="en-US" sz="1800" dirty="0" smtClean="0">
                <a:solidFill>
                  <a:srgbClr val="FF0000"/>
                </a:solidFill>
              </a:rPr>
              <a:t>combine to create amplitude </a:t>
            </a:r>
            <a:r>
              <a:rPr lang="en-US" sz="1800" dirty="0" smtClean="0">
                <a:solidFill>
                  <a:srgbClr val="FF0000"/>
                </a:solidFill>
              </a:rPr>
              <a:t>waveforms that contain sharp pulses. </a:t>
            </a:r>
            <a:r>
              <a:rPr lang="en-US" sz="1800" dirty="0" smtClean="0">
                <a:solidFill>
                  <a:srgbClr val="FF0000"/>
                </a:solidFill>
              </a:rPr>
              <a:t>Human ears have evolved to utilize these pulses.</a:t>
            </a:r>
            <a:endParaRPr lang="en-US" dirty="0" smtClean="0">
              <a:solidFill>
                <a:srgbClr val="FF0000"/>
              </a:solidFill>
            </a:endParaRPr>
          </a:p>
          <a:p>
            <a:endParaRPr lang="en-US" dirty="0"/>
          </a:p>
          <a:p>
            <a:endParaRPr lang="en-US" dirty="0" smtClean="0"/>
          </a:p>
          <a:p>
            <a:endParaRPr lang="en-US" dirty="0"/>
          </a:p>
          <a:p>
            <a:r>
              <a:rPr lang="en-US" sz="2200" dirty="0" smtClean="0"/>
              <a:t>An </a:t>
            </a:r>
            <a:r>
              <a:rPr lang="en-US" sz="2200" dirty="0" smtClean="0"/>
              <a:t>autocorrelator or comb filter tuned to the fundamental frequency of these pulses can separate </a:t>
            </a:r>
            <a:r>
              <a:rPr lang="en-US" sz="2200" dirty="0" smtClean="0"/>
              <a:t>particular sounds </a:t>
            </a:r>
            <a:r>
              <a:rPr lang="en-US" sz="2200" dirty="0" smtClean="0"/>
              <a:t>from other sounds and from noise.</a:t>
            </a:r>
          </a:p>
          <a:p>
            <a:r>
              <a:rPr lang="en-US" sz="2200" dirty="0" smtClean="0"/>
              <a:t>But the pitch must be accurate, </a:t>
            </a:r>
            <a:r>
              <a:rPr lang="en-US" sz="2200" dirty="0"/>
              <a:t>i</a:t>
            </a:r>
            <a:r>
              <a:rPr lang="en-US" sz="2200" dirty="0" smtClean="0"/>
              <a:t>deally to about 0.3</a:t>
            </a:r>
            <a:r>
              <a:rPr lang="en-US" sz="2200" dirty="0" smtClean="0"/>
              <a:t>%. This may be the reason human pitch perception is so precise. </a:t>
            </a:r>
            <a:endParaRPr lang="en-US" sz="2200" dirty="0" smtClean="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7" t="16046" r="34343" b="15644"/>
          <a:stretch/>
        </p:blipFill>
        <p:spPr bwMode="auto">
          <a:xfrm>
            <a:off x="6553290" y="3506470"/>
            <a:ext cx="2906485" cy="129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en david low pass 800Hz"/>
          <p:cNvPicPr>
            <a:picLocks noChangeAspect="1" noChangeArrowheads="1"/>
          </p:cNvPicPr>
          <p:nvPr/>
        </p:nvPicPr>
        <p:blipFill rotWithShape="1">
          <a:blip r:embed="rId5">
            <a:extLst>
              <a:ext uri="{28A0092B-C50C-407E-A947-70E740481C1C}">
                <a14:useLocalDpi xmlns:a14="http://schemas.microsoft.com/office/drawing/2010/main" val="0"/>
              </a:ext>
            </a:extLst>
          </a:blip>
          <a:srcRect l="1363" t="24663" b="36328"/>
          <a:stretch/>
        </p:blipFill>
        <p:spPr bwMode="auto">
          <a:xfrm>
            <a:off x="2226616" y="3547567"/>
            <a:ext cx="3020786" cy="121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26616" y="4759917"/>
            <a:ext cx="8109857" cy="369332"/>
          </a:xfrm>
          <a:prstGeom prst="rect">
            <a:avLst/>
          </a:prstGeom>
          <a:noFill/>
        </p:spPr>
        <p:txBody>
          <a:bodyPr wrap="square" rtlCol="0">
            <a:spAutoFit/>
          </a:bodyPr>
          <a:lstStyle/>
          <a:p>
            <a:r>
              <a:rPr lang="en-US" dirty="0" smtClean="0"/>
              <a:t>“Ten” at frequencies below 1000Hz                   “Ten” at frequencies above 1000Hz</a:t>
            </a:r>
            <a:endParaRPr lang="en-US" dirty="0"/>
          </a:p>
        </p:txBody>
      </p:sp>
    </p:spTree>
    <p:extLst>
      <p:ext uri="{BB962C8B-B14F-4D97-AF65-F5344CB8AC3E}">
        <p14:creationId xmlns:p14="http://schemas.microsoft.com/office/powerpoint/2010/main" val="143410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34" y="365125"/>
            <a:ext cx="10850366" cy="854075"/>
          </a:xfrm>
        </p:spPr>
        <p:txBody>
          <a:bodyPr>
            <a:normAutofit/>
          </a:bodyPr>
          <a:lstStyle/>
          <a:p>
            <a:pPr algn="ctr"/>
            <a:r>
              <a:rPr lang="en-US" sz="4000" dirty="0" smtClean="0"/>
              <a:t>The importance of </a:t>
            </a:r>
            <a:r>
              <a:rPr lang="en-US" sz="4000" dirty="0" smtClean="0"/>
              <a:t>the phase of upper harmonics.</a:t>
            </a:r>
            <a:endParaRPr lang="en-US" sz="4000" dirty="0"/>
          </a:p>
        </p:txBody>
      </p:sp>
      <p:sp>
        <p:nvSpPr>
          <p:cNvPr id="3" name="Content Placeholder 2"/>
          <p:cNvSpPr>
            <a:spLocks noGrp="1"/>
          </p:cNvSpPr>
          <p:nvPr>
            <p:ph idx="1"/>
          </p:nvPr>
        </p:nvSpPr>
        <p:spPr>
          <a:xfrm>
            <a:off x="859971" y="1357540"/>
            <a:ext cx="10515600" cy="4351338"/>
          </a:xfrm>
        </p:spPr>
        <p:txBody>
          <a:bodyPr/>
          <a:lstStyle/>
          <a:p>
            <a:r>
              <a:rPr lang="en-US" dirty="0" err="1" smtClean="0"/>
              <a:t>Aarabi</a:t>
            </a:r>
            <a:r>
              <a:rPr lang="en-US" dirty="0" smtClean="0"/>
              <a:t> et al studied the effect of altering the phases of the upper harmonics of speech on the intelligibility of words in noise.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323" y="2435587"/>
            <a:ext cx="4470875" cy="3595002"/>
          </a:xfrm>
          <a:prstGeom prst="rect">
            <a:avLst/>
          </a:prstGeom>
        </p:spPr>
      </p:pic>
      <p:sp>
        <p:nvSpPr>
          <p:cNvPr id="5" name="TextBox 4"/>
          <p:cNvSpPr txBox="1"/>
          <p:nvPr/>
        </p:nvSpPr>
        <p:spPr>
          <a:xfrm>
            <a:off x="5856510" y="2278707"/>
            <a:ext cx="5138058" cy="4216539"/>
          </a:xfrm>
          <a:prstGeom prst="rect">
            <a:avLst/>
          </a:prstGeom>
          <a:noFill/>
        </p:spPr>
        <p:txBody>
          <a:bodyPr wrap="square" rtlCol="0">
            <a:spAutoFit/>
          </a:bodyPr>
          <a:lstStyle/>
          <a:p>
            <a:r>
              <a:rPr lang="en-US" dirty="0" smtClean="0"/>
              <a:t>He replaced the original phases of spoken words with a random variable that varied from zero to +- pi. </a:t>
            </a:r>
          </a:p>
          <a:p>
            <a:endParaRPr lang="en-US" dirty="0"/>
          </a:p>
          <a:p>
            <a:r>
              <a:rPr lang="en-US" dirty="0" smtClean="0"/>
              <a:t>When the mix was half original and half random the error rate more than doubled for all levels of noise.</a:t>
            </a:r>
          </a:p>
          <a:p>
            <a:endParaRPr lang="en-US" dirty="0"/>
          </a:p>
          <a:p>
            <a:r>
              <a:rPr lang="en-US" sz="2000" dirty="0" smtClean="0"/>
              <a:t>His experiments verify our findings that the phases of the upper harmonics of speech (and music) are vital to  our abilities to separate signals from noise.</a:t>
            </a:r>
          </a:p>
          <a:p>
            <a:endParaRPr lang="en-US" sz="2000" dirty="0"/>
          </a:p>
          <a:p>
            <a:r>
              <a:rPr lang="en-US" sz="2000" dirty="0" smtClean="0">
                <a:solidFill>
                  <a:srgbClr val="FF0000"/>
                </a:solidFill>
              </a:rPr>
              <a:t>He finds that there </a:t>
            </a:r>
            <a:r>
              <a:rPr lang="en-US" sz="2000" dirty="0" smtClean="0">
                <a:solidFill>
                  <a:srgbClr val="FF0000"/>
                </a:solidFill>
              </a:rPr>
              <a:t>is a distinct </a:t>
            </a:r>
            <a:r>
              <a:rPr lang="en-US" sz="2000" dirty="0" smtClean="0">
                <a:solidFill>
                  <a:srgbClr val="FF0000"/>
                </a:solidFill>
              </a:rPr>
              <a:t>amount of phase randomization  that causes separation of sounds to abruptly </a:t>
            </a:r>
            <a:r>
              <a:rPr lang="en-US" sz="2000" dirty="0" smtClean="0">
                <a:solidFill>
                  <a:srgbClr val="FF0000"/>
                </a:solidFill>
              </a:rPr>
              <a:t>fail.</a:t>
            </a:r>
          </a:p>
        </p:txBody>
      </p:sp>
    </p:spTree>
    <p:extLst>
      <p:ext uri="{BB962C8B-B14F-4D97-AF65-F5344CB8AC3E}">
        <p14:creationId xmlns:p14="http://schemas.microsoft.com/office/powerpoint/2010/main" val="1308655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605"/>
            <a:ext cx="10515600" cy="1325563"/>
          </a:xfrm>
        </p:spPr>
        <p:txBody>
          <a:bodyPr>
            <a:normAutofit/>
          </a:bodyPr>
          <a:lstStyle/>
          <a:p>
            <a:pPr algn="ctr"/>
            <a:r>
              <a:rPr lang="en-US" sz="4000" dirty="0" smtClean="0"/>
              <a:t>Sound streaming and the background stream</a:t>
            </a:r>
            <a:endParaRPr lang="en-US" sz="4000" dirty="0"/>
          </a:p>
        </p:txBody>
      </p:sp>
      <p:sp>
        <p:nvSpPr>
          <p:cNvPr id="3" name="Content Placeholder 2"/>
          <p:cNvSpPr>
            <a:spLocks noGrp="1"/>
          </p:cNvSpPr>
          <p:nvPr>
            <p:ph idx="1"/>
          </p:nvPr>
        </p:nvSpPr>
        <p:spPr>
          <a:xfrm>
            <a:off x="838200" y="1335768"/>
            <a:ext cx="10515600" cy="4351338"/>
          </a:xfrm>
        </p:spPr>
        <p:txBody>
          <a:bodyPr>
            <a:noAutofit/>
          </a:bodyPr>
          <a:lstStyle/>
          <a:p>
            <a:r>
              <a:rPr lang="en-US" sz="2400" dirty="0" smtClean="0"/>
              <a:t>Successfully separated sources form multiple “foreground” streams.</a:t>
            </a:r>
          </a:p>
          <a:p>
            <a:pPr lvl="1"/>
            <a:r>
              <a:rPr lang="en-US" sz="1800" dirty="0" smtClean="0"/>
              <a:t>We can consciously follow at least three at the same time, </a:t>
            </a:r>
            <a:r>
              <a:rPr lang="en-US" sz="1800" dirty="0" smtClean="0"/>
              <a:t>and</a:t>
            </a:r>
            <a:r>
              <a:rPr lang="en-US" sz="1800" dirty="0" smtClean="0"/>
              <a:t> </a:t>
            </a:r>
            <a:r>
              <a:rPr lang="en-US" sz="1800" dirty="0" smtClean="0"/>
              <a:t>can switch to others at will.</a:t>
            </a:r>
          </a:p>
          <a:p>
            <a:endParaRPr lang="en-US" sz="2000" dirty="0" smtClean="0"/>
          </a:p>
          <a:p>
            <a:r>
              <a:rPr lang="en-US" sz="2400" dirty="0" smtClean="0"/>
              <a:t>Sounds that cannot be localized or separated form a single stream with special properties; the “background stream.”</a:t>
            </a:r>
          </a:p>
          <a:p>
            <a:pPr lvl="1"/>
            <a:r>
              <a:rPr lang="en-US" sz="1800" dirty="0" smtClean="0"/>
              <a:t>The background stream is perceived as distinctly separate from the foreground streams, and is often perceived as fully surrounding.</a:t>
            </a:r>
          </a:p>
          <a:p>
            <a:pPr lvl="1"/>
            <a:endParaRPr lang="en-US" sz="1800" dirty="0" smtClean="0"/>
          </a:p>
          <a:p>
            <a:r>
              <a:rPr lang="en-US" sz="2400" dirty="0" smtClean="0"/>
              <a:t>When there are no localized foreground streams all the sound we hear is perceived as a single </a:t>
            </a:r>
            <a:r>
              <a:rPr lang="en-US" sz="2400" dirty="0" smtClean="0"/>
              <a:t>stream</a:t>
            </a:r>
            <a:r>
              <a:rPr lang="en-US" sz="2400" dirty="0" smtClean="0"/>
              <a:t>.</a:t>
            </a:r>
          </a:p>
          <a:p>
            <a:pPr lvl="1"/>
            <a:r>
              <a:rPr lang="en-US" sz="1800" dirty="0"/>
              <a:t>W</a:t>
            </a:r>
            <a:r>
              <a:rPr lang="en-US" sz="1800" dirty="0" smtClean="0"/>
              <a:t>e can hear directional properties. For example, In concert halls the sound with eyes closed  is mostly somewhat elevated and in front. With eyes open we see the musicians in front, and hear them in front.</a:t>
            </a:r>
          </a:p>
          <a:p>
            <a:r>
              <a:rPr lang="en-US" sz="2400" dirty="0" smtClean="0"/>
              <a:t>We believe that too much hall research focuses on the sound of halls with eyes open and </a:t>
            </a:r>
            <a:r>
              <a:rPr lang="en-US" sz="2400" dirty="0" smtClean="0"/>
              <a:t>on </a:t>
            </a:r>
            <a:r>
              <a:rPr lang="en-US" sz="2400" dirty="0" smtClean="0"/>
              <a:t>seats where you cannot </a:t>
            </a:r>
            <a:r>
              <a:rPr lang="en-US" sz="2400" i="1" dirty="0" smtClean="0"/>
              <a:t>hear</a:t>
            </a:r>
            <a:r>
              <a:rPr lang="en-US" sz="2400" dirty="0" smtClean="0"/>
              <a:t> the instruments distinctly</a:t>
            </a:r>
            <a:r>
              <a:rPr lang="en-US" sz="2400" dirty="0" smtClean="0"/>
              <a:t>. These are often the most numerous, but they are not the </a:t>
            </a:r>
            <a:r>
              <a:rPr lang="en-US" sz="2400" i="1" dirty="0" smtClean="0"/>
              <a:t>best!</a:t>
            </a:r>
            <a:endParaRPr lang="en-US" sz="2400" i="1" dirty="0"/>
          </a:p>
        </p:txBody>
      </p:sp>
    </p:spTree>
    <p:extLst>
      <p:ext uri="{BB962C8B-B14F-4D97-AF65-F5344CB8AC3E}">
        <p14:creationId xmlns:p14="http://schemas.microsoft.com/office/powerpoint/2010/main" val="447626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4" y="118318"/>
            <a:ext cx="10515600" cy="1325563"/>
          </a:xfrm>
        </p:spPr>
        <p:txBody>
          <a:bodyPr>
            <a:normAutofit/>
          </a:bodyPr>
          <a:lstStyle/>
          <a:p>
            <a:pPr algn="ctr"/>
            <a:r>
              <a:rPr lang="en-US" sz="3600" dirty="0" smtClean="0"/>
              <a:t>Binaural recordings easily demonstrate the difference between the sounds in front of and behind the LLD. </a:t>
            </a:r>
            <a:endParaRPr lang="en-US" sz="3600" dirty="0"/>
          </a:p>
        </p:txBody>
      </p:sp>
      <p:sp>
        <p:nvSpPr>
          <p:cNvPr id="3" name="Content Placeholder 2"/>
          <p:cNvSpPr>
            <a:spLocks noGrp="1"/>
          </p:cNvSpPr>
          <p:nvPr>
            <p:ph idx="1"/>
          </p:nvPr>
        </p:nvSpPr>
        <p:spPr>
          <a:xfrm>
            <a:off x="859970" y="1366936"/>
            <a:ext cx="10809515" cy="4816149"/>
          </a:xfrm>
        </p:spPr>
        <p:txBody>
          <a:bodyPr/>
          <a:lstStyle/>
          <a:p>
            <a:pPr marL="0" indent="0">
              <a:buNone/>
            </a:pPr>
            <a:endParaRPr lang="en-US" dirty="0">
              <a:solidFill>
                <a:srgbClr val="FF0000"/>
              </a:solidFill>
            </a:endParaRPr>
          </a:p>
          <a:p>
            <a:endParaRPr lang="en-US" dirty="0" smtClean="0">
              <a:solidFill>
                <a:srgbClr val="FF0000"/>
              </a:solidFill>
            </a:endParaRPr>
          </a:p>
          <a:p>
            <a:endParaRPr lang="en-US" dirty="0" smtClean="0"/>
          </a:p>
          <a:p>
            <a:pPr lvl="1"/>
            <a:endParaRPr lang="en-US" dirty="0" smtClean="0"/>
          </a:p>
          <a:p>
            <a:pPr lvl="1"/>
            <a:endParaRPr lang="en-US" dirty="0" smtClean="0"/>
          </a:p>
          <a:p>
            <a:pPr lvl="1"/>
            <a:endParaRPr lang="en-US" dirty="0" smtClean="0"/>
          </a:p>
          <a:p>
            <a:endParaRPr lang="en-US" sz="2400" dirty="0" smtClean="0"/>
          </a:p>
          <a:p>
            <a:pPr marL="0" indent="0">
              <a:buNone/>
            </a:pPr>
            <a:endParaRPr lang="en-US" sz="2400" dirty="0">
              <a:solidFill>
                <a:srgbClr val="FF0000"/>
              </a:solidFill>
            </a:endParaRPr>
          </a:p>
          <a:p>
            <a:r>
              <a:rPr lang="en-US" sz="2400" dirty="0" smtClean="0">
                <a:solidFill>
                  <a:srgbClr val="FF0000"/>
                </a:solidFill>
              </a:rPr>
              <a:t>With eyes open the sound in both seats is perceived as similar. But the brain knows the difference. The sound in row K is less exciting, </a:t>
            </a:r>
            <a:r>
              <a:rPr lang="en-US" sz="2400" dirty="0" smtClean="0">
                <a:solidFill>
                  <a:srgbClr val="FF0000"/>
                </a:solidFill>
              </a:rPr>
              <a:t>less engaging, and </a:t>
            </a:r>
            <a:r>
              <a:rPr lang="en-US" sz="2400" dirty="0" smtClean="0">
                <a:solidFill>
                  <a:srgbClr val="FF0000"/>
                </a:solidFill>
              </a:rPr>
              <a:t>easier to forget.</a:t>
            </a:r>
          </a:p>
          <a:p>
            <a:endParaRPr lang="en-US" sz="2400" dirty="0">
              <a:solidFill>
                <a:srgbClr val="FF0000"/>
              </a:solidFill>
            </a:endParaRPr>
          </a:p>
          <a:p>
            <a:pPr marL="0" indent="0">
              <a:buNone/>
            </a:pPr>
            <a:endParaRPr lang="en-US" sz="2400" dirty="0" smtClean="0"/>
          </a:p>
        </p:txBody>
      </p:sp>
      <p:pic>
        <p:nvPicPr>
          <p:cNvPr id="4" name="Picture 3" descr="IMG_1034.jpg"/>
          <p:cNvPicPr/>
          <p:nvPr/>
        </p:nvPicPr>
        <p:blipFill>
          <a:blip r:embed="rId6" cstate="print"/>
          <a:srcRect/>
          <a:stretch>
            <a:fillRect/>
          </a:stretch>
        </p:blipFill>
        <p:spPr bwMode="auto">
          <a:xfrm>
            <a:off x="436212" y="1366936"/>
            <a:ext cx="4465506" cy="3215950"/>
          </a:xfrm>
          <a:prstGeom prst="rect">
            <a:avLst/>
          </a:prstGeom>
          <a:noFill/>
          <a:ln w="9525">
            <a:noFill/>
            <a:miter lim="800000"/>
            <a:headEnd/>
            <a:tailEnd/>
          </a:ln>
        </p:spPr>
      </p:pic>
      <p:sp>
        <p:nvSpPr>
          <p:cNvPr id="5" name="TextBox 4"/>
          <p:cNvSpPr txBox="1"/>
          <p:nvPr/>
        </p:nvSpPr>
        <p:spPr>
          <a:xfrm>
            <a:off x="5748835" y="1366936"/>
            <a:ext cx="5102323" cy="1015663"/>
          </a:xfrm>
          <a:prstGeom prst="rect">
            <a:avLst/>
          </a:prstGeom>
          <a:noFill/>
        </p:spPr>
        <p:txBody>
          <a:bodyPr wrap="square" rtlCol="0">
            <a:spAutoFit/>
          </a:bodyPr>
          <a:lstStyle/>
          <a:p>
            <a:r>
              <a:rPr lang="en-US" sz="2000" dirty="0" smtClean="0"/>
              <a:t>A binaural recording of a string quartet from this seat in Row F. The sound </a:t>
            </a:r>
            <a:r>
              <a:rPr lang="en-US" sz="2000" dirty="0" smtClean="0"/>
              <a:t>is clear, present, and reverberant.</a:t>
            </a:r>
            <a:endParaRPr lang="en-US" sz="2000" dirty="0"/>
          </a:p>
        </p:txBody>
      </p:sp>
      <p:sp>
        <p:nvSpPr>
          <p:cNvPr id="8" name="TextBox 7"/>
          <p:cNvSpPr txBox="1"/>
          <p:nvPr/>
        </p:nvSpPr>
        <p:spPr>
          <a:xfrm>
            <a:off x="5793951" y="2563240"/>
            <a:ext cx="5102322" cy="707886"/>
          </a:xfrm>
          <a:prstGeom prst="rect">
            <a:avLst/>
          </a:prstGeom>
          <a:noFill/>
        </p:spPr>
        <p:txBody>
          <a:bodyPr wrap="square" rtlCol="0">
            <a:spAutoFit/>
          </a:bodyPr>
          <a:lstStyle/>
          <a:p>
            <a:r>
              <a:rPr lang="en-US" sz="2000" dirty="0" smtClean="0"/>
              <a:t>A binaural recording directly behind in Row K</a:t>
            </a:r>
            <a:endParaRPr lang="en-US" sz="2000" dirty="0"/>
          </a:p>
          <a:p>
            <a:r>
              <a:rPr lang="en-US" sz="2000" dirty="0" smtClean="0"/>
              <a:t>is </a:t>
            </a:r>
            <a:r>
              <a:rPr lang="en-US" sz="2000" dirty="0" smtClean="0"/>
              <a:t>distant and mushy.</a:t>
            </a:r>
            <a:endParaRPr lang="en-US" sz="2000" dirty="0"/>
          </a:p>
        </p:txBody>
      </p:sp>
      <p:pic>
        <p:nvPicPr>
          <p:cNvPr id="9" name="row F excerp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12023" y="1536747"/>
            <a:ext cx="609600" cy="609600"/>
          </a:xfrm>
          <a:prstGeom prst="rect">
            <a:avLst/>
          </a:prstGeom>
        </p:spPr>
      </p:pic>
      <p:pic>
        <p:nvPicPr>
          <p:cNvPr id="11" name="Row K excerp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091431" y="2655469"/>
            <a:ext cx="609600" cy="609600"/>
          </a:xfrm>
          <a:prstGeom prst="rect">
            <a:avLst/>
          </a:prstGeom>
        </p:spPr>
      </p:pic>
      <p:sp>
        <p:nvSpPr>
          <p:cNvPr id="10" name="TextBox 9"/>
          <p:cNvSpPr txBox="1"/>
          <p:nvPr/>
        </p:nvSpPr>
        <p:spPr>
          <a:xfrm>
            <a:off x="5206519" y="3483788"/>
            <a:ext cx="6158165" cy="1015663"/>
          </a:xfrm>
          <a:prstGeom prst="rect">
            <a:avLst/>
          </a:prstGeom>
          <a:noFill/>
        </p:spPr>
        <p:txBody>
          <a:bodyPr wrap="square" rtlCol="0">
            <a:spAutoFit/>
          </a:bodyPr>
          <a:lstStyle/>
          <a:p>
            <a:r>
              <a:rPr lang="en-US" sz="2000" dirty="0" smtClean="0"/>
              <a:t>Row K is just five </a:t>
            </a:r>
            <a:r>
              <a:rPr lang="en-US" sz="2000" dirty="0"/>
              <a:t>rows farther </a:t>
            </a:r>
            <a:r>
              <a:rPr lang="en-US" sz="2000" dirty="0" smtClean="0"/>
              <a:t>back, but is behind the LLD. Our ears </a:t>
            </a:r>
            <a:r>
              <a:rPr lang="en-US" sz="2000" dirty="0"/>
              <a:t>can no longer detect the direct sound. All </a:t>
            </a:r>
            <a:r>
              <a:rPr lang="en-US" sz="2000" dirty="0" smtClean="0"/>
              <a:t>the instruments blend together and sound </a:t>
            </a:r>
            <a:r>
              <a:rPr lang="en-US" sz="2000" dirty="0" smtClean="0"/>
              <a:t>far away. </a:t>
            </a:r>
            <a:endParaRPr lang="en-US" sz="2000" dirty="0"/>
          </a:p>
        </p:txBody>
      </p:sp>
    </p:spTree>
    <p:extLst>
      <p:ext uri="{BB962C8B-B14F-4D97-AF65-F5344CB8AC3E}">
        <p14:creationId xmlns:p14="http://schemas.microsoft.com/office/powerpoint/2010/main" val="1716216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043"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9809"/>
            <a:ext cx="10515600" cy="973819"/>
          </a:xfrm>
        </p:spPr>
        <p:txBody>
          <a:bodyPr>
            <a:normAutofit/>
          </a:bodyPr>
          <a:lstStyle/>
          <a:p>
            <a:pPr algn="ctr"/>
            <a:r>
              <a:rPr lang="en-US" sz="4000" dirty="0" smtClean="0"/>
              <a:t>Binaural playback reveals another difference</a:t>
            </a:r>
            <a:endParaRPr lang="en-US" sz="4000" dirty="0"/>
          </a:p>
        </p:txBody>
      </p:sp>
      <p:sp>
        <p:nvSpPr>
          <p:cNvPr id="3" name="Content Placeholder 2"/>
          <p:cNvSpPr>
            <a:spLocks noGrp="1"/>
          </p:cNvSpPr>
          <p:nvPr>
            <p:ph idx="1"/>
          </p:nvPr>
        </p:nvSpPr>
        <p:spPr>
          <a:xfrm>
            <a:off x="838200" y="1273628"/>
            <a:ext cx="10515600" cy="4351338"/>
          </a:xfrm>
        </p:spPr>
        <p:txBody>
          <a:bodyPr>
            <a:normAutofit/>
          </a:bodyPr>
          <a:lstStyle/>
          <a:p>
            <a:r>
              <a:rPr lang="en-US" sz="2400" dirty="0" smtClean="0"/>
              <a:t>When we play these recordings with crosstalk cancellation or earphones individually equalized at the eardrum we can hear the dramatic difference in the envelopment of the hall when we switch from row F to row K.</a:t>
            </a:r>
          </a:p>
          <a:p>
            <a:pPr lvl="1"/>
            <a:r>
              <a:rPr lang="en-US" sz="2000" dirty="0" smtClean="0"/>
              <a:t>When the direct sounds are audible the hall impression is strong and enveloping.</a:t>
            </a:r>
          </a:p>
          <a:p>
            <a:pPr lvl="1"/>
            <a:r>
              <a:rPr lang="en-US" sz="2000" dirty="0" smtClean="0"/>
              <a:t>When localization fails the sound is all reflections, and is perceived as mostly in front of the listener.</a:t>
            </a:r>
            <a:endParaRPr lang="en-US" sz="2000" dirty="0"/>
          </a:p>
        </p:txBody>
      </p:sp>
      <p:sp>
        <p:nvSpPr>
          <p:cNvPr id="5" name="TextBox 4"/>
          <p:cNvSpPr txBox="1"/>
          <p:nvPr/>
        </p:nvSpPr>
        <p:spPr>
          <a:xfrm>
            <a:off x="5297714" y="3243943"/>
            <a:ext cx="5551714" cy="2862322"/>
          </a:xfrm>
          <a:prstGeom prst="rect">
            <a:avLst/>
          </a:prstGeom>
          <a:noFill/>
        </p:spPr>
        <p:txBody>
          <a:bodyPr wrap="square" rtlCol="0">
            <a:spAutoFit/>
          </a:bodyPr>
          <a:lstStyle/>
          <a:p>
            <a:r>
              <a:rPr lang="en-US" dirty="0" smtClean="0"/>
              <a:t>We have made a Windows app that cancels the crosstalk from two loudspeakers, creating virtual sound sources directly at a listener’s ears. You are instantly transported to the halls in our recordings.</a:t>
            </a:r>
          </a:p>
          <a:p>
            <a:endParaRPr lang="en-US" dirty="0"/>
          </a:p>
          <a:p>
            <a:r>
              <a:rPr lang="en-US" dirty="0" smtClean="0"/>
              <a:t>We demonstrated the system to many people at the ISEAT conference in </a:t>
            </a:r>
            <a:r>
              <a:rPr lang="en-US" dirty="0" smtClean="0"/>
              <a:t>Shenzhen. </a:t>
            </a:r>
            <a:r>
              <a:rPr lang="en-US" dirty="0" smtClean="0"/>
              <a:t>It works even better now.      (</a:t>
            </a:r>
            <a:r>
              <a:rPr lang="en-US" dirty="0" err="1" smtClean="0"/>
              <a:t>Audioengine</a:t>
            </a:r>
            <a:r>
              <a:rPr lang="en-US" dirty="0" smtClean="0"/>
              <a:t> 2H loudspeakers.)</a:t>
            </a:r>
          </a:p>
          <a:p>
            <a:endParaRPr lang="en-US" dirty="0" smtClean="0"/>
          </a:p>
          <a:p>
            <a:r>
              <a:rPr lang="en-US" dirty="0" smtClean="0"/>
              <a:t>You </a:t>
            </a:r>
            <a:r>
              <a:rPr lang="en-US" dirty="0"/>
              <a:t>are welcome to </a:t>
            </a:r>
            <a:r>
              <a:rPr lang="en-US" dirty="0" smtClean="0"/>
              <a:t>ask for the </a:t>
            </a:r>
            <a:r>
              <a:rPr lang="en-US" dirty="0"/>
              <a:t>software.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860" r="46161"/>
          <a:stretch/>
        </p:blipFill>
        <p:spPr>
          <a:xfrm>
            <a:off x="1513595" y="3285391"/>
            <a:ext cx="2842648" cy="2820874"/>
          </a:xfrm>
          <a:prstGeom prst="rect">
            <a:avLst/>
          </a:prstGeom>
        </p:spPr>
      </p:pic>
    </p:spTree>
    <p:extLst>
      <p:ext uri="{BB962C8B-B14F-4D97-AF65-F5344CB8AC3E}">
        <p14:creationId xmlns:p14="http://schemas.microsoft.com/office/powerpoint/2010/main" val="211513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3033</Words>
  <Application>Microsoft Office PowerPoint</Application>
  <PresentationFormat>Widescreen</PresentationFormat>
  <Paragraphs>214</Paragraphs>
  <Slides>25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LOCALIZATION, LOUDNESS, AND PROXIMITY </vt:lpstr>
      <vt:lpstr>Contents</vt:lpstr>
      <vt:lpstr>The ability to localize a sound depends on detecting the direct sound, which alone carries the ITD and ILD. </vt:lpstr>
      <vt:lpstr>Sounds that are close and precisely localized attract attention!</vt:lpstr>
      <vt:lpstr>How does the ear and brain separate direct sound from reflections, and why does the ability suddenly fail?</vt:lpstr>
      <vt:lpstr>The importance of the phase of upper harmonics.</vt:lpstr>
      <vt:lpstr>Sound streaming and the background stream</vt:lpstr>
      <vt:lpstr>Binaural recordings easily demonstrate the difference between the sounds in front of and behind the LLD. </vt:lpstr>
      <vt:lpstr>Binaural playback reveals another difference</vt:lpstr>
      <vt:lpstr>Summary:   Envelopment and the Background stream</vt:lpstr>
      <vt:lpstr>Reverberation is a special type of masker</vt:lpstr>
      <vt:lpstr>Impulse responses are misleading!</vt:lpstr>
      <vt:lpstr>The ear receives each reflection as a delayed copy of the original</vt:lpstr>
      <vt:lpstr>The ear integrate LOUDNESS, not pressure</vt:lpstr>
      <vt:lpstr>LOC was developed from a data set of male speech in a field of decaying three dimensional reverberation.</vt:lpstr>
      <vt:lpstr>Problems: LOC was developed to predict localization of male speech with pauses between each word.</vt:lpstr>
      <vt:lpstr>LOC works well in halls with music from a small ensemble. </vt:lpstr>
      <vt:lpstr>Reflections come sooner in small rooms, and violin music does do not resemble male speech.</vt:lpstr>
      <vt:lpstr>Localization data from violins</vt:lpstr>
      <vt:lpstr>Localizing female speech in rooms</vt:lpstr>
      <vt:lpstr>LOC depends on detecting the direct sound. What is “Direct Sound”?</vt:lpstr>
      <vt:lpstr>Experiments with direct sound and prompt reflections</vt:lpstr>
      <vt:lpstr>Discussion</vt:lpstr>
      <vt:lpstr>Conclusion</vt:lpstr>
      <vt:lpstr>Binaural examples from the new 1200 seat Oslo opera house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LOCALIZATION, LOUDNESS, AND PROXIMITY</dc:title>
  <dc:creator>david</dc:creator>
  <cp:lastModifiedBy>david</cp:lastModifiedBy>
  <cp:revision>115</cp:revision>
  <cp:lastPrinted>2018-09-28T19:07:53Z</cp:lastPrinted>
  <dcterms:created xsi:type="dcterms:W3CDTF">2018-09-24T17:39:28Z</dcterms:created>
  <dcterms:modified xsi:type="dcterms:W3CDTF">2021-02-20T21:23:06Z</dcterms:modified>
</cp:coreProperties>
</file>