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66" r:id="rId4"/>
    <p:sldId id="267" r:id="rId5"/>
    <p:sldId id="260" r:id="rId6"/>
    <p:sldId id="261" r:id="rId7"/>
    <p:sldId id="271" r:id="rId8"/>
    <p:sldId id="280" r:id="rId9"/>
    <p:sldId id="269" r:id="rId10"/>
    <p:sldId id="268" r:id="rId11"/>
    <p:sldId id="270" r:id="rId12"/>
    <p:sldId id="272" r:id="rId13"/>
    <p:sldId id="281" r:id="rId14"/>
    <p:sldId id="273" r:id="rId15"/>
    <p:sldId id="274" r:id="rId16"/>
    <p:sldId id="275" r:id="rId17"/>
    <p:sldId id="276" r:id="rId18"/>
    <p:sldId id="277" r:id="rId19"/>
    <p:sldId id="278" r:id="rId20"/>
    <p:sldId id="262" r:id="rId21"/>
    <p:sldId id="265" r:id="rId22"/>
    <p:sldId id="264" r:id="rId23"/>
    <p:sldId id="279" r:id="rId24"/>
  </p:sldIdLst>
  <p:sldSz cx="10058400" cy="7772400"/>
  <p:notesSz cx="7102475" cy="9388475"/>
  <p:defaultTextStyle>
    <a:defPPr>
      <a:defRPr lang="en-US"/>
    </a:defPPr>
    <a:lvl1pPr marL="0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05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09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14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18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24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28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33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37" algn="l" defTabSz="101880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4" autoAdjust="0"/>
    <p:restoredTop sz="86449" autoAdjust="0"/>
  </p:normalViewPr>
  <p:slideViewPr>
    <p:cSldViewPr>
      <p:cViewPr varScale="1">
        <p:scale>
          <a:sx n="65" d="100"/>
          <a:sy n="65" d="100"/>
        </p:scale>
        <p:origin x="300" y="72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142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6D8668C-F72D-43BB-9B82-AD44BD90AC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34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57786F0-8C1A-48B4-83EE-AC42E2FE4D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3175" y="704850"/>
            <a:ext cx="45561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E4C3BF5-FDD5-4EB5-A658-A14511BDF4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09405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18809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28214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37618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47024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56428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565833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075237" algn="l" defTabSz="101880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73175" y="704850"/>
            <a:ext cx="4556125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F9EC78-75ED-4815-A023-7637C4BEAA03}" type="slidenum">
              <a:rPr lang="en-US" smtClean="0"/>
              <a:pPr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803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3175" y="704850"/>
            <a:ext cx="45561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C3BF5-FDD5-4EB5-A658-A14511BDF4F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C3BF5-FDD5-4EB5-A658-A14511BDF4F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5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3"/>
            <a:ext cx="8549640" cy="1666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8"/>
            <a:ext cx="2263140" cy="66317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8"/>
            <a:ext cx="6621780" cy="6631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6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5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5" y="4994487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5" y="3294277"/>
            <a:ext cx="8549640" cy="1700211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6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1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6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9405" indent="0">
              <a:buNone/>
              <a:defRPr sz="2200" b="1"/>
            </a:lvl2pPr>
            <a:lvl3pPr marL="1018809" indent="0">
              <a:buNone/>
              <a:defRPr sz="2000" b="1"/>
            </a:lvl3pPr>
            <a:lvl4pPr marL="1528214" indent="0">
              <a:buNone/>
              <a:defRPr sz="1800" b="1"/>
            </a:lvl4pPr>
            <a:lvl5pPr marL="2037618" indent="0">
              <a:buNone/>
              <a:defRPr sz="1800" b="1"/>
            </a:lvl5pPr>
            <a:lvl6pPr marL="2547024" indent="0">
              <a:buNone/>
              <a:defRPr sz="1800" b="1"/>
            </a:lvl6pPr>
            <a:lvl7pPr marL="3056428" indent="0">
              <a:buNone/>
              <a:defRPr sz="1800" b="1"/>
            </a:lvl7pPr>
            <a:lvl8pPr marL="3565833" indent="0">
              <a:buNone/>
              <a:defRPr sz="1800" b="1"/>
            </a:lvl8pPr>
            <a:lvl9pPr marL="40752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6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9405" indent="0">
              <a:buNone/>
              <a:defRPr sz="2200" b="1"/>
            </a:lvl2pPr>
            <a:lvl3pPr marL="1018809" indent="0">
              <a:buNone/>
              <a:defRPr sz="2000" b="1"/>
            </a:lvl3pPr>
            <a:lvl4pPr marL="1528214" indent="0">
              <a:buNone/>
              <a:defRPr sz="1800" b="1"/>
            </a:lvl4pPr>
            <a:lvl5pPr marL="2037618" indent="0">
              <a:buNone/>
              <a:defRPr sz="1800" b="1"/>
            </a:lvl5pPr>
            <a:lvl6pPr marL="2547024" indent="0">
              <a:buNone/>
              <a:defRPr sz="1800" b="1"/>
            </a:lvl6pPr>
            <a:lvl7pPr marL="3056428" indent="0">
              <a:buNone/>
              <a:defRPr sz="1800" b="1"/>
            </a:lvl7pPr>
            <a:lvl8pPr marL="3565833" indent="0">
              <a:buNone/>
              <a:defRPr sz="1800" b="1"/>
            </a:lvl8pPr>
            <a:lvl9pPr marL="4075237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2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5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1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09456"/>
            <a:ext cx="3309145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4" y="309458"/>
            <a:ext cx="5622926" cy="663352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626448"/>
            <a:ext cx="3309145" cy="5316539"/>
          </a:xfrm>
        </p:spPr>
        <p:txBody>
          <a:bodyPr/>
          <a:lstStyle>
            <a:lvl1pPr marL="0" indent="0">
              <a:buNone/>
              <a:defRPr sz="1600"/>
            </a:lvl1pPr>
            <a:lvl2pPr marL="509405" indent="0">
              <a:buNone/>
              <a:defRPr sz="1400"/>
            </a:lvl2pPr>
            <a:lvl3pPr marL="1018809" indent="0">
              <a:buNone/>
              <a:defRPr sz="1200"/>
            </a:lvl3pPr>
            <a:lvl4pPr marL="1528214" indent="0">
              <a:buNone/>
              <a:defRPr sz="1100"/>
            </a:lvl4pPr>
            <a:lvl5pPr marL="2037618" indent="0">
              <a:buNone/>
              <a:defRPr sz="1100"/>
            </a:lvl5pPr>
            <a:lvl6pPr marL="2547024" indent="0">
              <a:buNone/>
              <a:defRPr sz="1100"/>
            </a:lvl6pPr>
            <a:lvl7pPr marL="3056428" indent="0">
              <a:buNone/>
              <a:defRPr sz="1100"/>
            </a:lvl7pPr>
            <a:lvl8pPr marL="3565833" indent="0">
              <a:buNone/>
              <a:defRPr sz="1100"/>
            </a:lvl8pPr>
            <a:lvl9pPr marL="407523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1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6" y="5440680"/>
            <a:ext cx="6035040" cy="64230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6" y="694479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05" indent="0">
              <a:buNone/>
              <a:defRPr sz="3200"/>
            </a:lvl2pPr>
            <a:lvl3pPr marL="1018809" indent="0">
              <a:buNone/>
              <a:defRPr sz="2600"/>
            </a:lvl3pPr>
            <a:lvl4pPr marL="1528214" indent="0">
              <a:buNone/>
              <a:defRPr sz="2200"/>
            </a:lvl4pPr>
            <a:lvl5pPr marL="2037618" indent="0">
              <a:buNone/>
              <a:defRPr sz="2200"/>
            </a:lvl5pPr>
            <a:lvl6pPr marL="2547024" indent="0">
              <a:buNone/>
              <a:defRPr sz="2200"/>
            </a:lvl6pPr>
            <a:lvl7pPr marL="3056428" indent="0">
              <a:buNone/>
              <a:defRPr sz="2200"/>
            </a:lvl7pPr>
            <a:lvl8pPr marL="3565833" indent="0">
              <a:buNone/>
              <a:defRPr sz="2200"/>
            </a:lvl8pPr>
            <a:lvl9pPr marL="4075237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6" y="6082984"/>
            <a:ext cx="6035040" cy="912176"/>
          </a:xfrm>
        </p:spPr>
        <p:txBody>
          <a:bodyPr/>
          <a:lstStyle>
            <a:lvl1pPr marL="0" indent="0">
              <a:buNone/>
              <a:defRPr sz="1600"/>
            </a:lvl1pPr>
            <a:lvl2pPr marL="509405" indent="0">
              <a:buNone/>
              <a:defRPr sz="1400"/>
            </a:lvl2pPr>
            <a:lvl3pPr marL="1018809" indent="0">
              <a:buNone/>
              <a:defRPr sz="1200"/>
            </a:lvl3pPr>
            <a:lvl4pPr marL="1528214" indent="0">
              <a:buNone/>
              <a:defRPr sz="1100"/>
            </a:lvl4pPr>
            <a:lvl5pPr marL="2037618" indent="0">
              <a:buNone/>
              <a:defRPr sz="1100"/>
            </a:lvl5pPr>
            <a:lvl6pPr marL="2547024" indent="0">
              <a:buNone/>
              <a:defRPr sz="1100"/>
            </a:lvl6pPr>
            <a:lvl7pPr marL="3056428" indent="0">
              <a:buNone/>
              <a:defRPr sz="1100"/>
            </a:lvl7pPr>
            <a:lvl8pPr marL="3565833" indent="0">
              <a:buNone/>
              <a:defRPr sz="1100"/>
            </a:lvl8pPr>
            <a:lvl9pPr marL="407523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2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1" tIns="50941" rIns="101881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1" tIns="50941" rIns="101881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9"/>
          </a:xfrm>
          <a:prstGeom prst="rect">
            <a:avLst/>
          </a:prstGeom>
        </p:spPr>
        <p:txBody>
          <a:bodyPr vert="horz" lIns="101881" tIns="50941" rIns="101881" bIns="5094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427CB-2EEF-4C51-AD45-5BDD99E732E3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9"/>
          </a:xfrm>
          <a:prstGeom prst="rect">
            <a:avLst/>
          </a:prstGeom>
        </p:spPr>
        <p:txBody>
          <a:bodyPr vert="horz" lIns="101881" tIns="50941" rIns="101881" bIns="5094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9"/>
          </a:xfrm>
          <a:prstGeom prst="rect">
            <a:avLst/>
          </a:prstGeom>
        </p:spPr>
        <p:txBody>
          <a:bodyPr vert="horz" lIns="101881" tIns="50941" rIns="101881" bIns="5094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C9CD-E4BF-4FD6-8C14-19A6959CD8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09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4" indent="-382054" algn="l" defTabSz="101880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82" indent="-318378" algn="l" defTabSz="101880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11" indent="-254702" algn="l" defTabSz="101880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16" indent="-254702" algn="l" defTabSz="1018809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21" indent="-254702" algn="l" defTabSz="1018809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26" indent="-254702" algn="l" defTabSz="10188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30" indent="-254702" algn="l" defTabSz="10188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35" indent="-254702" algn="l" defTabSz="10188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940" indent="-254702" algn="l" defTabSz="101880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05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09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14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18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24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28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33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37" algn="l" defTabSz="101880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13.png"/><Relationship Id="rId2" Type="http://schemas.microsoft.com/office/2007/relationships/media" Target="../media/media8.wav"/><Relationship Id="rId1" Type="http://schemas.openxmlformats.org/officeDocument/2006/relationships/video" Target="file:///C:\Holy_Cross\holy_cross_pan.mpg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3" Type="http://schemas.microsoft.com/office/2007/relationships/media" Target="../media/media10.mp3"/><Relationship Id="rId7" Type="http://schemas.microsoft.com/office/2007/relationships/media" Target="../media/media12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hdphoto" Target="../media/hdphoto1.wdp"/><Relationship Id="rId5" Type="http://schemas.microsoft.com/office/2007/relationships/media" Target="../media/media11.mp3"/><Relationship Id="rId10" Type="http://schemas.openxmlformats.org/officeDocument/2006/relationships/image" Target="../media/image18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file:///C:\sanders\logan_far_p8.wav" TargetMode="External"/><Relationship Id="rId2" Type="http://schemas.openxmlformats.org/officeDocument/2006/relationships/audio" Target="file:///C:\sanders\logan_spkr_far.wav" TargetMode="External"/><Relationship Id="rId1" Type="http://schemas.openxmlformats.org/officeDocument/2006/relationships/audio" Target="file:///C:\sanders\logan_close.wav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microsoft.com/office/2007/relationships/media" Target="../media/media14.wav"/><Relationship Id="rId21" Type="http://schemas.microsoft.com/office/2007/relationships/hdphoto" Target="../media/hdphoto1.wdp"/><Relationship Id="rId7" Type="http://schemas.microsoft.com/office/2007/relationships/media" Target="../media/media16.wav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8.png"/><Relationship Id="rId2" Type="http://schemas.openxmlformats.org/officeDocument/2006/relationships/audio" Target="../media/media13.wav"/><Relationship Id="rId16" Type="http://schemas.openxmlformats.org/officeDocument/2006/relationships/image" Target="../media/image29.png"/><Relationship Id="rId20" Type="http://schemas.openxmlformats.org/officeDocument/2006/relationships/image" Target="../media/image18.png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slideLayout" Target="../slideLayouts/slideLayout2.xml"/><Relationship Id="rId5" Type="http://schemas.microsoft.com/office/2007/relationships/media" Target="../media/media15.wav"/><Relationship Id="rId15" Type="http://schemas.openxmlformats.org/officeDocument/2006/relationships/image" Target="../media/image28.png"/><Relationship Id="rId10" Type="http://schemas.openxmlformats.org/officeDocument/2006/relationships/audio" Target="../media/media17.mp3"/><Relationship Id="rId19" Type="http://schemas.openxmlformats.org/officeDocument/2006/relationships/image" Target="../media/image25.png"/><Relationship Id="rId4" Type="http://schemas.openxmlformats.org/officeDocument/2006/relationships/audio" Target="../media/media14.wav"/><Relationship Id="rId9" Type="http://schemas.microsoft.com/office/2007/relationships/media" Target="../media/media17.mp3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4.png"/><Relationship Id="rId10" Type="http://schemas.openxmlformats.org/officeDocument/2006/relationships/audio" Target="../media/media5.wav"/><Relationship Id="rId19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Measuring and optimizing clarity in large and small spaces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Griesinger</a:t>
            </a:r>
          </a:p>
          <a:p>
            <a:r>
              <a:rPr lang="en-US" dirty="0" smtClean="0"/>
              <a:t>David Griesinger Acoustics</a:t>
            </a:r>
          </a:p>
          <a:p>
            <a:r>
              <a:rPr lang="en-US" dirty="0" smtClean="0"/>
              <a:t>www.davidgriesinger.com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Experiments at Holy Cross in Worcester</a:t>
            </a:r>
          </a:p>
        </p:txBody>
      </p:sp>
      <p:pic>
        <p:nvPicPr>
          <p:cNvPr id="4" name="Picture 3" descr="IMG_0422.JPG"/>
          <p:cNvPicPr>
            <a:picLocks noChangeAspect="1"/>
          </p:cNvPicPr>
          <p:nvPr/>
        </p:nvPicPr>
        <p:blipFill>
          <a:blip r:embed="rId4" cstate="print"/>
          <a:srcRect b="35484"/>
          <a:stretch>
            <a:fillRect/>
          </a:stretch>
        </p:blipFill>
        <p:spPr>
          <a:xfrm>
            <a:off x="670560" y="1727202"/>
            <a:ext cx="8382000" cy="4178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217921"/>
            <a:ext cx="8382000" cy="1046440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dirty="0" smtClean="0"/>
              <a:t>An ~200 seat long shoebox hall with &gt;2s RT and twice the volume of Longy. Clarity was non-existent. We experimented with putting musicians along the side wall with absorption behind.    Clarity improved.</a:t>
            </a:r>
            <a:endParaRPr lang="en-US" dirty="0"/>
          </a:p>
        </p:txBody>
      </p:sp>
      <p:pic>
        <p:nvPicPr>
          <p:cNvPr id="3" name="Brook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0680" y="6436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1295400"/>
          </a:xfrm>
        </p:spPr>
        <p:txBody>
          <a:bodyPr>
            <a:normAutofit/>
          </a:bodyPr>
          <a:lstStyle/>
          <a:p>
            <a:r>
              <a:rPr lang="en-US" sz="4400" dirty="0"/>
              <a:t>The final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122680"/>
            <a:ext cx="9052560" cy="5129425"/>
          </a:xfrm>
        </p:spPr>
        <p:txBody>
          <a:bodyPr>
            <a:normAutofit/>
          </a:bodyPr>
          <a:lstStyle/>
          <a:p>
            <a:r>
              <a:rPr lang="en-US" sz="2600" dirty="0"/>
              <a:t>The audience surrounds the musicians. Overhead clouds of 2” fiberglass are open on both sides.</a:t>
            </a:r>
          </a:p>
          <a:p>
            <a:pPr lvl="1"/>
            <a:r>
              <a:rPr lang="en-US" sz="2600" dirty="0"/>
              <a:t>The clouds attenuate ceiling reflections and reduce the overall reverberant level.</a:t>
            </a:r>
          </a:p>
          <a:p>
            <a:pPr lvl="1"/>
            <a:r>
              <a:rPr lang="en-US" sz="2600" dirty="0"/>
              <a:t>Curtains behind the musicians await installation.</a:t>
            </a:r>
          </a:p>
        </p:txBody>
      </p:sp>
      <p:pic>
        <p:nvPicPr>
          <p:cNvPr id="4" name="holy_cross_pa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79829" y="3466260"/>
            <a:ext cx="4280474" cy="2940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035531"/>
            <a:ext cx="3855720" cy="2234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6560661"/>
            <a:ext cx="3855720" cy="779985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200" dirty="0"/>
              <a:t>Music professors and audiences greatly appreciate the new hall.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8529" y="6628448"/>
            <a:ext cx="39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on the picture for a panorama.</a:t>
            </a:r>
            <a:endParaRPr lang="en-US" dirty="0"/>
          </a:p>
        </p:txBody>
      </p:sp>
      <p:pic>
        <p:nvPicPr>
          <p:cNvPr id="8" name="brooks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7042" y="6950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811424"/>
          </a:xfrm>
        </p:spPr>
        <p:txBody>
          <a:bodyPr>
            <a:normAutofit/>
          </a:bodyPr>
          <a:lstStyle/>
          <a:p>
            <a:r>
              <a:rPr lang="en-US" sz="4000" dirty="0"/>
              <a:t>Experiments at Bucknell University</a:t>
            </a:r>
          </a:p>
        </p:txBody>
      </p:sp>
      <p:pic>
        <p:nvPicPr>
          <p:cNvPr id="4" name="Content Placeholder 3" descr="IMG_2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756" b="5691"/>
          <a:stretch>
            <a:fillRect/>
          </a:stretch>
        </p:blipFill>
        <p:spPr>
          <a:xfrm>
            <a:off x="399143" y="2914650"/>
            <a:ext cx="4756225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" y="1079501"/>
            <a:ext cx="8968740" cy="1780259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200" dirty="0"/>
              <a:t>The hall has ~1200 seats, and RT &gt; 2s.    We set up an electronic soprano and string </a:t>
            </a:r>
            <a:r>
              <a:rPr lang="en-US" sz="2200" dirty="0" smtClean="0"/>
              <a:t>quartet using Tapio Lokki’s techniques.  </a:t>
            </a:r>
            <a:r>
              <a:rPr lang="en-US" sz="2200" dirty="0"/>
              <a:t>2/3rds of the way back </a:t>
            </a:r>
            <a:r>
              <a:rPr lang="en-US" sz="2200" dirty="0" smtClean="0"/>
              <a:t>the instruments </a:t>
            </a:r>
            <a:r>
              <a:rPr lang="en-US" sz="2200" dirty="0"/>
              <a:t>were impossible to localize and separate.   </a:t>
            </a:r>
            <a:r>
              <a:rPr lang="en-US" sz="2200" dirty="0" smtClean="0"/>
              <a:t>The hall manager also complained that speech </a:t>
            </a:r>
            <a:r>
              <a:rPr lang="en-US" sz="2200" dirty="0"/>
              <a:t>intelligibility was poor and amplified performances were loud and muddy</a:t>
            </a:r>
            <a:r>
              <a:rPr lang="en-US" sz="2200" dirty="0" smtClean="0"/>
              <a:t>. The stage was highly reflective.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1" y="6131561"/>
            <a:ext cx="9407796" cy="1457094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200" dirty="0" smtClean="0"/>
              <a:t>Adding </a:t>
            </a:r>
            <a:r>
              <a:rPr lang="en-US" sz="2200" dirty="0"/>
              <a:t>a</a:t>
            </a:r>
            <a:r>
              <a:rPr lang="en-US" sz="2200" dirty="0" smtClean="0"/>
              <a:t>n </a:t>
            </a:r>
            <a:r>
              <a:rPr lang="en-US" sz="2200" dirty="0"/>
              <a:t>absorbing curtain on the stage rear wall and an absorbing valence in front  of the proscenium dramatically improved clarity and increased the perception of reverberance. The differences were </a:t>
            </a:r>
            <a:r>
              <a:rPr lang="en-US" sz="2200" dirty="0" smtClean="0"/>
              <a:t>captured </a:t>
            </a:r>
            <a:r>
              <a:rPr lang="en-US" sz="2200" dirty="0"/>
              <a:t>with dummy head </a:t>
            </a:r>
            <a:r>
              <a:rPr lang="en-US" sz="2200" dirty="0" smtClean="0"/>
              <a:t>microphones, and could be heard later by the dean.</a:t>
            </a:r>
            <a:endParaRPr lang="en-US" sz="2200" dirty="0"/>
          </a:p>
        </p:txBody>
      </p:sp>
      <p:pic>
        <p:nvPicPr>
          <p:cNvPr id="8" name="Picture 7" descr="DSC00373a.jpg"/>
          <p:cNvPicPr>
            <a:picLocks noChangeAspect="1"/>
          </p:cNvPicPr>
          <p:nvPr/>
        </p:nvPicPr>
        <p:blipFill>
          <a:blip r:embed="rId3" cstate="print"/>
          <a:srcRect l="11623" r="12689" b="16420"/>
          <a:stretch>
            <a:fillRect/>
          </a:stretch>
        </p:blipFill>
        <p:spPr>
          <a:xfrm>
            <a:off x="5268686" y="2914650"/>
            <a:ext cx="4179694" cy="31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sonic differences are not subtle!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Clarity and Presence originate in the physics of the sound wave – </a:t>
            </a:r>
          </a:p>
          <a:p>
            <a:pPr lvl="1"/>
            <a:r>
              <a:rPr lang="en-US" dirty="0" smtClean="0"/>
              <a:t>their presence or absence can be heard by anyone, even from a monaural loudspeaker. </a:t>
            </a:r>
            <a:endParaRPr lang="en-US" dirty="0" smtClean="0"/>
          </a:p>
          <a:p>
            <a:pPr lvl="2"/>
            <a:r>
              <a:rPr lang="en-US" dirty="0"/>
              <a:t>b</a:t>
            </a:r>
            <a:r>
              <a:rPr lang="en-US" dirty="0" smtClean="0"/>
              <a:t>ut you have to close your eyes!</a:t>
            </a:r>
          </a:p>
          <a:p>
            <a:r>
              <a:rPr lang="en-US" dirty="0" smtClean="0"/>
              <a:t>Orchestra Row V bare stage</a:t>
            </a:r>
          </a:p>
          <a:p>
            <a:r>
              <a:rPr lang="en-US" dirty="0" smtClean="0"/>
              <a:t>Orchestra </a:t>
            </a:r>
            <a:r>
              <a:rPr lang="en-US" dirty="0" smtClean="0"/>
              <a:t>Row V with curtains</a:t>
            </a:r>
          </a:p>
          <a:p>
            <a:r>
              <a:rPr lang="en-US" dirty="0" smtClean="0"/>
              <a:t>Balcony row A bare stage</a:t>
            </a:r>
          </a:p>
          <a:p>
            <a:r>
              <a:rPr lang="en-US" dirty="0" smtClean="0"/>
              <a:t>Balcony row A with curtains</a:t>
            </a:r>
            <a:endParaRPr lang="en-US" dirty="0"/>
          </a:p>
        </p:txBody>
      </p:sp>
      <p:pic>
        <p:nvPicPr>
          <p:cNvPr id="4" name="full_curtain_row_V_excerp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714" y="4953000"/>
            <a:ext cx="609600" cy="609600"/>
          </a:xfrm>
          <a:prstGeom prst="rect">
            <a:avLst/>
          </a:prstGeom>
        </p:spPr>
      </p:pic>
      <p:pic>
        <p:nvPicPr>
          <p:cNvPr id="5" name="no_curtain_orchestra_balc_excerp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4337144"/>
            <a:ext cx="609600" cy="609600"/>
          </a:xfrm>
          <a:prstGeom prst="rect">
            <a:avLst/>
          </a:prstGeom>
        </p:spPr>
      </p:pic>
      <p:pic>
        <p:nvPicPr>
          <p:cNvPr id="7" name="full_curtain_balc_m2_excerp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714" y="6127730"/>
            <a:ext cx="609600" cy="609600"/>
          </a:xfrm>
          <a:prstGeom prst="rect">
            <a:avLst/>
          </a:prstGeom>
        </p:spPr>
      </p:pic>
      <p:pic>
        <p:nvPicPr>
          <p:cNvPr id="8" name="no_curtain_orchestra_row_v_excerp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Speech Reinforcement in Bucknell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0100" y="1813561"/>
            <a:ext cx="4191000" cy="4904191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600" dirty="0" smtClean="0"/>
              <a:t>We tested a </a:t>
            </a:r>
            <a:r>
              <a:rPr lang="en-US" sz="2600" dirty="0"/>
              <a:t>simple </a:t>
            </a:r>
            <a:r>
              <a:rPr lang="en-US" sz="2600" dirty="0" smtClean="0"/>
              <a:t>PA: just a </a:t>
            </a:r>
            <a:r>
              <a:rPr lang="en-US" sz="2600" dirty="0"/>
              <a:t>microphone </a:t>
            </a:r>
            <a:r>
              <a:rPr lang="en-US" sz="2600" dirty="0" smtClean="0"/>
              <a:t>and a near-by horn-loaded monitor speaker. </a:t>
            </a:r>
          </a:p>
          <a:p>
            <a:endParaRPr lang="en-US" sz="2600" dirty="0"/>
          </a:p>
          <a:p>
            <a:r>
              <a:rPr lang="en-US" sz="2600" dirty="0" smtClean="0"/>
              <a:t>The speech was crisp and clear throughout </a:t>
            </a:r>
            <a:r>
              <a:rPr lang="en-US" sz="2600" dirty="0"/>
              <a:t>the </a:t>
            </a:r>
            <a:r>
              <a:rPr lang="en-US" sz="2600" dirty="0" smtClean="0"/>
              <a:t>hall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The standard PA with two proscenium speakers created an impossible muddle in most seats.</a:t>
            </a:r>
          </a:p>
        </p:txBody>
      </p:sp>
      <p:pic>
        <p:nvPicPr>
          <p:cNvPr id="7" name="Picture 6" descr="IMG_2138.JPG"/>
          <p:cNvPicPr/>
          <p:nvPr/>
        </p:nvPicPr>
        <p:blipFill>
          <a:blip r:embed="rId3" cstate="print"/>
          <a:srcRect l="44163" t="54989" r="43139" b="26167"/>
          <a:stretch>
            <a:fillRect/>
          </a:stretch>
        </p:blipFill>
        <p:spPr>
          <a:xfrm>
            <a:off x="878114" y="2266950"/>
            <a:ext cx="33528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Jordan Hall at New England </a:t>
            </a:r>
            <a:r>
              <a:rPr lang="en-US" sz="4000" dirty="0" smtClean="0"/>
              <a:t>Conservatory</a:t>
            </a:r>
            <a:br>
              <a:rPr lang="en-US" sz="4000" dirty="0" smtClean="0"/>
            </a:br>
            <a:r>
              <a:rPr lang="en-US" sz="3000" dirty="0" smtClean="0"/>
              <a:t>A renowned 1000 seat recital hall</a:t>
            </a:r>
            <a:endParaRPr lang="en-US" sz="3000" dirty="0"/>
          </a:p>
        </p:txBody>
      </p:sp>
      <p:pic>
        <p:nvPicPr>
          <p:cNvPr id="4" name="Picture 3" descr="jordan old.jpg"/>
          <p:cNvPicPr>
            <a:picLocks noChangeAspect="1"/>
          </p:cNvPicPr>
          <p:nvPr/>
        </p:nvPicPr>
        <p:blipFill>
          <a:blip r:embed="rId2" cstate="print"/>
          <a:srcRect l="19075" t="10893" r="20231" b="21573"/>
          <a:stretch>
            <a:fillRect/>
          </a:stretch>
        </p:blipFill>
        <p:spPr>
          <a:xfrm>
            <a:off x="670560" y="2024063"/>
            <a:ext cx="4826409" cy="440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3580" y="1828800"/>
            <a:ext cx="4046220" cy="5873687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500" dirty="0"/>
              <a:t>The historical </a:t>
            </a:r>
            <a:r>
              <a:rPr lang="en-US" sz="2500" dirty="0" smtClean="0"/>
              <a:t>45’x17’ proscenium valence was </a:t>
            </a:r>
            <a:r>
              <a:rPr lang="en-US" sz="2500" dirty="0"/>
              <a:t>removed in 1994 as part of a renovation.</a:t>
            </a:r>
          </a:p>
          <a:p>
            <a:endParaRPr lang="en-US" sz="2500" dirty="0"/>
          </a:p>
          <a:p>
            <a:r>
              <a:rPr lang="en-US" sz="2500" dirty="0"/>
              <a:t>The change in sound was decried by many local musicians and conductors</a:t>
            </a:r>
            <a:r>
              <a:rPr lang="en-US" sz="2500" dirty="0" smtClean="0"/>
              <a:t>. </a:t>
            </a:r>
            <a:r>
              <a:rPr lang="en-US" sz="2500" dirty="0"/>
              <a:t> </a:t>
            </a:r>
            <a:r>
              <a:rPr lang="en-US" sz="2500" dirty="0" smtClean="0"/>
              <a:t> (As the removal of the same curtain from Carnegie Hall was also decried.)</a:t>
            </a:r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We decided to see what </a:t>
            </a:r>
            <a:r>
              <a:rPr lang="en-US" sz="2500" dirty="0" smtClean="0"/>
              <a:t>would happen </a:t>
            </a:r>
            <a:r>
              <a:rPr lang="en-US" sz="2500" dirty="0"/>
              <a:t>if we put it </a:t>
            </a:r>
            <a:r>
              <a:rPr lang="en-US" sz="2500" dirty="0" smtClean="0"/>
              <a:t>back.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887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0963"/>
            <a:ext cx="9052560" cy="12954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 </a:t>
            </a:r>
            <a:r>
              <a:rPr lang="en-US" sz="4000" dirty="0"/>
              <a:t>42’ by 12’ </a:t>
            </a:r>
            <a:r>
              <a:rPr lang="en-US" sz="4000" dirty="0" smtClean="0"/>
              <a:t>absorbing valence was hung above the stage</a:t>
            </a:r>
            <a:endParaRPr lang="en-US" sz="4000" dirty="0"/>
          </a:p>
        </p:txBody>
      </p:sp>
      <p:pic>
        <p:nvPicPr>
          <p:cNvPr id="4" name="Content Placeholder 3" descr="new-valence-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67" t="16667" r="10417" b="2778"/>
          <a:stretch>
            <a:fillRect/>
          </a:stretch>
        </p:blipFill>
        <p:spPr>
          <a:xfrm>
            <a:off x="419101" y="1619251"/>
            <a:ext cx="6286500" cy="4581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7060" y="1538288"/>
            <a:ext cx="2598420" cy="4504082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200" dirty="0"/>
              <a:t>We </a:t>
            </a:r>
            <a:r>
              <a:rPr lang="en-US" sz="2200" dirty="0" smtClean="0"/>
              <a:t>also covered </a:t>
            </a:r>
            <a:r>
              <a:rPr lang="en-US" sz="2200" dirty="0"/>
              <a:t>most of the floor and parquet with blankets to emulate an audience, and set up our electronic orchestra on stage.</a:t>
            </a:r>
          </a:p>
          <a:p>
            <a:endParaRPr lang="en-US" sz="2200" dirty="0"/>
          </a:p>
          <a:p>
            <a:r>
              <a:rPr lang="en-US" sz="2200" dirty="0"/>
              <a:t>Without the valence localization and clarity were lost at about row I in the orchestra.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" y="6234112"/>
            <a:ext cx="9052560" cy="1330004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600" dirty="0"/>
              <a:t>With the valence the sound was clear all the way to the back of the hall. </a:t>
            </a:r>
            <a:r>
              <a:rPr lang="en-US" sz="2600" dirty="0" smtClean="0"/>
              <a:t>(Most, but not all, of the balcony seats were also improved.)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628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112268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Sanders Theater at Harvard University</a:t>
            </a:r>
            <a:br>
              <a:rPr lang="en-US" sz="4000" dirty="0"/>
            </a:br>
            <a:r>
              <a:rPr lang="en-US" sz="3100" dirty="0"/>
              <a:t>a 1200 seat lecture/music hall</a:t>
            </a:r>
            <a:r>
              <a:rPr lang="en-US" sz="4000" dirty="0"/>
              <a:t>.</a:t>
            </a:r>
          </a:p>
        </p:txBody>
      </p:sp>
      <p:pic>
        <p:nvPicPr>
          <p:cNvPr id="4" name="Picture 3" descr="DSC00277.JPG"/>
          <p:cNvPicPr>
            <a:picLocks noChangeAspect="1"/>
          </p:cNvPicPr>
          <p:nvPr/>
        </p:nvPicPr>
        <p:blipFill>
          <a:blip r:embed="rId2" cstate="print"/>
          <a:srcRect l="10455" r="6552"/>
          <a:stretch>
            <a:fillRect/>
          </a:stretch>
        </p:blipFill>
        <p:spPr>
          <a:xfrm>
            <a:off x="2011680" y="1209042"/>
            <a:ext cx="5029200" cy="3514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" y="4883001"/>
            <a:ext cx="9136380" cy="2211146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300" dirty="0"/>
              <a:t>The historic absorbing </a:t>
            </a:r>
            <a:r>
              <a:rPr lang="en-US" sz="2300" dirty="0" smtClean="0"/>
              <a:t>seat </a:t>
            </a:r>
            <a:r>
              <a:rPr lang="en-US" sz="2300" dirty="0"/>
              <a:t>cushions used by Sabine to determine the properties of reverberation were thrown out in ~1974, and were replaced by hard vinyl over rubber. The RT went from ~1.8s empty at 2000Hz to 2.6s.</a:t>
            </a:r>
          </a:p>
          <a:p>
            <a:pPr algn="ctr"/>
            <a:r>
              <a:rPr lang="en-US" sz="2300" dirty="0" smtClean="0"/>
              <a:t>Speech </a:t>
            </a:r>
            <a:r>
              <a:rPr lang="en-US" sz="2300" dirty="0"/>
              <a:t>clarity was drastically reduced – an unfortunate situation for a lecture hall. A long series of inadequate sound systems were installed in </a:t>
            </a:r>
            <a:r>
              <a:rPr lang="en-US" sz="2300" dirty="0" smtClean="0"/>
              <a:t>attempts </a:t>
            </a:r>
            <a:r>
              <a:rPr lang="en-US" sz="2300" dirty="0"/>
              <a:t>to rectify the problem.</a:t>
            </a:r>
          </a:p>
        </p:txBody>
      </p:sp>
    </p:spTree>
    <p:extLst>
      <p:ext uri="{BB962C8B-B14F-4D97-AF65-F5344CB8AC3E}">
        <p14:creationId xmlns:p14="http://schemas.microsoft.com/office/powerpoint/2010/main" val="26010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1295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We tested the </a:t>
            </a:r>
            <a:r>
              <a:rPr lang="en-US" sz="3600" dirty="0"/>
              <a:t>effects of the old cushions </a:t>
            </a:r>
            <a:r>
              <a:rPr lang="en-US" sz="3600" dirty="0" smtClean="0"/>
              <a:t>with a truck-load of absorbing </a:t>
            </a:r>
            <a:r>
              <a:rPr lang="en-US" sz="3600" dirty="0"/>
              <a:t>blankets.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0560" y="5095241"/>
            <a:ext cx="9220200" cy="2795922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500" dirty="0" smtClean="0"/>
              <a:t>The clarity of speech </a:t>
            </a:r>
            <a:r>
              <a:rPr lang="en-US" sz="2500" dirty="0"/>
              <a:t>and </a:t>
            </a:r>
            <a:r>
              <a:rPr lang="en-US" sz="2500" dirty="0" smtClean="0"/>
              <a:t>music improved </a:t>
            </a:r>
            <a:r>
              <a:rPr lang="en-US" sz="2500" dirty="0"/>
              <a:t>significantly throughout the </a:t>
            </a:r>
            <a:r>
              <a:rPr lang="en-US" sz="2500" dirty="0" smtClean="0"/>
              <a:t>hall when blankets were installed in the balcony.</a:t>
            </a:r>
            <a:endParaRPr lang="en-US" sz="2500" dirty="0"/>
          </a:p>
          <a:p>
            <a:pPr algn="ctr"/>
            <a:r>
              <a:rPr lang="en-US" sz="2500" dirty="0"/>
              <a:t>  </a:t>
            </a:r>
          </a:p>
          <a:p>
            <a:pPr algn="ctr"/>
            <a:r>
              <a:rPr lang="en-US" sz="2500" dirty="0" smtClean="0"/>
              <a:t>Under all conditions the </a:t>
            </a:r>
            <a:r>
              <a:rPr lang="en-US" sz="2500" dirty="0"/>
              <a:t>one-speaker PA </a:t>
            </a:r>
            <a:r>
              <a:rPr lang="en-US" sz="2500" dirty="0" smtClean="0"/>
              <a:t>performed </a:t>
            </a:r>
            <a:r>
              <a:rPr lang="en-US" sz="2500" dirty="0"/>
              <a:t>better in the orchestra and </a:t>
            </a:r>
            <a:r>
              <a:rPr lang="en-US" sz="2500" dirty="0" smtClean="0"/>
              <a:t>Mezzanine seats than </a:t>
            </a:r>
            <a:r>
              <a:rPr lang="en-US" sz="2500" dirty="0"/>
              <a:t>the house </a:t>
            </a:r>
            <a:r>
              <a:rPr lang="en-US" sz="2500" dirty="0" smtClean="0"/>
              <a:t>PA, and performed adequately in the balcony.  </a:t>
            </a:r>
            <a:endParaRPr lang="en-US" sz="2500" dirty="0"/>
          </a:p>
          <a:p>
            <a:pPr algn="ctr"/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26427" r="26667"/>
          <a:stretch/>
        </p:blipFill>
        <p:spPr>
          <a:xfrm>
            <a:off x="922020" y="1381760"/>
            <a:ext cx="4982486" cy="3627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8860" y="1404537"/>
            <a:ext cx="3620226" cy="3210326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emulated a half-full audience </a:t>
            </a:r>
            <a:r>
              <a:rPr lang="en-US" dirty="0" smtClean="0"/>
              <a:t>with blankets, and installed the electronic orchestra and a one-speaker PA. </a:t>
            </a:r>
          </a:p>
          <a:p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compared speech and musical clarity with </a:t>
            </a:r>
            <a:r>
              <a:rPr lang="en-US" dirty="0" smtClean="0"/>
              <a:t>the simple PA versus the house system, with and </a:t>
            </a:r>
            <a:r>
              <a:rPr lang="en-US" dirty="0"/>
              <a:t>without additional blankets in the </a:t>
            </a:r>
            <a:r>
              <a:rPr lang="en-US" dirty="0" smtClean="0"/>
              <a:t>balcony.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984144"/>
          </a:xfrm>
        </p:spPr>
        <p:txBody>
          <a:bodyPr>
            <a:normAutofit/>
          </a:bodyPr>
          <a:lstStyle/>
          <a:p>
            <a:r>
              <a:rPr lang="en-US" sz="4200" dirty="0" smtClean="0"/>
              <a:t>Sonic presence in classrooms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00212"/>
            <a:ext cx="9052560" cy="546258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Sounds perceived as close to a listener demand and hold attention – ideal conditions for learning.</a:t>
            </a:r>
          </a:p>
          <a:p>
            <a:pPr lvl="1"/>
            <a:r>
              <a:rPr lang="en-US" sz="2500" dirty="0" smtClean="0"/>
              <a:t>Many classrooms and most sound reinforcement systems reduce or eliminate the perception of presence.</a:t>
            </a:r>
          </a:p>
          <a:p>
            <a:r>
              <a:rPr lang="en-US" sz="3000" dirty="0" smtClean="0"/>
              <a:t>Loudness can be reinforced without loss of presence if the reinforcement arrives within five milliseconds of the direct sound from the talker.</a:t>
            </a:r>
          </a:p>
          <a:p>
            <a:pPr lvl="1"/>
            <a:r>
              <a:rPr lang="en-US" sz="2500" dirty="0"/>
              <a:t>T</a:t>
            </a:r>
            <a:r>
              <a:rPr lang="en-US" sz="2500" dirty="0" smtClean="0"/>
              <a:t>he best solution is room acoustics with low RT and low ambient noise.</a:t>
            </a:r>
          </a:p>
          <a:p>
            <a:pPr lvl="1"/>
            <a:r>
              <a:rPr lang="en-US" sz="2500" dirty="0" smtClean="0"/>
              <a:t>Where these conditions do not exist, a reinforcement system such as an amplified podium can work better than a complex, multi-speaker system.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310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 talk originally given at the Acoustical Society of America in December 2013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46" y="2743200"/>
            <a:ext cx="9052560" cy="34442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Since that time we have decided that the word “Proximity” better fits the perception that we describe as “</a:t>
            </a:r>
            <a:r>
              <a:rPr lang="en-US" sz="2800" smtClean="0"/>
              <a:t>Clarity”.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In the future we will use “Proximity”, but we have kept the word “clarity” in this </a:t>
            </a:r>
            <a:r>
              <a:rPr lang="en-US" sz="2800" dirty="0" err="1" smtClean="0"/>
              <a:t>powerpoint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4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89778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“</a:t>
            </a:r>
            <a:r>
              <a:rPr lang="en-US" sz="4000" dirty="0" smtClean="0"/>
              <a:t>Presence” in Harvard Science Center C</a:t>
            </a:r>
            <a:br>
              <a:rPr lang="en-US" sz="4000" dirty="0" smtClean="0"/>
            </a:br>
            <a:r>
              <a:rPr lang="en-US" sz="2800" dirty="0" smtClean="0"/>
              <a:t>a 200 seat room with an overhead cluster</a:t>
            </a:r>
            <a:endParaRPr lang="en-US" sz="4000" dirty="0"/>
          </a:p>
        </p:txBody>
      </p:sp>
      <p:pic>
        <p:nvPicPr>
          <p:cNvPr id="4" name="Picture 3" descr="DSC001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3115" y="1416912"/>
            <a:ext cx="5480943" cy="3764688"/>
          </a:xfrm>
          <a:prstGeom prst="rect">
            <a:avLst/>
          </a:prstGeom>
        </p:spPr>
      </p:pic>
      <p:pic>
        <p:nvPicPr>
          <p:cNvPr id="5" name="logan_clos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57943" y="5418358"/>
            <a:ext cx="586740" cy="604520"/>
          </a:xfrm>
          <a:prstGeom prst="rect">
            <a:avLst/>
          </a:prstGeom>
        </p:spPr>
      </p:pic>
      <p:pic>
        <p:nvPicPr>
          <p:cNvPr id="10" name="logan_spkr_far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957943" y="6763709"/>
            <a:ext cx="586740" cy="604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6057" y="5473340"/>
            <a:ext cx="3688080" cy="1795648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200" dirty="0"/>
              <a:t>Professor from front row</a:t>
            </a:r>
          </a:p>
          <a:p>
            <a:endParaRPr lang="en-US" sz="2200" dirty="0"/>
          </a:p>
          <a:p>
            <a:r>
              <a:rPr lang="en-US" sz="2200" dirty="0"/>
              <a:t>Professor from rear of hall</a:t>
            </a:r>
          </a:p>
          <a:p>
            <a:endParaRPr lang="en-US" sz="2200" dirty="0"/>
          </a:p>
          <a:p>
            <a:r>
              <a:rPr lang="en-US" sz="2200" dirty="0"/>
              <a:t>Professor from rear with PA</a:t>
            </a:r>
          </a:p>
        </p:txBody>
      </p:sp>
      <p:pic>
        <p:nvPicPr>
          <p:cNvPr id="12" name="logan_far_p8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957943" y="6095436"/>
            <a:ext cx="586740" cy="604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0" y="5878352"/>
            <a:ext cx="4071257" cy="1406154"/>
          </a:xfrm>
          <a:prstGeom prst="rect">
            <a:avLst/>
          </a:prstGeom>
          <a:noFill/>
        </p:spPr>
        <p:txBody>
          <a:bodyPr wrap="square" lIns="96378" tIns="48189" rIns="96378" bIns="48189" rtlCol="0">
            <a:spAutoFit/>
          </a:bodyPr>
          <a:lstStyle/>
          <a:p>
            <a:r>
              <a:rPr lang="en-US" sz="2100" dirty="0" smtClean="0"/>
              <a:t>We can measure the phase coherence and the perception of presence with our hearing model – see the next slide.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6360"/>
            <a:ext cx="9052560" cy="1122680"/>
          </a:xfrm>
        </p:spPr>
        <p:txBody>
          <a:bodyPr>
            <a:normAutofit/>
          </a:bodyPr>
          <a:lstStyle/>
          <a:p>
            <a:r>
              <a:rPr lang="en-US" sz="4000" dirty="0"/>
              <a:t>Results: Clarity ratios with live speech</a:t>
            </a:r>
          </a:p>
        </p:txBody>
      </p:sp>
      <p:pic>
        <p:nvPicPr>
          <p:cNvPr id="4" name="Picture 3" descr="logan_close_1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9100" y="1122680"/>
            <a:ext cx="5683488" cy="1692804"/>
          </a:xfrm>
          <a:prstGeom prst="rect">
            <a:avLst/>
          </a:prstGeom>
        </p:spPr>
      </p:pic>
      <p:pic>
        <p:nvPicPr>
          <p:cNvPr id="5" name="Picture 4" descr="logan_far_excerpt_13.png"/>
          <p:cNvPicPr>
            <a:picLocks noChangeAspect="1"/>
          </p:cNvPicPr>
          <p:nvPr/>
        </p:nvPicPr>
        <p:blipFill>
          <a:blip r:embed="rId14" cstate="print"/>
          <a:srcRect t="15305"/>
          <a:stretch>
            <a:fillRect/>
          </a:stretch>
        </p:blipFill>
        <p:spPr>
          <a:xfrm>
            <a:off x="419100" y="2763520"/>
            <a:ext cx="5683488" cy="1433724"/>
          </a:xfrm>
          <a:prstGeom prst="rect">
            <a:avLst/>
          </a:prstGeom>
        </p:spPr>
      </p:pic>
      <p:pic>
        <p:nvPicPr>
          <p:cNvPr id="6" name="Picture 5" descr="logan_spkr_near_excerpt_13.png"/>
          <p:cNvPicPr>
            <a:picLocks noChangeAspect="1"/>
          </p:cNvPicPr>
          <p:nvPr/>
        </p:nvPicPr>
        <p:blipFill>
          <a:blip r:embed="rId15" cstate="print"/>
          <a:srcRect t="12396" b="17363"/>
          <a:stretch>
            <a:fillRect/>
          </a:stretch>
        </p:blipFill>
        <p:spPr>
          <a:xfrm>
            <a:off x="419100" y="4231640"/>
            <a:ext cx="5683488" cy="1468120"/>
          </a:xfrm>
          <a:prstGeom prst="rect">
            <a:avLst/>
          </a:prstGeom>
        </p:spPr>
      </p:pic>
      <p:pic>
        <p:nvPicPr>
          <p:cNvPr id="7" name="Picture 6" descr="logan_spkr_far_excerpt_13.png"/>
          <p:cNvPicPr>
            <a:picLocks noChangeAspect="1"/>
          </p:cNvPicPr>
          <p:nvPr/>
        </p:nvPicPr>
        <p:blipFill>
          <a:blip r:embed="rId16" cstate="print"/>
          <a:srcRect t="20099"/>
          <a:stretch>
            <a:fillRect/>
          </a:stretch>
        </p:blipFill>
        <p:spPr>
          <a:xfrm>
            <a:off x="419102" y="5699760"/>
            <a:ext cx="5700253" cy="137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500" y="1209040"/>
            <a:ext cx="3185160" cy="4103972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600" dirty="0"/>
              <a:t>Clarity with no microphone in the front of the hall.</a:t>
            </a:r>
          </a:p>
          <a:p>
            <a:endParaRPr lang="en-US" sz="2600" dirty="0"/>
          </a:p>
          <a:p>
            <a:r>
              <a:rPr lang="en-US" sz="2600" dirty="0"/>
              <a:t>In the rear of the hall with no microphone.</a:t>
            </a:r>
          </a:p>
          <a:p>
            <a:r>
              <a:rPr lang="en-US" sz="2600" dirty="0" smtClean="0"/>
              <a:t>Amplified:</a:t>
            </a:r>
            <a:endParaRPr lang="en-US" sz="2600" dirty="0" smtClean="0"/>
          </a:p>
          <a:p>
            <a:endParaRPr lang="en-US" sz="2600" dirty="0"/>
          </a:p>
          <a:p>
            <a:r>
              <a:rPr lang="en-US" sz="2600" dirty="0"/>
              <a:t>In the front of the hall with the microphone.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4590" y="5505450"/>
            <a:ext cx="3268980" cy="1826426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600" dirty="0"/>
              <a:t>In the rear with the microphone. </a:t>
            </a:r>
          </a:p>
          <a:p>
            <a:r>
              <a:rPr lang="en-US" sz="3000" i="1" dirty="0" smtClean="0"/>
              <a:t>Amplification </a:t>
            </a:r>
            <a:r>
              <a:rPr lang="en-US" sz="3000" i="1" dirty="0" smtClean="0"/>
              <a:t>often reduces </a:t>
            </a:r>
            <a:r>
              <a:rPr lang="en-US" sz="3000" i="1" dirty="0"/>
              <a:t>clarity.</a:t>
            </a:r>
          </a:p>
        </p:txBody>
      </p:sp>
      <p:pic>
        <p:nvPicPr>
          <p:cNvPr id="16" name="logan_clo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9648" y="1611657"/>
            <a:ext cx="714601" cy="736255"/>
          </a:xfrm>
          <a:prstGeom prst="rect">
            <a:avLst/>
          </a:prstGeom>
        </p:spPr>
      </p:pic>
      <p:pic>
        <p:nvPicPr>
          <p:cNvPr id="18" name="logan_fa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9319648" y="2923682"/>
            <a:ext cx="586740" cy="604520"/>
          </a:xfrm>
          <a:prstGeom prst="rect">
            <a:avLst/>
          </a:prstGeom>
        </p:spPr>
      </p:pic>
      <p:pic>
        <p:nvPicPr>
          <p:cNvPr id="21" name="logan_spkr_nea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471660" y="4498313"/>
            <a:ext cx="586740" cy="604520"/>
          </a:xfrm>
          <a:prstGeom prst="rect">
            <a:avLst/>
          </a:prstGeom>
        </p:spPr>
      </p:pic>
      <p:pic>
        <p:nvPicPr>
          <p:cNvPr id="13" name="logan_spkr_far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291749" y="5582384"/>
            <a:ext cx="586740" cy="604520"/>
          </a:xfrm>
          <a:prstGeom prst="rect">
            <a:avLst/>
          </a:prstGeom>
        </p:spPr>
      </p:pic>
      <p:pic>
        <p:nvPicPr>
          <p:cNvPr id="3" name="Logan_direct_p10_rear_amp_8dB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35466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Violins?</a:t>
            </a:r>
            <a:endParaRPr lang="en-US" dirty="0"/>
          </a:p>
        </p:txBody>
      </p:sp>
      <p:pic>
        <p:nvPicPr>
          <p:cNvPr id="4" name="Content Placeholder 3" descr="IMG_0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9646" y="1376363"/>
            <a:ext cx="6272697" cy="4847084"/>
          </a:xfrm>
        </p:spPr>
      </p:pic>
      <p:sp>
        <p:nvSpPr>
          <p:cNvPr id="3" name="TextBox 2"/>
          <p:cNvSpPr txBox="1"/>
          <p:nvPr/>
        </p:nvSpPr>
        <p:spPr>
          <a:xfrm>
            <a:off x="1357086" y="6557963"/>
            <a:ext cx="7424057" cy="882934"/>
          </a:xfrm>
          <a:prstGeom prst="rect">
            <a:avLst/>
          </a:prstGeom>
          <a:noFill/>
        </p:spPr>
        <p:txBody>
          <a:bodyPr wrap="square" lIns="96378" tIns="48189" rIns="96378" bIns="48189" rtlCol="0">
            <a:spAutoFit/>
          </a:bodyPr>
          <a:lstStyle/>
          <a:p>
            <a:pPr algn="ctr"/>
            <a:r>
              <a:rPr lang="en-US" sz="2500" dirty="0" smtClean="0"/>
              <a:t>Can harmonic phase coherence help explain the differences between instruments?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42888"/>
            <a:ext cx="9052560" cy="1295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3" y="1619250"/>
            <a:ext cx="9236166" cy="53237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Clarity and presence depend on the audibility of the fine structure in the direct sound.</a:t>
            </a:r>
          </a:p>
          <a:p>
            <a:pPr lvl="1"/>
            <a:r>
              <a:rPr lang="en-US" dirty="0" smtClean="0"/>
              <a:t>Particularly in the first 100ms</a:t>
            </a:r>
          </a:p>
          <a:p>
            <a:r>
              <a:rPr lang="en-US" dirty="0" smtClean="0"/>
              <a:t>The earlier a reflection comes in this interval the more it reduces clarity.</a:t>
            </a:r>
          </a:p>
          <a:p>
            <a:r>
              <a:rPr lang="en-US" dirty="0" smtClean="0"/>
              <a:t>Absorbing or re-directing the earliest and strongest reflections can often improve a hall or a classroom.</a:t>
            </a:r>
          </a:p>
          <a:p>
            <a:pPr lvl="1"/>
            <a:r>
              <a:rPr lang="en-US" dirty="0" smtClean="0"/>
              <a:t>Moving the listeners close to the source is also always helpful.</a:t>
            </a:r>
          </a:p>
          <a:p>
            <a:r>
              <a:rPr lang="en-US" dirty="0" smtClean="0"/>
              <a:t>Presence and attention are enhanced when reinforcement arrives within 5ms of the direct sound – and corresponds to the visual direction of the talker.</a:t>
            </a:r>
          </a:p>
          <a:p>
            <a:pPr lvl="1"/>
            <a:r>
              <a:rPr lang="en-US" dirty="0" smtClean="0"/>
              <a:t>Amplifying each instrument or talker separately is highly recommended.</a:t>
            </a:r>
          </a:p>
          <a:p>
            <a:r>
              <a:rPr lang="en-US" dirty="0" smtClean="0"/>
              <a:t>Measurement techniques based on ear models that include harmonic phase, or emulate its effects, are sorely needed.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52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7"/>
            <a:ext cx="9052560" cy="897784"/>
          </a:xfrm>
        </p:spPr>
        <p:txBody>
          <a:bodyPr>
            <a:normAutofit/>
          </a:bodyPr>
          <a:lstStyle/>
          <a:p>
            <a:r>
              <a:rPr lang="en-US" sz="3600" dirty="0"/>
              <a:t>J. C. R. Licklider 1951L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6961" y="1592264"/>
            <a:ext cx="5390858" cy="531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760" y="518161"/>
            <a:ext cx="4442460" cy="560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760" y="6131560"/>
            <a:ext cx="4421506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02680" y="1595299"/>
            <a:ext cx="3268980" cy="4504082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600" dirty="0"/>
              <a:t>Licklider’s model explains much more than pitch perception.</a:t>
            </a:r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Our nearly identical model was developed to understand distance, clarity, source separation, and presence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502920" y="0"/>
            <a:ext cx="905256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/>
              <a:t>What is “Presence</a:t>
            </a:r>
            <a:r>
              <a:rPr lang="en-US" sz="4400" dirty="0" smtClean="0"/>
              <a:t>”?   It is fine structure!</a:t>
            </a:r>
            <a:endParaRPr lang="en-US" sz="4400" dirty="0"/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799399" y="1849643"/>
            <a:ext cx="2430780" cy="241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1" tIns="50941" rIns="101881" bIns="50941">
            <a:spAutoFit/>
          </a:bodyPr>
          <a:lstStyle/>
          <a:p>
            <a:r>
              <a:rPr lang="en-US" sz="2600" dirty="0" smtClean="0"/>
              <a:t>“</a:t>
            </a:r>
            <a:r>
              <a:rPr lang="en-US" sz="2600" dirty="0"/>
              <a:t>one two” with coherent phase. 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dirty="0"/>
          </a:p>
        </p:txBody>
      </p:sp>
      <p:pic>
        <p:nvPicPr>
          <p:cNvPr id="17412" name="Picture 7" descr="One_two_clear_and_garbled.bmp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" y="1381762"/>
            <a:ext cx="6621780" cy="424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ntro1_convolved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637599" y="1073357"/>
            <a:ext cx="754380" cy="777240"/>
          </a:xfrm>
          <a:prstGeom prst="rect">
            <a:avLst/>
          </a:prstGeom>
        </p:spPr>
      </p:pic>
      <p:pic>
        <p:nvPicPr>
          <p:cNvPr id="7" name="one_two_thre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637599" y="3032718"/>
            <a:ext cx="754380" cy="777240"/>
          </a:xfrm>
          <a:prstGeom prst="rect">
            <a:avLst/>
          </a:prstGeom>
        </p:spPr>
      </p:pic>
      <p:pic>
        <p:nvPicPr>
          <p:cNvPr id="12" name="gregory_long_nre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055291" y="6008287"/>
            <a:ext cx="670560" cy="690880"/>
          </a:xfrm>
          <a:prstGeom prst="rect">
            <a:avLst/>
          </a:prstGeom>
        </p:spPr>
      </p:pic>
      <p:pic>
        <p:nvPicPr>
          <p:cNvPr id="13" name="gregory_long_nredf0_mono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268686" y="6043863"/>
            <a:ext cx="670560" cy="690880"/>
          </a:xfrm>
          <a:prstGeom prst="rect">
            <a:avLst/>
          </a:prstGeom>
        </p:spPr>
      </p:pic>
      <p:pic>
        <p:nvPicPr>
          <p:cNvPr id="14" name="gregory_1pt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6705600" y="6050437"/>
            <a:ext cx="670560" cy="690880"/>
          </a:xfrm>
          <a:prstGeom prst="rect">
            <a:avLst/>
          </a:prstGeom>
        </p:spPr>
      </p:pic>
      <p:pic>
        <p:nvPicPr>
          <p:cNvPr id="15" name="gregory_1pt8f0_mono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000819" y="6050437"/>
            <a:ext cx="670560" cy="690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0397" y="6719888"/>
            <a:ext cx="6518003" cy="447069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200" dirty="0"/>
              <a:t>News Hour + Noise </a:t>
            </a:r>
            <a:r>
              <a:rPr lang="en-US" sz="2200" dirty="0" smtClean="0"/>
              <a:t>          News </a:t>
            </a:r>
            <a:r>
              <a:rPr lang="en-US" sz="2200" dirty="0"/>
              <a:t>Hour+Reverberation 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280031" y="6005673"/>
            <a:ext cx="2853871" cy="1280952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r>
              <a:rPr lang="en-US" sz="2500" dirty="0" smtClean="0"/>
              <a:t>Our model shows the advantages of this fine structure.</a:t>
            </a:r>
            <a:endParaRPr lang="en-US" sz="2500" dirty="0"/>
          </a:p>
        </p:txBody>
      </p:sp>
      <p:sp>
        <p:nvSpPr>
          <p:cNvPr id="2" name="TextBox 1"/>
          <p:cNvSpPr txBox="1"/>
          <p:nvPr/>
        </p:nvSpPr>
        <p:spPr>
          <a:xfrm>
            <a:off x="6382294" y="7124701"/>
            <a:ext cx="3237049" cy="408766"/>
          </a:xfrm>
          <a:prstGeom prst="rect">
            <a:avLst/>
          </a:prstGeom>
          <a:noFill/>
        </p:spPr>
        <p:txBody>
          <a:bodyPr wrap="square" lIns="96378" tIns="48189" rIns="96378" bIns="48189" rtlCol="0">
            <a:spAutoFit/>
          </a:bodyPr>
          <a:lstStyle/>
          <a:p>
            <a:r>
              <a:rPr lang="en-US" dirty="0" smtClean="0"/>
              <a:t>(Sanders Theater at Harvard)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45086" y="4129087"/>
            <a:ext cx="2285093" cy="1586011"/>
          </a:xfrm>
          <a:prstGeom prst="rect">
            <a:avLst/>
          </a:prstGeom>
          <a:noFill/>
        </p:spPr>
        <p:txBody>
          <a:bodyPr wrap="square" lIns="96378" tIns="48189" rIns="96378" bIns="48189" rtlCol="0">
            <a:spAutoFit/>
          </a:bodyPr>
          <a:lstStyle/>
          <a:p>
            <a:r>
              <a:rPr lang="en-US" sz="2500" dirty="0"/>
              <a:t>With randomized phase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75565"/>
            <a:ext cx="9052560" cy="13007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Physics of Presence </a:t>
            </a:r>
            <a:r>
              <a:rPr lang="en-US" sz="3600" dirty="0"/>
              <a:t>matters </a:t>
            </a:r>
            <a:r>
              <a:rPr lang="en-US" sz="3600" dirty="0" smtClean="0"/>
              <a:t>because it shows you how </a:t>
            </a:r>
            <a:r>
              <a:rPr lang="en-US" sz="3600" dirty="0"/>
              <a:t>to make better sound</a:t>
            </a:r>
          </a:p>
        </p:txBody>
      </p:sp>
      <p:pic>
        <p:nvPicPr>
          <p:cNvPr id="4" name="Content Placeholder 3" descr="ioana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" r="7822" b="25472"/>
          <a:stretch/>
        </p:blipFill>
        <p:spPr>
          <a:xfrm>
            <a:off x="477231" y="2504441"/>
            <a:ext cx="5171156" cy="3230833"/>
          </a:xfrm>
        </p:spPr>
      </p:pic>
      <p:pic>
        <p:nvPicPr>
          <p:cNvPr id="5" name="Picture 4" descr="ioana20.jpg"/>
          <p:cNvPicPr>
            <a:picLocks noChangeAspect="1"/>
          </p:cNvPicPr>
          <p:nvPr/>
        </p:nvPicPr>
        <p:blipFill rotWithShape="1">
          <a:blip r:embed="rId3" cstate="print"/>
          <a:srcRect l="967" r="2757" b="-729"/>
          <a:stretch/>
        </p:blipFill>
        <p:spPr>
          <a:xfrm>
            <a:off x="5837658" y="2504440"/>
            <a:ext cx="4096991" cy="3312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5501" y="1476285"/>
            <a:ext cx="6125931" cy="903096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600" dirty="0"/>
              <a:t>Experiments at the Longy School of Music, an ~300 seat hall in Cambridge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2106" y="6131560"/>
            <a:ext cx="8298180" cy="903096"/>
          </a:xfrm>
          <a:prstGeom prst="rect">
            <a:avLst/>
          </a:prstGeom>
          <a:noFill/>
        </p:spPr>
        <p:txBody>
          <a:bodyPr wrap="square" lIns="101881" tIns="50941" rIns="101881" bIns="50941" rtlCol="0">
            <a:spAutoFit/>
          </a:bodyPr>
          <a:lstStyle/>
          <a:p>
            <a:pPr algn="ctr"/>
            <a:r>
              <a:rPr lang="en-US" sz="2600" dirty="0"/>
              <a:t>The original stage was highly reflective. The sound on stage and in the audience </a:t>
            </a:r>
            <a:r>
              <a:rPr lang="en-US" sz="2600" dirty="0" smtClean="0"/>
              <a:t>was not </a:t>
            </a:r>
            <a:r>
              <a:rPr lang="en-US" sz="2600" dirty="0"/>
              <a:t>clear.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the experiments: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20003"/>
            <a:ext cx="9052560" cy="556662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predictions from the model were verified</a:t>
            </a:r>
          </a:p>
          <a:p>
            <a:endParaRPr lang="en-US" dirty="0"/>
          </a:p>
          <a:p>
            <a:r>
              <a:rPr lang="en-US" dirty="0" smtClean="0"/>
              <a:t>We found that clarity is lost when too many early reflections in the first 100ms of the </a:t>
            </a:r>
            <a:r>
              <a:rPr lang="en-US" i="1" dirty="0" smtClean="0"/>
              <a:t>onsets</a:t>
            </a:r>
            <a:r>
              <a:rPr lang="en-US" dirty="0" smtClean="0"/>
              <a:t> of notes randomize the phases of harmonics above 1000Hz.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earlier reflections arrive the more they randomize phase.</a:t>
            </a:r>
          </a:p>
          <a:p>
            <a:pPr lvl="1"/>
            <a:r>
              <a:rPr lang="en-US" dirty="0" smtClean="0"/>
              <a:t>Clarity is preserved when only a few reflections arrive in the first 100ms.</a:t>
            </a:r>
          </a:p>
          <a:p>
            <a:pPr lvl="1"/>
            <a:r>
              <a:rPr lang="en-US" dirty="0" smtClean="0"/>
              <a:t>But when there are too many, Clarity abruptly disappears.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The conventional fix did not work!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Current wisdom predicted that putting a small shell around the musicians would improve clarity.</a:t>
            </a:r>
          </a:p>
          <a:p>
            <a:pPr lvl="1"/>
            <a:r>
              <a:rPr lang="en-US" sz="3000" dirty="0" smtClean="0"/>
              <a:t>Stronger early reflections were supposed to help.</a:t>
            </a:r>
          </a:p>
          <a:p>
            <a:endParaRPr lang="en-US" sz="3400" dirty="0" smtClean="0"/>
          </a:p>
          <a:p>
            <a:r>
              <a:rPr lang="en-US" sz="3400" dirty="0" smtClean="0"/>
              <a:t>But when we tried this suggestion, clarity was reduced.</a:t>
            </a:r>
          </a:p>
          <a:p>
            <a:pPr lvl="1"/>
            <a:r>
              <a:rPr lang="en-US" sz="3000" dirty="0" smtClean="0"/>
              <a:t>Early reflections were already too strong.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542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" y="242887"/>
            <a:ext cx="9659257" cy="1052513"/>
          </a:xfrm>
        </p:spPr>
        <p:txBody>
          <a:bodyPr>
            <a:noAutofit/>
          </a:bodyPr>
          <a:lstStyle/>
          <a:p>
            <a:r>
              <a:rPr lang="en-US" sz="3800" dirty="0"/>
              <a:t>The final </a:t>
            </a:r>
            <a:r>
              <a:rPr lang="en-US" sz="3800" dirty="0" smtClean="0"/>
              <a:t>design was dictated by these experiments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81760"/>
            <a:ext cx="9052560" cy="5129425"/>
          </a:xfrm>
        </p:spPr>
        <p:txBody>
          <a:bodyPr>
            <a:normAutofit/>
          </a:bodyPr>
          <a:lstStyle/>
          <a:p>
            <a:r>
              <a:rPr lang="en-US" sz="2600" dirty="0"/>
              <a:t>The earliest and strongest reflections are from the back wall and side walls of the stage.</a:t>
            </a:r>
          </a:p>
          <a:p>
            <a:r>
              <a:rPr lang="en-US" sz="2600" dirty="0"/>
              <a:t>Reducing their </a:t>
            </a:r>
            <a:r>
              <a:rPr lang="en-US" sz="2600" dirty="0" smtClean="0"/>
              <a:t>strength through absorption on stage improved the sound throughout the hall.</a:t>
            </a:r>
            <a:endParaRPr lang="en-US" sz="2600" dirty="0"/>
          </a:p>
        </p:txBody>
      </p:sp>
      <p:pic>
        <p:nvPicPr>
          <p:cNvPr id="4" name="Picture 3" descr="IMG_1579.jpg"/>
          <p:cNvPicPr>
            <a:picLocks noChangeAspect="1"/>
          </p:cNvPicPr>
          <p:nvPr/>
        </p:nvPicPr>
        <p:blipFill>
          <a:blip r:embed="rId2" cstate="print"/>
          <a:srcRect l="15254" t="6780" r="5085" b="29943"/>
          <a:stretch>
            <a:fillRect/>
          </a:stretch>
        </p:blipFill>
        <p:spPr>
          <a:xfrm>
            <a:off x="1341121" y="3176601"/>
            <a:ext cx="7091770" cy="43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1343</Words>
  <Application>Microsoft Office PowerPoint</Application>
  <PresentationFormat>Custom</PresentationFormat>
  <Paragraphs>123</Paragraphs>
  <Slides>23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Measuring and optimizing clarity in large and small spaces</vt:lpstr>
      <vt:lpstr>A talk originally given at the Acoustical Society of America in December 2013</vt:lpstr>
      <vt:lpstr>J. C. R. Licklider 1951L</vt:lpstr>
      <vt:lpstr>PowerPoint Presentation</vt:lpstr>
      <vt:lpstr>What is “Presence”?   It is fine structure!</vt:lpstr>
      <vt:lpstr>The Physics of Presence matters because it shows you how to make better sound</vt:lpstr>
      <vt:lpstr>Results of the experiments:</vt:lpstr>
      <vt:lpstr>The conventional fix did not work!</vt:lpstr>
      <vt:lpstr>The final design was dictated by these experiments</vt:lpstr>
      <vt:lpstr>Experiments at Holy Cross in Worcester</vt:lpstr>
      <vt:lpstr>The final design</vt:lpstr>
      <vt:lpstr>Experiments at Bucknell University</vt:lpstr>
      <vt:lpstr>These sonic differences are not subtle!</vt:lpstr>
      <vt:lpstr>Speech Reinforcement in Bucknell</vt:lpstr>
      <vt:lpstr>Jordan Hall at New England Conservatory A renowned 1000 seat recital hall</vt:lpstr>
      <vt:lpstr>A 42’ by 12’ absorbing valence was hung above the stage</vt:lpstr>
      <vt:lpstr>Sanders Theater at Harvard University a 1200 seat lecture/music hall.</vt:lpstr>
      <vt:lpstr>We tested the effects of the old cushions with a truck-load of absorbing blankets.</vt:lpstr>
      <vt:lpstr>Sonic presence in classrooms</vt:lpstr>
      <vt:lpstr>“Presence” in Harvard Science Center C a 200 seat room with an overhead cluster</vt:lpstr>
      <vt:lpstr>Results: Clarity ratios with live speech</vt:lpstr>
      <vt:lpstr>And Violins?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progress in clarity and source separation</dc:title>
  <dc:creator>User</dc:creator>
  <cp:lastModifiedBy>david</cp:lastModifiedBy>
  <cp:revision>128</cp:revision>
  <cp:lastPrinted>2013-12-01T03:47:00Z</cp:lastPrinted>
  <dcterms:created xsi:type="dcterms:W3CDTF">2013-11-06T18:40:26Z</dcterms:created>
  <dcterms:modified xsi:type="dcterms:W3CDTF">2017-02-04T18:38:42Z</dcterms:modified>
</cp:coreProperties>
</file>