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0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1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4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8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2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5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7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9E33E-4F37-40E9-A1B2-512762D938E2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7583-92F2-431E-B364-BCFD1819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6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idgriesinger.com/" TargetMode="External"/><Relationship Id="rId2" Type="http://schemas.openxmlformats.org/officeDocument/2006/relationships/hyperlink" Target="mailto:dgriesinger@Verizon.ne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3.png"/><Relationship Id="rId4" Type="http://schemas.openxmlformats.org/officeDocument/2006/relationships/audio" Target="../media/media3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file:///C:\ICA\ICA2013_japan\c_c_sharp_rvb_high_mono_hp.mp3" TargetMode="External"/><Relationship Id="rId13" Type="http://schemas.openxmlformats.org/officeDocument/2006/relationships/image" Target="../media/image12.png"/><Relationship Id="rId3" Type="http://schemas.microsoft.com/office/2007/relationships/media" Target="file:///C:\ICA\ICA2013_japan\to%20ICA\c_c_sharp_mixf0_high.mp3" TargetMode="External"/><Relationship Id="rId7" Type="http://schemas.microsoft.com/office/2007/relationships/media" Target="file:///C:\ICA\ICA2013_japan\c_c_sharp_rvb_high_mono_hp.mp3" TargetMode="External"/><Relationship Id="rId12" Type="http://schemas.openxmlformats.org/officeDocument/2006/relationships/image" Target="../media/image11.png"/><Relationship Id="rId2" Type="http://schemas.openxmlformats.org/officeDocument/2006/relationships/audio" Target="file:///C:\ICA\ICA2013_japan\to%20ICA\c_c_sharp_mix.mp3" TargetMode="External"/><Relationship Id="rId1" Type="http://schemas.microsoft.com/office/2007/relationships/media" Target="file:///C:\ICA\ICA2013_japan\to%20ICA\c_c_sharp_mix.mp3" TargetMode="External"/><Relationship Id="rId6" Type="http://schemas.openxmlformats.org/officeDocument/2006/relationships/audio" Target="file:///C:\ICA\ICA2013_japan\to%20ICA\c_c_sharp_mixf0_low.mp3" TargetMode="External"/><Relationship Id="rId11" Type="http://schemas.openxmlformats.org/officeDocument/2006/relationships/image" Target="../media/image10.png"/><Relationship Id="rId5" Type="http://schemas.microsoft.com/office/2007/relationships/media" Target="file:///C:\ICA\ICA2013_japan\to%20ICA\c_c_sharp_mixf0_low.mp3" TargetMode="External"/><Relationship Id="rId10" Type="http://schemas.openxmlformats.org/officeDocument/2006/relationships/image" Target="../media/image9.png"/><Relationship Id="rId4" Type="http://schemas.openxmlformats.org/officeDocument/2006/relationships/audio" Target="file:///C:\ICA\ICA2013_japan\to%20ICA\c_c_sharp_mixf0_high.mp3" TargetMode="Externa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3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062"/>
            <a:ext cx="7772400" cy="2387600"/>
          </a:xfrm>
        </p:spPr>
        <p:txBody>
          <a:bodyPr>
            <a:noAutofit/>
          </a:bodyPr>
          <a:lstStyle/>
          <a:p>
            <a:pPr eaLnBrk="0" hangingPunct="0"/>
            <a:r>
              <a:rPr lang="en-US" sz="4400" b="1" dirty="0"/>
              <a:t>The physics of auditory proximity and its effects on intelligibility and recall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David Griesinger</a:t>
            </a:r>
          </a:p>
          <a:p>
            <a:r>
              <a:rPr lang="en-US" dirty="0" smtClean="0"/>
              <a:t>David Griesinger Acoustics</a:t>
            </a:r>
          </a:p>
          <a:p>
            <a:r>
              <a:rPr lang="en-US" dirty="0" smtClean="0">
                <a:hlinkClick r:id="rId2"/>
              </a:rPr>
              <a:t>dgriesinger@Verizon.net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www.davidgriesinger.com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missing element is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Harmonic Phase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evidence is overwhelming! Nearly all creatures communicate with sounds that contain rich harmonics of fundamental frequencies.</a:t>
            </a:r>
          </a:p>
          <a:p>
            <a:r>
              <a:rPr lang="en-US" dirty="0"/>
              <a:t> </a:t>
            </a:r>
          </a:p>
          <a:p>
            <a:pPr lvl="1" algn="ctr"/>
            <a:r>
              <a:rPr lang="en-US" dirty="0"/>
              <a:t>Squeaks, growls, whistles, and buzzes, are universal with animals, and human speech relies on voiced vowels.</a:t>
            </a:r>
          </a:p>
          <a:p>
            <a:r>
              <a:rPr lang="en-US" dirty="0"/>
              <a:t>Why?</a:t>
            </a:r>
          </a:p>
          <a:p>
            <a:r>
              <a:rPr lang="en-US" dirty="0">
                <a:solidFill>
                  <a:srgbClr val="FF0000"/>
                </a:solidFill>
              </a:rPr>
              <a:t>Because harmonics carry information about the pulse that created them! </a:t>
            </a:r>
          </a:p>
          <a:p>
            <a:r>
              <a:rPr lang="en-US" dirty="0">
                <a:solidFill>
                  <a:srgbClr val="FF0000"/>
                </a:solidFill>
              </a:rPr>
              <a:t>Once in each fundamental period these harmonics align in phase to create a replica of this original pulse.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2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82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Example of early reflections on Speech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022213" y="1091002"/>
            <a:ext cx="4292190" cy="2497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This impulse response has C50 and C80 = infinity. STI = 0.96, and RASTI = 0.93.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452" y="2382602"/>
            <a:ext cx="4292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second half of this sentence is convolved with this IR. The second half sounds muddy and distant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because</a:t>
            </a:r>
            <a:r>
              <a:rPr lang="en-US" dirty="0">
                <a:solidFill>
                  <a:srgbClr val="FF0000"/>
                </a:solidFill>
              </a:rPr>
              <a:t> the IR randomizes the phase of harmonics above 1000Hz!!!                                        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3" descr="impulse.bmp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80133" y="1167866"/>
            <a:ext cx="28194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ntro1_excerpt_clear_convolved.bmp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24" y="4099631"/>
            <a:ext cx="81915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ntro1_convolved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3547" y="3466584"/>
            <a:ext cx="609600" cy="609600"/>
          </a:xfrm>
          <a:prstGeom prst="rect">
            <a:avLst/>
          </a:prstGeom>
        </p:spPr>
      </p:pic>
      <p:pic>
        <p:nvPicPr>
          <p:cNvPr id="9" name="speech_dry_and_convolved_lef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3865" y="3443859"/>
            <a:ext cx="609600" cy="609600"/>
          </a:xfrm>
          <a:prstGeom prst="rect">
            <a:avLst/>
          </a:prstGeom>
        </p:spPr>
      </p:pic>
      <p:pic>
        <p:nvPicPr>
          <p:cNvPr id="10" name="speech_dry_and_convolved_righ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0515" y="3466584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3576" y="3563993"/>
            <a:ext cx="83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50976" y="3563993"/>
            <a:ext cx="107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7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608"/>
            <a:ext cx="7886700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The amplitude spikes created by upper frequencies in voiced speech cut through noise and reverberation</a:t>
            </a:r>
          </a:p>
        </p:txBody>
      </p:sp>
      <p:pic>
        <p:nvPicPr>
          <p:cNvPr id="4" name="Content Placeholder 4" descr="one_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890" y="1595051"/>
            <a:ext cx="6823180" cy="3623296"/>
          </a:xfrm>
          <a:prstGeom prst="rect">
            <a:avLst/>
          </a:prstGeom>
        </p:spPr>
      </p:pic>
      <p:pic>
        <p:nvPicPr>
          <p:cNvPr id="5" name="one_voice_whisper_x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3087" y="279709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704" y="5340276"/>
            <a:ext cx="71885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syllable “one” voiced and then whispered, high-pass filtered at 1000Hz, with equal RMS level.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More important: these phase spikes allow the ear to separate different sound sources into independent neural streams!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780671" y="1723035"/>
            <a:ext cx="7886700" cy="4399722"/>
          </a:xfrm>
        </p:spPr>
        <p:txBody>
          <a:bodyPr/>
          <a:lstStyle/>
          <a:p>
            <a:r>
              <a:rPr lang="en-US" sz="2000" dirty="0" smtClean="0"/>
              <a:t>Humans </a:t>
            </a:r>
            <a:r>
              <a:rPr lang="en-US" sz="2000" dirty="0"/>
              <a:t>are as much as 20dB better at extracting speech from noise than any ASR system.</a:t>
            </a:r>
          </a:p>
          <a:p>
            <a:pPr lvl="1"/>
            <a:r>
              <a:rPr lang="en-US" sz="1800" dirty="0"/>
              <a:t>Most current ASR systems ignore the phase of signals above 1500Hz!</a:t>
            </a:r>
          </a:p>
          <a:p>
            <a:r>
              <a:rPr lang="en-US" sz="2000" dirty="0"/>
              <a:t>The spikes in the upper harmonics of speech and other tones precisely define the period of the fundamental that created them.</a:t>
            </a:r>
          </a:p>
          <a:p>
            <a:pPr lvl="1"/>
            <a:r>
              <a:rPr lang="en-US" sz="1800" dirty="0"/>
              <a:t>A simple filter that precisely matches the period of each fundamental can separate signals from each other and from noise. </a:t>
            </a:r>
          </a:p>
          <a:p>
            <a:r>
              <a:rPr lang="en-US" sz="2000" dirty="0"/>
              <a:t>Separating signals from each other requires a precise ability to perceive PITCH.</a:t>
            </a:r>
          </a:p>
          <a:p>
            <a:r>
              <a:rPr lang="en-US" sz="2000" dirty="0"/>
              <a:t>It is no surprise that human pitch perception is far better than can be explained by current hearing models!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4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The mechanism for perceiving pitch was proposed by J. C. R. </a:t>
            </a:r>
            <a:r>
              <a:rPr lang="en-US" sz="3600" b="1" dirty="0" err="1"/>
              <a:t>Licklider</a:t>
            </a:r>
            <a:r>
              <a:rPr lang="en-US" sz="3600" b="1" dirty="0"/>
              <a:t> </a:t>
            </a:r>
            <a:r>
              <a:rPr lang="en-US" sz="3600" b="1" dirty="0" smtClean="0"/>
              <a:t>in 1951</a:t>
            </a:r>
            <a:endParaRPr lang="en-US" sz="3600" b="1" dirty="0"/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144329" y="3137441"/>
            <a:ext cx="5131002" cy="3413012"/>
          </a:xfrm>
        </p:spPr>
        <p:txBody>
          <a:bodyPr/>
          <a:lstStyle/>
          <a:p>
            <a:pPr lvl="1"/>
            <a:r>
              <a:rPr lang="en-US" sz="1600" dirty="0" err="1"/>
              <a:t>Licklider</a:t>
            </a:r>
            <a:r>
              <a:rPr lang="en-US" sz="1600" dirty="0"/>
              <a:t> proposed that our acuity of pitch perception could only be explained by an </a:t>
            </a:r>
            <a:r>
              <a:rPr lang="en-US" sz="1600" dirty="0" err="1"/>
              <a:t>autocorrelator</a:t>
            </a:r>
            <a:r>
              <a:rPr lang="en-US" sz="1600" dirty="0"/>
              <a:t> located as close as possible to the hair cells.</a:t>
            </a:r>
          </a:p>
          <a:p>
            <a:pPr lvl="1"/>
            <a:r>
              <a:rPr lang="en-US" sz="1600" dirty="0"/>
              <a:t>He did not recognize that this circuit can also separate </a:t>
            </a:r>
            <a:r>
              <a:rPr lang="en-US" sz="1600" dirty="0" smtClean="0"/>
              <a:t>sources.</a:t>
            </a:r>
            <a:endParaRPr lang="en-US" sz="1600" dirty="0"/>
          </a:p>
          <a:p>
            <a:pPr lvl="1"/>
            <a:r>
              <a:rPr lang="en-US" sz="1600" dirty="0"/>
              <a:t>We </a:t>
            </a:r>
            <a:r>
              <a:rPr lang="en-US" sz="1600" dirty="0" smtClean="0"/>
              <a:t>believe this circuit is </a:t>
            </a:r>
            <a:r>
              <a:rPr lang="en-US" sz="1600" dirty="0"/>
              <a:t>directly below the hair </a:t>
            </a:r>
            <a:r>
              <a:rPr lang="en-US" sz="1600" dirty="0" smtClean="0"/>
              <a:t>cells in the spiral ganglia.</a:t>
            </a:r>
            <a:endParaRPr lang="en-US" sz="1600" dirty="0"/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Before signals are sent to the auditory nerve they have already been separated from each other by pitch.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1" y="1690689"/>
            <a:ext cx="5402407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82" y="1690688"/>
            <a:ext cx="3609681" cy="42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7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903" y="20985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err="1"/>
              <a:t>autocorrelator</a:t>
            </a:r>
            <a:r>
              <a:rPr lang="en-US" b="1" dirty="0"/>
              <a:t> in the organ of </a:t>
            </a:r>
            <a:r>
              <a:rPr lang="en-US" b="1" dirty="0" err="1"/>
              <a:t>Corti</a:t>
            </a:r>
            <a:r>
              <a:rPr lang="en-US" b="1" dirty="0"/>
              <a:t> also enables source separation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780674" y="1690689"/>
            <a:ext cx="7886700" cy="4399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Which is essential to surviving </a:t>
            </a:r>
            <a:r>
              <a:rPr lang="en-US" dirty="0" smtClean="0"/>
              <a:t>cocktail parties </a:t>
            </a:r>
            <a:r>
              <a:rPr lang="en-US" dirty="0"/>
              <a:t>and enjoying polyphony. </a:t>
            </a:r>
          </a:p>
          <a:p>
            <a:endParaRPr lang="en-US" dirty="0"/>
          </a:p>
          <a:p>
            <a:r>
              <a:rPr lang="en-US" dirty="0"/>
              <a:t>We can separate two simultaneous talkers from each other if their vocal pitches are different by as little as half a semitone!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too many early reflections it becomes much more difficult to separate or localize these signals.</a:t>
            </a:r>
          </a:p>
          <a:p>
            <a:endParaRPr lang="en-US" dirty="0"/>
          </a:p>
        </p:txBody>
      </p:sp>
      <p:pic>
        <p:nvPicPr>
          <p:cNvPr id="5" name="c_c_sharp_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28800" y="4343400"/>
            <a:ext cx="4572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9982" y="4267200"/>
            <a:ext cx="2405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 and C# </a:t>
            </a:r>
            <a:r>
              <a:rPr lang="en-US" sz="2400" dirty="0" smtClean="0"/>
              <a:t>mixed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95557" y="4267200"/>
            <a:ext cx="21209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separation by  pitch</a:t>
            </a:r>
          </a:p>
          <a:p>
            <a:endParaRPr lang="en-US" dirty="0"/>
          </a:p>
        </p:txBody>
      </p:sp>
      <p:pic>
        <p:nvPicPr>
          <p:cNvPr id="8" name="c_c_sharp_mixf0_hig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239000" y="4267200"/>
            <a:ext cx="457200" cy="457200"/>
          </a:xfrm>
          <a:prstGeom prst="rect">
            <a:avLst/>
          </a:prstGeom>
        </p:spPr>
      </p:pic>
      <p:pic>
        <p:nvPicPr>
          <p:cNvPr id="9" name="c_c_sharp_mixf0_low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001000" y="4267200"/>
            <a:ext cx="457200" cy="457200"/>
          </a:xfrm>
          <a:prstGeom prst="rect">
            <a:avLst/>
          </a:prstGeom>
        </p:spPr>
      </p:pic>
      <p:pic>
        <p:nvPicPr>
          <p:cNvPr id="10" name="c_c_sharp_rvb_high_mono_hp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265998" y="5906293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0242" y="5950227"/>
            <a:ext cx="132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reverb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Organ of </a:t>
            </a:r>
            <a:r>
              <a:rPr lang="en-US" dirty="0" err="1"/>
              <a:t>Corti</a:t>
            </a:r>
            <a:endParaRPr lang="en-US" dirty="0"/>
          </a:p>
        </p:txBody>
      </p:sp>
      <p:pic>
        <p:nvPicPr>
          <p:cNvPr id="5" name="Picture 4" descr="organ of cortia.jpg"/>
          <p:cNvPicPr>
            <a:picLocks noChangeAspect="1"/>
          </p:cNvPicPr>
          <p:nvPr/>
        </p:nvPicPr>
        <p:blipFill>
          <a:blip r:embed="rId2" cstate="print"/>
          <a:srcRect l="7727" t="4715"/>
          <a:stretch>
            <a:fillRect/>
          </a:stretch>
        </p:blipFill>
        <p:spPr>
          <a:xfrm>
            <a:off x="853085" y="1690689"/>
            <a:ext cx="4224997" cy="2469093"/>
          </a:xfrm>
          <a:prstGeom prst="rect">
            <a:avLst/>
          </a:prstGeom>
        </p:spPr>
      </p:pic>
      <p:pic>
        <p:nvPicPr>
          <p:cNvPr id="6" name="Picture 5" descr="Hair_cell_ganglion.jpg"/>
          <p:cNvPicPr>
            <a:picLocks noChangeAspect="1"/>
          </p:cNvPicPr>
          <p:nvPr/>
        </p:nvPicPr>
        <p:blipFill>
          <a:blip r:embed="rId3" cstate="print"/>
          <a:srcRect l="5797"/>
          <a:stretch>
            <a:fillRect/>
          </a:stretch>
        </p:blipFill>
        <p:spPr>
          <a:xfrm>
            <a:off x="5078082" y="1690689"/>
            <a:ext cx="3321554" cy="2461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085" y="4369602"/>
            <a:ext cx="74136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Contains ~3000 inner hair cells, ~15,000 outer hair cells, and 30,000-60,000 spiral ganglia. </a:t>
            </a:r>
            <a:endParaRPr lang="en-US" sz="2400" dirty="0" smtClean="0"/>
          </a:p>
          <a:p>
            <a:pPr algn="ctr"/>
            <a:r>
              <a:rPr lang="en-US" sz="2400" dirty="0" smtClean="0"/>
              <a:t>The </a:t>
            </a:r>
            <a:r>
              <a:rPr lang="en-US" sz="2400" dirty="0"/>
              <a:t>inner hair cells detect basilar motion, the outer hair cells control the membrane sensitivity, and the spiral ganglia auto-correlate.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40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/>
              <a:t>Aarabi</a:t>
            </a:r>
            <a:r>
              <a:rPr lang="en-US" sz="3600" b="1" dirty="0"/>
              <a:t> et al studied the effects of phase randomization on word recognition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1039466" y="1550505"/>
            <a:ext cx="7886700" cy="4399722"/>
          </a:xfrm>
        </p:spPr>
        <p:txBody>
          <a:bodyPr/>
          <a:lstStyle/>
          <a:p>
            <a:r>
              <a:rPr lang="en-US" dirty="0"/>
              <a:t>A random phase function was added to standard word lists with various amounts of added noise.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8"/>
          <a:stretch/>
        </p:blipFill>
        <p:spPr bwMode="auto">
          <a:xfrm>
            <a:off x="1637644" y="2607489"/>
            <a:ext cx="5943600" cy="1554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6879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809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effect of phase in the presence of noise was dramatic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 bwMode="auto">
          <a:xfrm>
            <a:off x="1116106" y="1500906"/>
            <a:ext cx="6911788" cy="4007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8282" y="5525381"/>
            <a:ext cx="6569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all cases the error rate jumps up rapidly when the peak phase modulation is ~+- 90 degrees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9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Word recognition vs recall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628650" y="1930067"/>
            <a:ext cx="7886700" cy="4399722"/>
          </a:xfrm>
        </p:spPr>
        <p:txBody>
          <a:bodyPr/>
          <a:lstStyle/>
          <a:p>
            <a:r>
              <a:rPr lang="en-US" dirty="0" err="1"/>
              <a:t>Aarabi</a:t>
            </a:r>
            <a:r>
              <a:rPr lang="en-US" dirty="0"/>
              <a:t> has shown that phase randomization can dramatically increase word recognition error rates in the presence of noise.</a:t>
            </a:r>
          </a:p>
          <a:p>
            <a:r>
              <a:rPr lang="en-US" dirty="0"/>
              <a:t>But word recognition is only a first step. We need to </a:t>
            </a:r>
            <a:r>
              <a:rPr lang="en-US" dirty="0" smtClean="0"/>
              <a:t> recall </a:t>
            </a:r>
            <a:r>
              <a:rPr lang="en-US" dirty="0"/>
              <a:t>what we heard at a later time</a:t>
            </a:r>
            <a:r>
              <a:rPr lang="en-US" dirty="0" smtClean="0"/>
              <a:t>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primary determinant of recall is attention!</a:t>
            </a:r>
          </a:p>
          <a:p>
            <a:endParaRPr lang="en-US" dirty="0"/>
          </a:p>
          <a:p>
            <a:r>
              <a:rPr lang="en-US" dirty="0" smtClean="0"/>
              <a:t>Randomization of phase decreases proximity, and lack of proximity decreases attention.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9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imit of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ocalization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istance: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LLD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propose in this talk that one of the most important acoustic measures of hall quality can be found by the number of seats in which performers or speakers have </a:t>
            </a:r>
            <a:r>
              <a:rPr lang="en-US" dirty="0">
                <a:solidFill>
                  <a:srgbClr val="FF0000"/>
                </a:solidFill>
              </a:rPr>
              <a:t>“proximity”</a:t>
            </a:r>
            <a:r>
              <a:rPr lang="en-US" dirty="0"/>
              <a:t>, the perception that they are close and can be sharply localized.</a:t>
            </a:r>
          </a:p>
          <a:p>
            <a:endParaRPr lang="en-US" dirty="0"/>
          </a:p>
          <a:p>
            <a:r>
              <a:rPr lang="en-US" dirty="0"/>
              <a:t>The distance within which sharp localization is perceived can be easily mapped by walking around while listening to a live or electronic ensemble.</a:t>
            </a:r>
          </a:p>
          <a:p>
            <a:endParaRPr lang="en-US" dirty="0"/>
          </a:p>
          <a:p>
            <a:r>
              <a:rPr lang="en-US" dirty="0"/>
              <a:t>With luck we will demonstrate finding the LLD</a:t>
            </a:r>
          </a:p>
        </p:txBody>
      </p:sp>
    </p:spTree>
    <p:extLst>
      <p:ext uri="{BB962C8B-B14F-4D97-AF65-F5344CB8AC3E}">
        <p14:creationId xmlns:p14="http://schemas.microsoft.com/office/powerpoint/2010/main" val="21802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How can we measure and predict Proximity?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763420" y="1690689"/>
            <a:ext cx="7886700" cy="4399722"/>
          </a:xfrm>
        </p:spPr>
        <p:txBody>
          <a:bodyPr/>
          <a:lstStyle/>
          <a:p>
            <a:r>
              <a:rPr lang="en-US" dirty="0"/>
              <a:t>A practical </a:t>
            </a:r>
            <a:r>
              <a:rPr lang="en-US" dirty="0" err="1"/>
              <a:t>autocorrelator</a:t>
            </a:r>
            <a:r>
              <a:rPr lang="en-US" dirty="0"/>
              <a:t> of </a:t>
            </a:r>
            <a:r>
              <a:rPr lang="en-US" dirty="0" smtClean="0"/>
              <a:t>the </a:t>
            </a:r>
            <a:r>
              <a:rPr lang="en-US" dirty="0"/>
              <a:t>type </a:t>
            </a:r>
            <a:r>
              <a:rPr lang="en-US" dirty="0" err="1"/>
              <a:t>Licklider</a:t>
            </a:r>
            <a:r>
              <a:rPr lang="en-US" dirty="0"/>
              <a:t> proposed needs to be about 80ms long to achieve human pitch acuity.</a:t>
            </a:r>
          </a:p>
          <a:p>
            <a:pPr lvl="1"/>
            <a:r>
              <a:rPr lang="en-US" dirty="0"/>
              <a:t>A minimum of five equally spaced taps is required.</a:t>
            </a:r>
          </a:p>
          <a:p>
            <a:pPr lvl="1"/>
            <a:endParaRPr lang="en-US" dirty="0"/>
          </a:p>
          <a:p>
            <a:r>
              <a:rPr lang="en-US" dirty="0"/>
              <a:t>With this knowledge we have developed a </a:t>
            </a:r>
            <a:r>
              <a:rPr lang="en-US" dirty="0" smtClean="0"/>
              <a:t>measure, LOC, </a:t>
            </a:r>
            <a:r>
              <a:rPr lang="en-US" dirty="0"/>
              <a:t>that predicts when a sound source becomes distant and not localizable.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measure,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uses the ability to sharply localize sound as a proxy for near/far.</a:t>
            </a:r>
            <a:endParaRPr lang="en-US" sz="3200" b="1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078" y="2170861"/>
            <a:ext cx="3700412" cy="277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89918" y="1690689"/>
            <a:ext cx="37376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determined the threshold of localization of voiced speech in reverberation as a function of D/R and pre-delay. RT values of 1 second and two seconds were tested.</a:t>
            </a:r>
          </a:p>
          <a:p>
            <a:endParaRPr lang="en-US" dirty="0"/>
          </a:p>
          <a:p>
            <a:r>
              <a:rPr lang="en-US" dirty="0"/>
              <a:t>For a 2s RT the threshold of localization can be as low as -17dB!</a:t>
            </a:r>
          </a:p>
          <a:p>
            <a:endParaRPr lang="en-US" dirty="0"/>
          </a:p>
          <a:p>
            <a:r>
              <a:rPr lang="en-US" dirty="0"/>
              <a:t>We developed the function LOC to predict this data. The red and cyan lines show the accuracy of the fit.</a:t>
            </a:r>
          </a:p>
          <a:p>
            <a:endParaRPr lang="en-US" dirty="0"/>
          </a:p>
          <a:p>
            <a:r>
              <a:rPr lang="en-US" dirty="0"/>
              <a:t>The LOC measure has been tested  in real rooms and halls with useful results.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 Two seats in Boston Symphony Hall</a:t>
            </a:r>
            <a:endParaRPr lang="en-US" sz="3200" b="1" dirty="0"/>
          </a:p>
        </p:txBody>
      </p:sp>
      <p:pic>
        <p:nvPicPr>
          <p:cNvPr id="4" name="Content Placeholder 4" descr="BSH rw R seat 11 I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537" y="1279941"/>
            <a:ext cx="3132091" cy="2530059"/>
          </a:xfrm>
          <a:prstGeom prst="rect">
            <a:avLst/>
          </a:prstGeom>
        </p:spPr>
      </p:pic>
      <p:pic>
        <p:nvPicPr>
          <p:cNvPr id="5" name="Picture 4" descr="BSH rw dd seat 11 I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4629" y="1279940"/>
            <a:ext cx="3251848" cy="2530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37" y="4046220"/>
            <a:ext cx="31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C80 = 0.85dB   IACC80 = .68      LOC =  9.1dB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94629" y="4091940"/>
            <a:ext cx="3251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C80=-0.21  IACC80 = 0.2    LOC = -1.2dB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38250" y="4869221"/>
            <a:ext cx="5360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C80 predicts no difference. IACC predicts row DD sounds better. LOC finds row R 10dB better</a:t>
            </a:r>
            <a:r>
              <a:rPr lang="en-US" sz="2400" b="1" dirty="0" smtClean="0"/>
              <a:t>! (It is)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42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Binaural experiments in Boston Symphony Hall</a:t>
            </a:r>
            <a:endParaRPr lang="en-US" sz="3200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5192" y="1067106"/>
            <a:ext cx="8229600" cy="4525963"/>
          </a:xfrm>
        </p:spPr>
        <p:txBody>
          <a:bodyPr/>
          <a:lstStyle/>
          <a:p>
            <a:r>
              <a:rPr lang="en-US" sz="2400" dirty="0" smtClean="0"/>
              <a:t>   We </a:t>
            </a:r>
            <a:r>
              <a:rPr lang="en-US" sz="2400" dirty="0"/>
              <a:t>measured about 8 seats in under 40 minutes</a:t>
            </a:r>
          </a:p>
          <a:p>
            <a:r>
              <a:rPr lang="en-US" sz="2400" dirty="0" smtClean="0"/>
              <a:t>                     Here </a:t>
            </a:r>
            <a:r>
              <a:rPr lang="en-US" sz="2400" dirty="0"/>
              <a:t>is a 2kHz </a:t>
            </a:r>
            <a:r>
              <a:rPr lang="en-US" sz="2400" dirty="0" err="1"/>
              <a:t>Soundfield</a:t>
            </a:r>
            <a:r>
              <a:rPr lang="en-US" sz="2400" dirty="0"/>
              <a:t> plot from seat DD 11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74005"/>
            <a:ext cx="4176464" cy="3134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2759" r="21562" b="36970"/>
          <a:stretch/>
        </p:blipFill>
        <p:spPr>
          <a:xfrm>
            <a:off x="705636" y="2074005"/>
            <a:ext cx="2875135" cy="3229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198" y="5367513"/>
            <a:ext cx="58467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Note the strong side-wall reflections at 17ms and </a:t>
            </a:r>
            <a:r>
              <a:rPr lang="en-US" sz="2000" dirty="0" smtClean="0"/>
              <a:t>37ms. These </a:t>
            </a:r>
            <a:r>
              <a:rPr lang="en-US" sz="2000" dirty="0"/>
              <a:t>are clearly doubles </a:t>
            </a:r>
            <a:r>
              <a:rPr lang="en-US" sz="2000" dirty="0" smtClean="0"/>
              <a:t>– from </a:t>
            </a:r>
            <a:r>
              <a:rPr lang="en-US" sz="2000" dirty="0"/>
              <a:t>the wall and the under-balcony ceiling.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9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The measured data needs to be equalized to compensate for the source and the dummy</a:t>
            </a:r>
          </a:p>
        </p:txBody>
      </p:sp>
      <p:sp>
        <p:nvSpPr>
          <p:cNvPr id="8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55679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equalize the data by assuming the hall sound is flat at about 160ms.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7" y="2447830"/>
            <a:ext cx="2705584" cy="2425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81" y="2464462"/>
            <a:ext cx="2705587" cy="2425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65" y="2483637"/>
            <a:ext cx="2674306" cy="24393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597" y="5006417"/>
            <a:ext cx="845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sound                             first lateral reflection                160ms reverberation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8389" y="5422570"/>
            <a:ext cx="5742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 measured at seat DD 11 after equalizing the reverberation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We can create an ensemble from a single binaural measurement by modifying the direct sound</a:t>
            </a:r>
            <a:endParaRPr lang="en-US" sz="2800" b="1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66531" y="206084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Since </a:t>
            </a:r>
            <a:r>
              <a:rPr lang="en-US" sz="2400" dirty="0"/>
              <a:t>the anechoic tracks for each instrument are un-correlated, we can use the same reflection and reverberation data for each instrument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400" dirty="0"/>
              <a:t>We can also compensate for </a:t>
            </a:r>
            <a:r>
              <a:rPr lang="en-US" sz="2400" dirty="0" smtClean="0"/>
              <a:t>the loudspeaker directivity and alter the reverberation time to approximate a full hall.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93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 </a:t>
            </a:r>
            <a:r>
              <a:rPr lang="en-US" sz="3600" dirty="0" err="1"/>
              <a:t>Matlab</a:t>
            </a:r>
            <a:r>
              <a:rPr lang="en-US" sz="3600" dirty="0"/>
              <a:t> script creates three separate binaural tracks with generic equalization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1. A binaural track for the direct sound only.</a:t>
            </a:r>
          </a:p>
          <a:p>
            <a:r>
              <a:rPr lang="en-US" sz="2400" dirty="0"/>
              <a:t>2. A binaural track for the first reflection only.</a:t>
            </a:r>
          </a:p>
          <a:p>
            <a:r>
              <a:rPr lang="en-US" sz="2400" dirty="0"/>
              <a:t>3. A binaural track for the reverberation without the first reflection.</a:t>
            </a:r>
          </a:p>
          <a:p>
            <a:endParaRPr lang="en-US" sz="2400" dirty="0"/>
          </a:p>
          <a:p>
            <a:r>
              <a:rPr lang="en-US" sz="2400" dirty="0"/>
              <a:t>The tracks </a:t>
            </a:r>
            <a:r>
              <a:rPr lang="en-US" sz="2400" dirty="0" smtClean="0"/>
              <a:t>can </a:t>
            </a:r>
            <a:r>
              <a:rPr lang="en-US" sz="2400" dirty="0"/>
              <a:t>be heard in any combination on individually equalized headphones, with the ability to modify the loudness and equalization of each track.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A/B compare different combinations on individually equalized headphones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seat DD11:</a:t>
            </a:r>
            <a:endParaRPr lang="en-US" sz="2800" b="1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5957039" cy="3455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4797" y="1538989"/>
            <a:ext cx="1519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Direct Only</a:t>
            </a:r>
          </a:p>
          <a:p>
            <a:endParaRPr lang="en-US" sz="2000" dirty="0"/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  <a:r>
              <a:rPr lang="en-US" sz="2000" dirty="0" err="1"/>
              <a:t>Refl</a:t>
            </a:r>
            <a:r>
              <a:rPr lang="en-US" sz="2000" dirty="0"/>
              <a:t> Only</a:t>
            </a:r>
          </a:p>
          <a:p>
            <a:endParaRPr lang="en-US" sz="2000" dirty="0"/>
          </a:p>
          <a:p>
            <a:r>
              <a:rPr lang="en-US" sz="2000" dirty="0"/>
              <a:t>Direct+1</a:t>
            </a:r>
            <a:r>
              <a:rPr lang="en-US" sz="2000" baseline="30000" dirty="0"/>
              <a:t>st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Reverb Only</a:t>
            </a:r>
          </a:p>
          <a:p>
            <a:endParaRPr lang="en-US" sz="2000" dirty="0"/>
          </a:p>
          <a:p>
            <a:r>
              <a:rPr lang="en-US" sz="2000" dirty="0"/>
              <a:t>All Together</a:t>
            </a:r>
          </a:p>
          <a:p>
            <a:endParaRPr lang="en-US" sz="2000" dirty="0"/>
          </a:p>
          <a:p>
            <a:r>
              <a:rPr lang="en-US" sz="2000" dirty="0"/>
              <a:t>All no 1st</a:t>
            </a: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1968" y="5295638"/>
            <a:ext cx="669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an enormous improvement in proximity when we delete the first lateral reflection.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dd_11_dir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38759" y="1449722"/>
            <a:ext cx="609600" cy="609600"/>
          </a:xfrm>
          <a:prstGeom prst="rect">
            <a:avLst/>
          </a:prstGeom>
        </p:spPr>
      </p:pic>
      <p:pic>
        <p:nvPicPr>
          <p:cNvPr id="15" name="dd_11_1st_ref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38759" y="2031417"/>
            <a:ext cx="609600" cy="609600"/>
          </a:xfrm>
          <a:prstGeom prst="rect">
            <a:avLst/>
          </a:prstGeom>
        </p:spPr>
      </p:pic>
      <p:pic>
        <p:nvPicPr>
          <p:cNvPr id="16" name="dd_11_direct_plus_firs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55777" y="2649746"/>
            <a:ext cx="609600" cy="609600"/>
          </a:xfrm>
          <a:prstGeom prst="rect">
            <a:avLst/>
          </a:prstGeom>
        </p:spPr>
      </p:pic>
      <p:pic>
        <p:nvPicPr>
          <p:cNvPr id="17" name="dd_11_rever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6260" y="3267921"/>
            <a:ext cx="609600" cy="609600"/>
          </a:xfrm>
          <a:prstGeom prst="rect">
            <a:avLst/>
          </a:prstGeom>
        </p:spPr>
      </p:pic>
      <p:pic>
        <p:nvPicPr>
          <p:cNvPr id="18" name="dd_11_all_togeth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6260" y="3899728"/>
            <a:ext cx="609600" cy="609600"/>
          </a:xfrm>
          <a:prstGeom prst="rect">
            <a:avLst/>
          </a:prstGeom>
        </p:spPr>
      </p:pic>
      <p:pic>
        <p:nvPicPr>
          <p:cNvPr id="19" name="dd_11_all_no_1st_ref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6260" y="4474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7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7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37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37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37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Is the difference in sound from deleting the first reflection measurable with LOC?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LOC measurements in seat DD 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13" y="2184237"/>
            <a:ext cx="2828925" cy="215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786" y="2207271"/>
            <a:ext cx="2800350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24" y="2207271"/>
            <a:ext cx="2876550" cy="2143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225" y="4378032"/>
            <a:ext cx="811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 in the left ear in seat DD 11       </a:t>
            </a:r>
            <a:r>
              <a:rPr lang="en-US" sz="1400" dirty="0" smtClean="0"/>
              <a:t>             LOC </a:t>
            </a:r>
            <a:r>
              <a:rPr lang="en-US" sz="1400" dirty="0"/>
              <a:t>in the right </a:t>
            </a:r>
            <a:r>
              <a:rPr lang="en-US" sz="1400" dirty="0" smtClean="0"/>
              <a:t>ear        </a:t>
            </a:r>
            <a:r>
              <a:rPr lang="en-US" sz="1400" dirty="0"/>
              <a:t>LOC in the right ear with no 1</a:t>
            </a:r>
            <a:r>
              <a:rPr lang="en-US" sz="1400" baseline="30000" dirty="0"/>
              <a:t>st</a:t>
            </a:r>
            <a:r>
              <a:rPr lang="en-US" sz="1400" dirty="0"/>
              <a:t> reflection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126" y="4924310"/>
            <a:ext cx="75494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 learned that the perception of “Proximity” is best predicted by the measured LOC value </a:t>
            </a:r>
            <a:r>
              <a:rPr lang="en-US" sz="2000" dirty="0">
                <a:solidFill>
                  <a:srgbClr val="C00000"/>
                </a:solidFill>
              </a:rPr>
              <a:t>in the lesser </a:t>
            </a:r>
            <a:r>
              <a:rPr lang="en-US" sz="2000" dirty="0"/>
              <a:t>of the two ears. A LOC value of 1.2 dB is unacceptable, and a value of 5.6 is good.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11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5222" y="136615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b="1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95222" y="1130736"/>
            <a:ext cx="8229600" cy="535632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Proximity – the perception that a source is acoustically close - is an important determinant of attention and recall.</a:t>
            </a:r>
          </a:p>
          <a:p>
            <a:r>
              <a:rPr lang="en-US" sz="2000" dirty="0" smtClean="0"/>
              <a:t>The presence or absence of Proximity in particular seats can be determined by listening for the localization of instruments in a small (electronic) ensemble.</a:t>
            </a:r>
          </a:p>
          <a:p>
            <a:r>
              <a:rPr lang="en-US" sz="2000" dirty="0" smtClean="0"/>
              <a:t>The ear detects proximity through the phase coherence of upper harmonics in the direct sound, which are randomized by </a:t>
            </a:r>
            <a:r>
              <a:rPr lang="en-US" sz="2000" smtClean="0"/>
              <a:t>early reflections.</a:t>
            </a:r>
            <a:endParaRPr lang="en-US" sz="2000" dirty="0" smtClean="0"/>
          </a:p>
          <a:p>
            <a:r>
              <a:rPr lang="en-US" sz="2000" dirty="0" smtClean="0"/>
              <a:t>Binaural technique  with individual headphone equalization is </a:t>
            </a:r>
            <a:r>
              <a:rPr lang="en-US" sz="2000" dirty="0"/>
              <a:t>a practical standard against which other hall research techniques can be judged.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Headphones </a:t>
            </a:r>
            <a:r>
              <a:rPr lang="en-US" sz="1800" dirty="0">
                <a:solidFill>
                  <a:srgbClr val="FF0000"/>
                </a:solidFill>
              </a:rPr>
              <a:t>can be non-invasively equalized to match individuals through </a:t>
            </a:r>
            <a:r>
              <a:rPr lang="en-US" sz="1800" dirty="0" smtClean="0">
                <a:solidFill>
                  <a:srgbClr val="FF0000"/>
                </a:solidFill>
              </a:rPr>
              <a:t>loudness matching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/>
              <a:t>Existing binaural data can be balanced and equalized to yield a very good snapshot of the </a:t>
            </a:r>
            <a:r>
              <a:rPr lang="en-US" sz="2000" dirty="0" smtClean="0"/>
              <a:t>sound of an ensemble </a:t>
            </a:r>
            <a:r>
              <a:rPr lang="en-US" sz="2000" dirty="0"/>
              <a:t>in a particular seat.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This data can be further manipulated to discover why the sound is good, or how to improve it if it is not.</a:t>
            </a:r>
          </a:p>
          <a:p>
            <a:r>
              <a:rPr lang="en-US" sz="2000" dirty="0"/>
              <a:t>Using these techniques we find the first-order lateral reflections in Boston Symphony Hall are excessive.</a:t>
            </a:r>
          </a:p>
          <a:p>
            <a:pPr lvl="1" algn="ctr"/>
            <a:r>
              <a:rPr lang="en-US" sz="1800" dirty="0">
                <a:solidFill>
                  <a:srgbClr val="FF0000"/>
                </a:solidFill>
              </a:rPr>
              <a:t>In every seat tested they are either inaudible, or they reduce or eliminate </a:t>
            </a:r>
            <a:r>
              <a:rPr lang="en-US" sz="1800" dirty="0" smtClean="0">
                <a:solidFill>
                  <a:srgbClr val="FF0000"/>
                </a:solidFill>
              </a:rPr>
              <a:t>proximity.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Deleting them improves both the clarity of the music and the sound of the hall with no decrease in loudness.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7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“Auditory Proximity?”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6830"/>
            <a:ext cx="7886700" cy="4713200"/>
          </a:xfrm>
        </p:spPr>
        <p:txBody>
          <a:bodyPr>
            <a:normAutofit/>
          </a:bodyPr>
          <a:lstStyle/>
          <a:p>
            <a:r>
              <a:rPr lang="en-US" dirty="0"/>
              <a:t>To quote </a:t>
            </a:r>
            <a:r>
              <a:rPr lang="en-US" dirty="0" err="1"/>
              <a:t>Lokki</a:t>
            </a:r>
            <a:r>
              <a:rPr lang="en-US" dirty="0"/>
              <a:t> et al concerning concert halls:</a:t>
            </a:r>
            <a:endParaRPr lang="en-US" sz="1100" dirty="0"/>
          </a:p>
          <a:p>
            <a:pPr marL="1028700" lvl="1" indent="-342900"/>
            <a:r>
              <a:rPr lang="en-US" sz="1800" i="1" dirty="0"/>
              <a:t>“An interesting fact is that neither Definition and </a:t>
            </a:r>
            <a:r>
              <a:rPr lang="en-US" sz="1800" i="1" dirty="0" err="1"/>
              <a:t>Reverberance</a:t>
            </a:r>
            <a:r>
              <a:rPr lang="en-US" sz="1800" i="1" dirty="0"/>
              <a:t> nor EDT (early decay time) and C80 explain preference at all. In contrast, </a:t>
            </a:r>
            <a:r>
              <a:rPr lang="en-US" sz="1800" i="1" dirty="0">
                <a:solidFill>
                  <a:srgbClr val="FF0000"/>
                </a:solidFill>
              </a:rPr>
              <a:t>preference is best explained with subjective Proximity </a:t>
            </a:r>
            <a:r>
              <a:rPr lang="en-US" sz="1800" i="1" dirty="0"/>
              <a:t>along with </a:t>
            </a:r>
            <a:r>
              <a:rPr lang="en-US" sz="1800" i="1" dirty="0" err="1"/>
              <a:t>Bassiness</a:t>
            </a:r>
            <a:r>
              <a:rPr lang="en-US" sz="1800" i="1" dirty="0"/>
              <a:t>, Envelopment, and Loudness to some extent. Further there is no objective measure that correlates to Proximity and overall average of preference.”</a:t>
            </a:r>
            <a:endParaRPr lang="en-US" sz="1800" dirty="0"/>
          </a:p>
          <a:p>
            <a:pPr marL="1028700" lvl="1" indent="-342900"/>
            <a:r>
              <a:rPr lang="en-US" dirty="0"/>
              <a:t>He finds the only perceptual attribute that correlates with preference for all listeners is unnamed, and currently un-measurable. He calls it “Proximity”</a:t>
            </a:r>
          </a:p>
          <a:p>
            <a:pPr marL="1028700" lvl="1" indent="-342900"/>
            <a:r>
              <a:rPr lang="en-US" dirty="0"/>
              <a:t>I have been calling it “Engagement”, “clarity”, or “Presence”.</a:t>
            </a:r>
          </a:p>
          <a:p>
            <a:pPr marL="571500" indent="-342900"/>
            <a:endParaRPr lang="en-US" sz="2400" dirty="0"/>
          </a:p>
          <a:p>
            <a:pPr marL="1028700" lvl="1" indent="-342900"/>
            <a:r>
              <a:rPr lang="en-US" dirty="0">
                <a:solidFill>
                  <a:srgbClr val="FF0000"/>
                </a:solidFill>
              </a:rPr>
              <a:t>I believe it is measurable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Why did we not discover “Proximity” sooner?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Proximity describes the perception that a sound source is </a:t>
            </a:r>
            <a:r>
              <a:rPr lang="en-US" dirty="0">
                <a:solidFill>
                  <a:srgbClr val="FF0000"/>
                </a:solidFill>
              </a:rPr>
              <a:t>sonically</a:t>
            </a:r>
            <a:r>
              <a:rPr lang="en-US" dirty="0"/>
              <a:t> close to the listener.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You must listen for it without a visual image!  </a:t>
            </a:r>
          </a:p>
          <a:p>
            <a:endParaRPr lang="en-US" dirty="0"/>
          </a:p>
          <a:p>
            <a:r>
              <a:rPr lang="en-US" dirty="0"/>
              <a:t>To study proximity in a laboratory your reproduction system must be able to reproduce it!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Almost all current laboratory systems cannot.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To reproduce “Proximity” the rule is simple: you need one linear phase speaker for each voice.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2456780" cy="33791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85" y="1755414"/>
            <a:ext cx="2998984" cy="3314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3003" y="1592031"/>
            <a:ext cx="248316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Edison, through meticulous A/B tests, succeeded with his “diamond disk” phonograph.</a:t>
            </a:r>
          </a:p>
          <a:p>
            <a:endParaRPr lang="en-US" dirty="0"/>
          </a:p>
          <a:p>
            <a:r>
              <a:rPr lang="en-US" dirty="0"/>
              <a:t>I heard one of these phonographs, and found it completely convincing</a:t>
            </a:r>
            <a:r>
              <a:rPr lang="en-US" dirty="0" smtClean="0"/>
              <a:t>. The soprano was right there in front of me.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62538" y="5433847"/>
            <a:ext cx="614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Research with electronic orchestras by Hamasaki</a:t>
            </a:r>
            <a:r>
              <a:rPr lang="en-US" sz="2000" dirty="0"/>
              <a:t>, </a:t>
            </a:r>
            <a:r>
              <a:rPr lang="en-US" sz="2000" dirty="0" smtClean="0"/>
              <a:t>Woszczyk, and Campbell found the same thing.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68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Lokki</a:t>
            </a:r>
            <a:r>
              <a:rPr lang="en-US" b="1" dirty="0"/>
              <a:t> succeeds in detecting proximity by following these rules: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451" y="2118923"/>
            <a:ext cx="7886700" cy="4351338"/>
          </a:xfrm>
        </p:spPr>
        <p:txBody>
          <a:bodyPr/>
          <a:lstStyle/>
          <a:p>
            <a:r>
              <a:rPr lang="en-US" dirty="0"/>
              <a:t>One loudspeaker array and an independent anechoic track for each instrument.</a:t>
            </a:r>
          </a:p>
          <a:p>
            <a:endParaRPr lang="en-US" dirty="0"/>
          </a:p>
          <a:p>
            <a:r>
              <a:rPr lang="en-US" dirty="0"/>
              <a:t>And reproducing each instrument through a single loudspeaker as close as possible to the original azimuth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The Limit of Localization Distance, or LLD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walk away from an ensemble with your eyes closed, at first the sound is clear and each instrument is sharply localized</a:t>
            </a:r>
          </a:p>
          <a:p>
            <a:r>
              <a:rPr lang="en-US" dirty="0"/>
              <a:t>But at a particular distance the sound completely changes. It becomes a muddy ball. </a:t>
            </a:r>
          </a:p>
          <a:p>
            <a:endParaRPr lang="en-US" dirty="0"/>
          </a:p>
          <a:p>
            <a:r>
              <a:rPr lang="en-US" dirty="0"/>
              <a:t>This is the limit of Localization Distance, or LLD.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We will demonstrate it with </a:t>
            </a:r>
            <a:r>
              <a:rPr lang="en-US" dirty="0" err="1">
                <a:solidFill>
                  <a:srgbClr val="FF0000"/>
                </a:solidFill>
              </a:rPr>
              <a:t>Lokki’s</a:t>
            </a:r>
            <a:r>
              <a:rPr lang="en-US" dirty="0">
                <a:solidFill>
                  <a:srgbClr val="FF0000"/>
                </a:solidFill>
              </a:rPr>
              <a:t> Mozart violins.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Mozartv_vl1_vl2_duet_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6090" y="5319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“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Close” and/or “attention- grabbing” might be also descriptors for “proximity”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Sounds that have proximity are perceived as close to a listener</a:t>
            </a:r>
          </a:p>
          <a:p>
            <a:endParaRPr lang="en-US" dirty="0"/>
          </a:p>
          <a:p>
            <a:pPr lvl="1"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in natural hearing and in a sound mix.</a:t>
            </a:r>
          </a:p>
          <a:p>
            <a:pPr lvl="1"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Sounds with proximity “pop forward” out of background sounds, and other instruments in a recording.</a:t>
            </a:r>
          </a:p>
          <a:p>
            <a:pPr lvl="1"/>
            <a:endParaRPr lang="en-US" dirty="0"/>
          </a:p>
          <a:p>
            <a:pPr lvl="1"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brains involuntarily pay attention to close sounds. They predict danger.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How can we detect a sound as present and  close?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Humans can distinguish when a sound is close or far in under a tenth of a second.</a:t>
            </a:r>
          </a:p>
          <a:p>
            <a:pPr lvl="1"/>
            <a:r>
              <a:rPr lang="en-US" dirty="0"/>
              <a:t>The ability is preserved even when loudness and spectrum are constant.</a:t>
            </a:r>
          </a:p>
          <a:p>
            <a:r>
              <a:rPr lang="en-US" dirty="0"/>
              <a:t>No current hearing model can explain the distance perception effect. </a:t>
            </a:r>
          </a:p>
          <a:p>
            <a:r>
              <a:rPr lang="en-US" dirty="0"/>
              <a:t>That is not all. No current hearing model can duplicate our abilities to understand speech in noisy environments – a vital ability for survival.</a:t>
            </a:r>
          </a:p>
          <a:p>
            <a:r>
              <a:rPr lang="en-US" dirty="0">
                <a:solidFill>
                  <a:srgbClr val="FF0000"/>
                </a:solidFill>
              </a:rPr>
              <a:t>Something vital is missing from standard models of hearing!</a:t>
            </a:r>
          </a:p>
        </p:txBody>
      </p:sp>
    </p:spTree>
    <p:extLst>
      <p:ext uri="{BB962C8B-B14F-4D97-AF65-F5344CB8AC3E}">
        <p14:creationId xmlns:p14="http://schemas.microsoft.com/office/powerpoint/2010/main" val="1083430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</TotalTime>
  <Words>2017</Words>
  <Application>Microsoft Office PowerPoint</Application>
  <PresentationFormat>On-screen Show (4:3)</PresentationFormat>
  <Paragraphs>170</Paragraphs>
  <Slides>29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The physics of auditory proximity and its effects on intelligibility and recall </vt:lpstr>
      <vt:lpstr>The Limit of Localization Distance: The LLD</vt:lpstr>
      <vt:lpstr>What is “Auditory Proximity?”</vt:lpstr>
      <vt:lpstr>Why did we not discover “Proximity” sooner?</vt:lpstr>
      <vt:lpstr>To reproduce “Proximity” the rule is simple: you need one linear phase speaker for each voice.</vt:lpstr>
      <vt:lpstr>Lokki succeeds in detecting proximity by following these rules:</vt:lpstr>
      <vt:lpstr>The Limit of Localization Distance, or LLD</vt:lpstr>
      <vt:lpstr>“Close” and/or “attention- grabbing” might be also descriptors for “proximity”</vt:lpstr>
      <vt:lpstr>How can we detect a sound as present and  close?</vt:lpstr>
      <vt:lpstr>The missing element is Harmonic Phase</vt:lpstr>
      <vt:lpstr>Example of early reflections on Speech</vt:lpstr>
      <vt:lpstr>The amplitude spikes created by upper frequencies in voiced speech cut through noise and reverberation</vt:lpstr>
      <vt:lpstr>More important: these phase spikes allow the ear to separate different sound sources into independent neural streams!</vt:lpstr>
      <vt:lpstr>The mechanism for perceiving pitch was proposed by J. C. R. Licklider in 1951</vt:lpstr>
      <vt:lpstr>The autocorrelator in the organ of Corti also enables source separation</vt:lpstr>
      <vt:lpstr>The Organ of Corti</vt:lpstr>
      <vt:lpstr>Aarabi et al studied the effects of phase randomization on word recognition</vt:lpstr>
      <vt:lpstr>The effect of phase in the presence of noise was dramatic</vt:lpstr>
      <vt:lpstr>Word recognition vs recall</vt:lpstr>
      <vt:lpstr>How can we measure and predict Proximity?</vt:lpstr>
      <vt:lpstr>Our measure, LOC, uses the ability to sharply localize sound as a proxy for near/far.</vt:lpstr>
      <vt:lpstr>Example: Two seats in Boston Symphony Hall</vt:lpstr>
      <vt:lpstr>Binaural experiments in Boston Symphony Hall</vt:lpstr>
      <vt:lpstr>The measured data needs to be equalized to compensate for the source and the dummy</vt:lpstr>
      <vt:lpstr>We can create an ensemble from a single binaural measurement by modifying the direct sound</vt:lpstr>
      <vt:lpstr>A Matlab script creates three separate binaural tracks with generic equalization</vt:lpstr>
      <vt:lpstr>We can A/B compare different combinations on individually equalized headphones For seat DD11:</vt:lpstr>
      <vt:lpstr>Is the difference in sound from deleting the first reflection measurable with LOC?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physics of auditory proximity and its effects on intelligibility and recall</dc:title>
  <dc:creator>david</dc:creator>
  <cp:lastModifiedBy>david</cp:lastModifiedBy>
  <cp:revision>17</cp:revision>
  <dcterms:created xsi:type="dcterms:W3CDTF">2016-09-30T20:10:46Z</dcterms:created>
  <dcterms:modified xsi:type="dcterms:W3CDTF">2017-01-18T17:35:55Z</dcterms:modified>
</cp:coreProperties>
</file>