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87" r:id="rId3"/>
    <p:sldId id="258" r:id="rId4"/>
    <p:sldId id="257" r:id="rId5"/>
    <p:sldId id="288" r:id="rId6"/>
    <p:sldId id="262" r:id="rId7"/>
    <p:sldId id="295" r:id="rId8"/>
    <p:sldId id="296" r:id="rId9"/>
    <p:sldId id="292" r:id="rId10"/>
    <p:sldId id="293" r:id="rId11"/>
    <p:sldId id="294" r:id="rId12"/>
    <p:sldId id="259" r:id="rId13"/>
    <p:sldId id="289" r:id="rId14"/>
    <p:sldId id="260" r:id="rId15"/>
    <p:sldId id="261" r:id="rId16"/>
    <p:sldId id="263" r:id="rId17"/>
    <p:sldId id="264" r:id="rId18"/>
    <p:sldId id="265" r:id="rId19"/>
    <p:sldId id="267" r:id="rId20"/>
    <p:sldId id="266" r:id="rId21"/>
    <p:sldId id="268" r:id="rId22"/>
    <p:sldId id="269" r:id="rId23"/>
    <p:sldId id="298" r:id="rId24"/>
    <p:sldId id="272" r:id="rId25"/>
    <p:sldId id="273" r:id="rId26"/>
    <p:sldId id="274" r:id="rId27"/>
    <p:sldId id="297" r:id="rId28"/>
    <p:sldId id="275" r:id="rId29"/>
    <p:sldId id="276" r:id="rId30"/>
    <p:sldId id="277" r:id="rId31"/>
    <p:sldId id="278" r:id="rId32"/>
    <p:sldId id="279" r:id="rId33"/>
    <p:sldId id="280" r:id="rId34"/>
    <p:sldId id="281" r:id="rId35"/>
    <p:sldId id="282" r:id="rId36"/>
    <p:sldId id="283" r:id="rId37"/>
    <p:sldId id="285" r:id="rId38"/>
    <p:sldId id="290" r:id="rId39"/>
    <p:sldId id="291" r:id="rId40"/>
    <p:sldId id="284" r:id="rId41"/>
    <p:sldId id="307" r:id="rId42"/>
    <p:sldId id="299" r:id="rId43"/>
    <p:sldId id="300" r:id="rId44"/>
    <p:sldId id="301" r:id="rId45"/>
    <p:sldId id="302" r:id="rId46"/>
    <p:sldId id="303" r:id="rId47"/>
    <p:sldId id="304" r:id="rId48"/>
    <p:sldId id="305" r:id="rId49"/>
    <p:sldId id="30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0" autoAdjust="0"/>
    <p:restoredTop sz="94660"/>
  </p:normalViewPr>
  <p:slideViewPr>
    <p:cSldViewPr snapToGrid="0">
      <p:cViewPr varScale="1">
        <p:scale>
          <a:sx n="91" d="100"/>
          <a:sy n="91" d="100"/>
        </p:scale>
        <p:origin x="7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D9336-3BDC-4E7D-94E8-EFC15662E1AA}" type="datetimeFigureOut">
              <a:rPr lang="en-US" smtClean="0"/>
              <a:t>6/14/2020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A902A-E7FD-4D87-88DE-54D3B350C25F}" type="slidenum">
              <a:rPr lang="en-US" smtClean="0"/>
              <a:t>‹#›</a:t>
            </a:fld>
            <a:endParaRPr lang="en-US"/>
          </a:p>
        </p:txBody>
      </p:sp>
    </p:spTree>
    <p:extLst>
      <p:ext uri="{BB962C8B-B14F-4D97-AF65-F5344CB8AC3E}">
        <p14:creationId xmlns:p14="http://schemas.microsoft.com/office/powerpoint/2010/main" val="516293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2B5B09-E726-40A1-A347-8B924B2FC2D7}" type="slidenum">
              <a:rPr lang="en-US" smtClean="0"/>
              <a:t>43</a:t>
            </a:fld>
            <a:endParaRPr lang="en-US"/>
          </a:p>
        </p:txBody>
      </p:sp>
    </p:spTree>
    <p:extLst>
      <p:ext uri="{BB962C8B-B14F-4D97-AF65-F5344CB8AC3E}">
        <p14:creationId xmlns:p14="http://schemas.microsoft.com/office/powerpoint/2010/main" val="2590313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39E33E-4F37-40E9-A1B2-512762D938E2}"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411990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39E33E-4F37-40E9-A1B2-512762D938E2}"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3411310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39E33E-4F37-40E9-A1B2-512762D938E2}"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3574571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39E33E-4F37-40E9-A1B2-512762D938E2}"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226174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39E33E-4F37-40E9-A1B2-512762D938E2}"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176708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39E33E-4F37-40E9-A1B2-512762D938E2}"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3372502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9E33E-4F37-40E9-A1B2-512762D938E2}" type="datetimeFigureOut">
              <a:rPr lang="en-US" smtClean="0"/>
              <a:t>6/14/2020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427332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39E33E-4F37-40E9-A1B2-512762D938E2}" type="datetimeFigureOut">
              <a:rPr lang="en-US" smtClean="0"/>
              <a:t>6/14/2020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1583256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39E33E-4F37-40E9-A1B2-512762D938E2}" type="datetimeFigureOut">
              <a:rPr lang="en-US" smtClean="0"/>
              <a:t>6/14/2020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34539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39E33E-4F37-40E9-A1B2-512762D938E2}"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139682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39E33E-4F37-40E9-A1B2-512762D938E2}"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301437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39E33E-4F37-40E9-A1B2-512762D938E2}" type="datetimeFigureOut">
              <a:rPr lang="en-US" smtClean="0"/>
              <a:t>6/14/2020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B7583-92F2-431E-B364-BCFD18191F3D}" type="slidenum">
              <a:rPr lang="en-US" smtClean="0"/>
              <a:t>‹#›</a:t>
            </a:fld>
            <a:endParaRPr lang="en-US"/>
          </a:p>
        </p:txBody>
      </p:sp>
    </p:spTree>
    <p:extLst>
      <p:ext uri="{BB962C8B-B14F-4D97-AF65-F5344CB8AC3E}">
        <p14:creationId xmlns:p14="http://schemas.microsoft.com/office/powerpoint/2010/main" val="599664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avidgriesinger.com/" TargetMode="External"/><Relationship Id="rId2" Type="http://schemas.openxmlformats.org/officeDocument/2006/relationships/hyperlink" Target="mailto:dgriesinger@Verizon.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media11.m4a"/><Relationship Id="rId13" Type="http://schemas.openxmlformats.org/officeDocument/2006/relationships/image" Target="../media/image2.png"/><Relationship Id="rId3" Type="http://schemas.microsoft.com/office/2007/relationships/media" Target="../media/media9.m4a"/><Relationship Id="rId7" Type="http://schemas.microsoft.com/office/2007/relationships/media" Target="../media/media11.m4a"/><Relationship Id="rId12"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11" Type="http://schemas.openxmlformats.org/officeDocument/2006/relationships/slideLayout" Target="../slideLayouts/slideLayout2.xml"/><Relationship Id="rId5" Type="http://schemas.microsoft.com/office/2007/relationships/media" Target="../media/media10.m4a"/><Relationship Id="rId10" Type="http://schemas.openxmlformats.org/officeDocument/2006/relationships/audio" Target="../media/media12.m4a"/><Relationship Id="rId4" Type="http://schemas.openxmlformats.org/officeDocument/2006/relationships/audio" Target="../media/media9.m4a"/><Relationship Id="rId9" Type="http://schemas.microsoft.com/office/2007/relationships/media" Target="../media/media12.m4a"/></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5.m4a"/><Relationship Id="rId7"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audio" Target="../media/media16.m4a"/><Relationship Id="rId5" Type="http://schemas.microsoft.com/office/2007/relationships/media" Target="../media/media16.m4a"/><Relationship Id="rId10" Type="http://schemas.openxmlformats.org/officeDocument/2006/relationships/image" Target="../media/image2.png"/><Relationship Id="rId4" Type="http://schemas.openxmlformats.org/officeDocument/2006/relationships/audio" Target="../media/media15.m4a"/><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media20.mp3"/><Relationship Id="rId13" Type="http://schemas.openxmlformats.org/officeDocument/2006/relationships/image" Target="../media/image17.png"/><Relationship Id="rId3" Type="http://schemas.microsoft.com/office/2007/relationships/media" Target="../media/media18.mp3"/><Relationship Id="rId7" Type="http://schemas.microsoft.com/office/2007/relationships/media" Target="../media/media20.mp3"/><Relationship Id="rId12" Type="http://schemas.openxmlformats.org/officeDocument/2006/relationships/image" Target="../media/image16.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15.png"/><Relationship Id="rId5" Type="http://schemas.microsoft.com/office/2007/relationships/media" Target="../media/media19.mp3"/><Relationship Id="rId10" Type="http://schemas.openxmlformats.org/officeDocument/2006/relationships/image" Target="../media/image14.png"/><Relationship Id="rId4" Type="http://schemas.openxmlformats.org/officeDocument/2006/relationships/audio" Target="../media/media18.mp3"/><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audio" Target="../media/media24.m4a"/><Relationship Id="rId13" Type="http://schemas.openxmlformats.org/officeDocument/2006/relationships/slideLayout" Target="../slideLayouts/slideLayout2.xml"/><Relationship Id="rId18" Type="http://schemas.openxmlformats.org/officeDocument/2006/relationships/image" Target="../media/image2.png"/><Relationship Id="rId3" Type="http://schemas.microsoft.com/office/2007/relationships/media" Target="../media/media22.m4a"/><Relationship Id="rId7" Type="http://schemas.microsoft.com/office/2007/relationships/media" Target="../media/media24.m4a"/><Relationship Id="rId12" Type="http://schemas.openxmlformats.org/officeDocument/2006/relationships/audio" Target="../media/media26.m4a"/><Relationship Id="rId17" Type="http://schemas.openxmlformats.org/officeDocument/2006/relationships/hyperlink" Target="http://www.davidgriesinger.com/Audio/dd_11_reverb.mp3" TargetMode="External"/><Relationship Id="rId2" Type="http://schemas.openxmlformats.org/officeDocument/2006/relationships/audio" Target="../media/media21.m4a"/><Relationship Id="rId16" Type="http://schemas.openxmlformats.org/officeDocument/2006/relationships/hyperlink" Target="http://www.davidgriesinger.com/Audio/dd_11_1st_refl.mp3" TargetMode="External"/><Relationship Id="rId1" Type="http://schemas.microsoft.com/office/2007/relationships/media" Target="../media/media21.m4a"/><Relationship Id="rId6" Type="http://schemas.openxmlformats.org/officeDocument/2006/relationships/audio" Target="../media/media23.m4a"/><Relationship Id="rId11" Type="http://schemas.microsoft.com/office/2007/relationships/media" Target="../media/media26.m4a"/><Relationship Id="rId5" Type="http://schemas.microsoft.com/office/2007/relationships/media" Target="../media/media23.m4a"/><Relationship Id="rId15" Type="http://schemas.openxmlformats.org/officeDocument/2006/relationships/hyperlink" Target="http://www.davidgriesinger.com/Audio/dd_11_direct.mp3" TargetMode="External"/><Relationship Id="rId10" Type="http://schemas.openxmlformats.org/officeDocument/2006/relationships/audio" Target="../media/media25.m4a"/><Relationship Id="rId4" Type="http://schemas.openxmlformats.org/officeDocument/2006/relationships/audio" Target="../media/media22.m4a"/><Relationship Id="rId9" Type="http://schemas.microsoft.com/office/2007/relationships/media" Target="../media/media25.m4a"/><Relationship Id="rId1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audio" Target="../media/media30.m4a"/><Relationship Id="rId13" Type="http://schemas.openxmlformats.org/officeDocument/2006/relationships/slideLayout" Target="../slideLayouts/slideLayout2.xml"/><Relationship Id="rId18" Type="http://schemas.openxmlformats.org/officeDocument/2006/relationships/image" Target="../media/image2.png"/><Relationship Id="rId3" Type="http://schemas.microsoft.com/office/2007/relationships/media" Target="../media/media28.m4a"/><Relationship Id="rId7" Type="http://schemas.microsoft.com/office/2007/relationships/media" Target="../media/media30.m4a"/><Relationship Id="rId12" Type="http://schemas.openxmlformats.org/officeDocument/2006/relationships/audio" Target="../media/media32.m4a"/><Relationship Id="rId17" Type="http://schemas.openxmlformats.org/officeDocument/2006/relationships/hyperlink" Target="http://www.davidgriesinger.com/Audio/b2_23_reverb.mp3" TargetMode="External"/><Relationship Id="rId2" Type="http://schemas.openxmlformats.org/officeDocument/2006/relationships/audio" Target="../media/media27.m4a"/><Relationship Id="rId16" Type="http://schemas.openxmlformats.org/officeDocument/2006/relationships/hyperlink" Target="http://www.davidgriesinger.com/Audio/b2_23_1st_refl.mp3" TargetMode="External"/><Relationship Id="rId1" Type="http://schemas.microsoft.com/office/2007/relationships/media" Target="../media/media27.m4a"/><Relationship Id="rId6" Type="http://schemas.openxmlformats.org/officeDocument/2006/relationships/audio" Target="../media/media29.m4a"/><Relationship Id="rId11" Type="http://schemas.microsoft.com/office/2007/relationships/media" Target="../media/media32.m4a"/><Relationship Id="rId5" Type="http://schemas.microsoft.com/office/2007/relationships/media" Target="../media/media29.m4a"/><Relationship Id="rId15" Type="http://schemas.openxmlformats.org/officeDocument/2006/relationships/hyperlink" Target="http://www.davidgriesinger.com/Audio/b2_23_direct.mp3" TargetMode="External"/><Relationship Id="rId10" Type="http://schemas.openxmlformats.org/officeDocument/2006/relationships/audio" Target="../media/media31.m4a"/><Relationship Id="rId4" Type="http://schemas.openxmlformats.org/officeDocument/2006/relationships/audio" Target="../media/media28.m4a"/><Relationship Id="rId9" Type="http://schemas.microsoft.com/office/2007/relationships/media" Target="../media/media31.m4a"/><Relationship Id="rId1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8" Type="http://schemas.openxmlformats.org/officeDocument/2006/relationships/audio" Target="../media/media36.m4a"/><Relationship Id="rId13" Type="http://schemas.openxmlformats.org/officeDocument/2006/relationships/slideLayout" Target="../slideLayouts/slideLayout2.xml"/><Relationship Id="rId3" Type="http://schemas.microsoft.com/office/2007/relationships/media" Target="../media/media34.m4a"/><Relationship Id="rId7" Type="http://schemas.microsoft.com/office/2007/relationships/media" Target="../media/media36.m4a"/><Relationship Id="rId12" Type="http://schemas.openxmlformats.org/officeDocument/2006/relationships/audio" Target="../media/media38.m4a"/><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audio" Target="../media/media35.m4a"/><Relationship Id="rId11" Type="http://schemas.microsoft.com/office/2007/relationships/media" Target="../media/media38.m4a"/><Relationship Id="rId5" Type="http://schemas.microsoft.com/office/2007/relationships/media" Target="../media/media35.m4a"/><Relationship Id="rId15" Type="http://schemas.openxmlformats.org/officeDocument/2006/relationships/image" Target="../media/image2.png"/><Relationship Id="rId10" Type="http://schemas.openxmlformats.org/officeDocument/2006/relationships/audio" Target="../media/media37.m4a"/><Relationship Id="rId4" Type="http://schemas.openxmlformats.org/officeDocument/2006/relationships/audio" Target="../media/media34.m4a"/><Relationship Id="rId9" Type="http://schemas.microsoft.com/office/2007/relationships/media" Target="../media/media37.m4a"/><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media" Target="../media/media40.mp3"/><Relationship Id="rId7" Type="http://schemas.openxmlformats.org/officeDocument/2006/relationships/image" Target="../media/image2.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38.png"/><Relationship Id="rId5" Type="http://schemas.openxmlformats.org/officeDocument/2006/relationships/slideLayout" Target="../slideLayouts/slideLayout2.xml"/><Relationship Id="rId4" Type="http://schemas.openxmlformats.org/officeDocument/2006/relationships/audio" Target="../media/media40.mp3"/></Relationships>
</file>

<file path=ppt/slides/_rels/slide45.xml.rels><?xml version="1.0" encoding="UTF-8" standalone="yes"?>
<Relationships xmlns="http://schemas.openxmlformats.org/package/2006/relationships"><Relationship Id="rId3" Type="http://schemas.microsoft.com/office/2007/relationships/media" Target="../media/media42.mp3"/><Relationship Id="rId7" Type="http://schemas.openxmlformats.org/officeDocument/2006/relationships/image" Target="../media/image2.pn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39.png"/><Relationship Id="rId5" Type="http://schemas.openxmlformats.org/officeDocument/2006/relationships/slideLayout" Target="../slideLayouts/slideLayout2.xml"/><Relationship Id="rId4" Type="http://schemas.openxmlformats.org/officeDocument/2006/relationships/audio" Target="../media/media42.mp3"/></Relationships>
</file>

<file path=ppt/slides/_rels/slide46.xml.rels><?xml version="1.0" encoding="UTF-8" standalone="yes"?>
<Relationships xmlns="http://schemas.openxmlformats.org/package/2006/relationships"><Relationship Id="rId3" Type="http://schemas.microsoft.com/office/2007/relationships/media" Target="../media/media44.mp3"/><Relationship Id="rId7" Type="http://schemas.openxmlformats.org/officeDocument/2006/relationships/image" Target="../media/image2.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39.png"/><Relationship Id="rId5" Type="http://schemas.openxmlformats.org/officeDocument/2006/relationships/slideLayout" Target="../slideLayouts/slideLayout2.xml"/><Relationship Id="rId4" Type="http://schemas.openxmlformats.org/officeDocument/2006/relationships/audio" Target="../media/media44.mp3"/></Relationships>
</file>

<file path=ppt/slides/_rels/slide47.xml.rels><?xml version="1.0" encoding="UTF-8" standalone="yes"?>
<Relationships xmlns="http://schemas.openxmlformats.org/package/2006/relationships"><Relationship Id="rId3" Type="http://schemas.microsoft.com/office/2007/relationships/media" Target="../media/media46.mp3"/><Relationship Id="rId7" Type="http://schemas.openxmlformats.org/officeDocument/2006/relationships/image" Target="../media/image40.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6.mp3"/></Relationships>
</file>

<file path=ppt/slides/_rels/slide48.xml.rels><?xml version="1.0" encoding="UTF-8" standalone="yes"?>
<Relationships xmlns="http://schemas.openxmlformats.org/package/2006/relationships"><Relationship Id="rId3" Type="http://schemas.microsoft.com/office/2007/relationships/media" Target="../media/media48.mp3"/><Relationship Id="rId7" Type="http://schemas.openxmlformats.org/officeDocument/2006/relationships/image" Target="../media/image41.pn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8.mp3"/></Relationships>
</file>

<file path=ppt/slides/_rels/slide49.xml.rels><?xml version="1.0" encoding="UTF-8" standalone="yes"?>
<Relationships xmlns="http://schemas.openxmlformats.org/package/2006/relationships"><Relationship Id="rId3" Type="http://schemas.microsoft.com/office/2007/relationships/media" Target="../media/media50.mp3"/><Relationship Id="rId7" Type="http://schemas.openxmlformats.org/officeDocument/2006/relationships/image" Target="../media/image2.png"/><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42.png"/><Relationship Id="rId5" Type="http://schemas.openxmlformats.org/officeDocument/2006/relationships/slideLayout" Target="../slideLayouts/slideLayout2.xml"/><Relationship Id="rId4" Type="http://schemas.openxmlformats.org/officeDocument/2006/relationships/audio" Target="../media/media50.mp3"/></Relationships>
</file>

<file path=ppt/slides/_rels/slide5.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media7.m4a"/><Relationship Id="rId3" Type="http://schemas.microsoft.com/office/2007/relationships/media" Target="../media/media5.m4a"/><Relationship Id="rId7" Type="http://schemas.microsoft.com/office/2007/relationships/media" Target="../media/media7.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11" Type="http://schemas.openxmlformats.org/officeDocument/2006/relationships/image" Target="../media/image2.png"/><Relationship Id="rId5" Type="http://schemas.microsoft.com/office/2007/relationships/media" Target="../media/media6.m4a"/><Relationship Id="rId10" Type="http://schemas.openxmlformats.org/officeDocument/2006/relationships/image" Target="../media/image5.png"/><Relationship Id="rId4" Type="http://schemas.openxmlformats.org/officeDocument/2006/relationships/audio" Target="../media/media5.m4a"/><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29062"/>
            <a:ext cx="7772400" cy="2387600"/>
          </a:xfrm>
        </p:spPr>
        <p:txBody>
          <a:bodyPr>
            <a:noAutofit/>
          </a:bodyPr>
          <a:lstStyle/>
          <a:p>
            <a:pPr eaLnBrk="0" hangingPunct="0"/>
            <a:r>
              <a:rPr lang="en-US" sz="4400" b="1" dirty="0"/>
              <a:t>The physics of auditory proximity and its effects on intelligibility and recall </a:t>
            </a:r>
          </a:p>
        </p:txBody>
      </p:sp>
      <p:sp>
        <p:nvSpPr>
          <p:cNvPr id="3" name="Subtitle 2"/>
          <p:cNvSpPr>
            <a:spLocks noGrp="1"/>
          </p:cNvSpPr>
          <p:nvPr>
            <p:ph type="subTitle" idx="1"/>
          </p:nvPr>
        </p:nvSpPr>
        <p:spPr/>
        <p:txBody>
          <a:bodyPr>
            <a:normAutofit lnSpcReduction="10000"/>
          </a:bodyPr>
          <a:lstStyle/>
          <a:p>
            <a:r>
              <a:rPr lang="en-US" dirty="0"/>
              <a:t>David Griesinger</a:t>
            </a:r>
          </a:p>
          <a:p>
            <a:r>
              <a:rPr lang="en-US" dirty="0"/>
              <a:t>David Griesinger Acoustics</a:t>
            </a:r>
          </a:p>
          <a:p>
            <a:r>
              <a:rPr lang="en-US" dirty="0">
                <a:hlinkClick r:id="rId2"/>
              </a:rPr>
              <a:t>dgriesinger@Verizon.net</a:t>
            </a:r>
            <a:endParaRPr lang="en-US" dirty="0"/>
          </a:p>
          <a:p>
            <a:r>
              <a:rPr lang="en-US" dirty="0">
                <a:hlinkClick r:id="rId3"/>
              </a:rPr>
              <a:t>www.davidgriesinger.com</a:t>
            </a:r>
            <a:endParaRPr lang="en-US" dirty="0"/>
          </a:p>
          <a:p>
            <a:endParaRPr lang="en-US" dirty="0"/>
          </a:p>
          <a:p>
            <a:endParaRPr lang="en-US" dirty="0"/>
          </a:p>
        </p:txBody>
      </p:sp>
    </p:spTree>
    <p:extLst>
      <p:ext uri="{BB962C8B-B14F-4D97-AF65-F5344CB8AC3E}">
        <p14:creationId xmlns:p14="http://schemas.microsoft.com/office/powerpoint/2010/main" val="2845538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can be done?</a:t>
            </a:r>
          </a:p>
        </p:txBody>
      </p:sp>
      <p:sp>
        <p:nvSpPr>
          <p:cNvPr id="3" name="Content Placeholder 2"/>
          <p:cNvSpPr>
            <a:spLocks noGrp="1"/>
          </p:cNvSpPr>
          <p:nvPr>
            <p:ph idx="1"/>
          </p:nvPr>
        </p:nvSpPr>
        <p:spPr/>
        <p:txBody>
          <a:bodyPr/>
          <a:lstStyle/>
          <a:p>
            <a:r>
              <a:rPr lang="en-US" dirty="0"/>
              <a:t>In concert halls absorbing the back wall reflection or the ceiling reflection can make an enormous difference.</a:t>
            </a:r>
          </a:p>
          <a:p>
            <a:pPr lvl="1"/>
            <a:r>
              <a:rPr lang="en-US" dirty="0"/>
              <a:t>These reflections are the strongest and come the soonest.</a:t>
            </a:r>
          </a:p>
          <a:p>
            <a:r>
              <a:rPr lang="en-US" dirty="0"/>
              <a:t>But in this room these measures improved LOC by only 1dB.</a:t>
            </a:r>
          </a:p>
          <a:p>
            <a:r>
              <a:rPr lang="en-US" dirty="0"/>
              <a:t>The best solution for this classroom is to increase the average absorption to 0.3</a:t>
            </a:r>
          </a:p>
          <a:p>
            <a:pPr lvl="1"/>
            <a:r>
              <a:rPr lang="en-US" dirty="0"/>
              <a:t>Impractical perhaps – but effective.</a:t>
            </a:r>
          </a:p>
        </p:txBody>
      </p:sp>
    </p:spTree>
    <p:extLst>
      <p:ext uri="{BB962C8B-B14F-4D97-AF65-F5344CB8AC3E}">
        <p14:creationId xmlns:p14="http://schemas.microsoft.com/office/powerpoint/2010/main" val="963647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4"/>
            <a:ext cx="7886700" cy="1325563"/>
          </a:xfrm>
        </p:spPr>
        <p:txBody>
          <a:bodyPr>
            <a:normAutofit/>
          </a:bodyPr>
          <a:lstStyle/>
          <a:p>
            <a:pPr algn="ctr"/>
            <a:r>
              <a:rPr lang="en-US" sz="3600" dirty="0"/>
              <a:t>A   27’x25’x10’ room with surface absorption of 0.3 and RT 0.26s</a:t>
            </a:r>
          </a:p>
        </p:txBody>
      </p:sp>
      <p:sp>
        <p:nvSpPr>
          <p:cNvPr id="9" name="TextBox 8"/>
          <p:cNvSpPr txBox="1"/>
          <p:nvPr/>
        </p:nvSpPr>
        <p:spPr>
          <a:xfrm>
            <a:off x="5851946" y="1873317"/>
            <a:ext cx="2919846" cy="2554545"/>
          </a:xfrm>
          <a:prstGeom prst="rect">
            <a:avLst/>
          </a:prstGeom>
          <a:noFill/>
        </p:spPr>
        <p:txBody>
          <a:bodyPr wrap="square" rtlCol="0">
            <a:spAutoFit/>
          </a:bodyPr>
          <a:lstStyle/>
          <a:p>
            <a:endParaRPr lang="en-US" sz="2000" dirty="0"/>
          </a:p>
          <a:p>
            <a:r>
              <a:rPr lang="en-US" sz="2000" dirty="0"/>
              <a:t>The intelligibility measured by STI is constant and very good.</a:t>
            </a:r>
          </a:p>
          <a:p>
            <a:endParaRPr lang="en-US" sz="2000" dirty="0"/>
          </a:p>
          <a:p>
            <a:r>
              <a:rPr lang="en-US" sz="2000" dirty="0"/>
              <a:t>LOC is excellent to fair in all positions.</a:t>
            </a:r>
          </a:p>
          <a:p>
            <a:endParaRPr lang="en-US" sz="2000" dirty="0"/>
          </a:p>
        </p:txBody>
      </p:sp>
      <p:sp>
        <p:nvSpPr>
          <p:cNvPr id="15" name="TextBox 14"/>
          <p:cNvSpPr txBox="1"/>
          <p:nvPr/>
        </p:nvSpPr>
        <p:spPr>
          <a:xfrm>
            <a:off x="941728" y="5539394"/>
            <a:ext cx="7642514" cy="830997"/>
          </a:xfrm>
          <a:prstGeom prst="rect">
            <a:avLst/>
          </a:prstGeom>
          <a:noFill/>
        </p:spPr>
        <p:txBody>
          <a:bodyPr wrap="square" rtlCol="0">
            <a:spAutoFit/>
          </a:bodyPr>
          <a:lstStyle/>
          <a:p>
            <a:pPr algn="ctr"/>
            <a:r>
              <a:rPr lang="en-US" sz="2400" dirty="0">
                <a:solidFill>
                  <a:srgbClr val="C00000"/>
                </a:solidFill>
              </a:rPr>
              <a:t>A small room needs a lot of absorption if proximity is to be high in all the seats.</a:t>
            </a:r>
          </a:p>
        </p:txBody>
      </p:sp>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0937" y="1395962"/>
            <a:ext cx="4286848" cy="3962953"/>
          </a:xfrm>
          <a:prstGeom prst="rect">
            <a:avLst/>
          </a:prstGeom>
        </p:spPr>
      </p:pic>
      <p:sp>
        <p:nvSpPr>
          <p:cNvPr id="18" name="TextBox 17"/>
          <p:cNvSpPr txBox="1"/>
          <p:nvPr/>
        </p:nvSpPr>
        <p:spPr>
          <a:xfrm>
            <a:off x="2888673" y="2047007"/>
            <a:ext cx="1215736" cy="1754326"/>
          </a:xfrm>
          <a:prstGeom prst="rect">
            <a:avLst/>
          </a:prstGeom>
          <a:noFill/>
        </p:spPr>
        <p:txBody>
          <a:bodyPr wrap="square" rtlCol="0">
            <a:spAutoFit/>
          </a:bodyPr>
          <a:lstStyle/>
          <a:p>
            <a:r>
              <a:rPr lang="en-US" dirty="0"/>
              <a:t>STI    LOC</a:t>
            </a:r>
          </a:p>
          <a:p>
            <a:r>
              <a:rPr lang="en-US" dirty="0"/>
              <a:t>.84   2.4dB</a:t>
            </a:r>
          </a:p>
          <a:p>
            <a:r>
              <a:rPr lang="en-US" dirty="0"/>
              <a:t>.85   1.4dB  </a:t>
            </a:r>
          </a:p>
          <a:p>
            <a:r>
              <a:rPr lang="en-US" dirty="0"/>
              <a:t>.85   2.4dB</a:t>
            </a:r>
          </a:p>
          <a:p>
            <a:r>
              <a:rPr lang="en-US" dirty="0"/>
              <a:t>.85   5.1dB</a:t>
            </a:r>
          </a:p>
          <a:p>
            <a:r>
              <a:rPr lang="en-US" dirty="0"/>
              <a:t>.85   8.5dB</a:t>
            </a:r>
          </a:p>
        </p:txBody>
      </p:sp>
      <p:sp>
        <p:nvSpPr>
          <p:cNvPr id="19" name="TextBox 18"/>
          <p:cNvSpPr txBox="1"/>
          <p:nvPr/>
        </p:nvSpPr>
        <p:spPr>
          <a:xfrm>
            <a:off x="1774512" y="2315023"/>
            <a:ext cx="696191" cy="1477328"/>
          </a:xfrm>
          <a:prstGeom prst="rect">
            <a:avLst/>
          </a:prstGeom>
          <a:noFill/>
        </p:spPr>
        <p:txBody>
          <a:bodyPr wrap="square" rtlCol="0">
            <a:spAutoFit/>
          </a:bodyPr>
          <a:lstStyle/>
          <a:p>
            <a:r>
              <a:rPr lang="en-US" dirty="0"/>
              <a:t>21.3’</a:t>
            </a:r>
          </a:p>
          <a:p>
            <a:r>
              <a:rPr lang="en-US" dirty="0"/>
              <a:t>18.5’</a:t>
            </a:r>
          </a:p>
          <a:p>
            <a:r>
              <a:rPr lang="en-US" dirty="0"/>
              <a:t>15.8’</a:t>
            </a:r>
          </a:p>
          <a:p>
            <a:r>
              <a:rPr lang="en-US" dirty="0"/>
              <a:t>13.8’</a:t>
            </a:r>
          </a:p>
          <a:p>
            <a:r>
              <a:rPr lang="en-US" dirty="0"/>
              <a:t>10.4’</a:t>
            </a:r>
          </a:p>
        </p:txBody>
      </p:sp>
      <p:sp>
        <p:nvSpPr>
          <p:cNvPr id="20" name="TextBox 19"/>
          <p:cNvSpPr txBox="1"/>
          <p:nvPr/>
        </p:nvSpPr>
        <p:spPr>
          <a:xfrm>
            <a:off x="1187861" y="1948880"/>
            <a:ext cx="1543016" cy="369332"/>
          </a:xfrm>
          <a:prstGeom prst="rect">
            <a:avLst/>
          </a:prstGeom>
          <a:noFill/>
        </p:spPr>
        <p:txBody>
          <a:bodyPr wrap="square" rtlCol="0">
            <a:spAutoFit/>
          </a:bodyPr>
          <a:lstStyle/>
          <a:p>
            <a:r>
              <a:rPr lang="en-US" dirty="0"/>
              <a:t>Receiver pos.</a:t>
            </a:r>
          </a:p>
        </p:txBody>
      </p:sp>
      <p:sp>
        <p:nvSpPr>
          <p:cNvPr id="22" name="TextBox 21"/>
          <p:cNvSpPr txBox="1"/>
          <p:nvPr/>
        </p:nvSpPr>
        <p:spPr>
          <a:xfrm>
            <a:off x="2730877" y="3988371"/>
            <a:ext cx="1163781" cy="369332"/>
          </a:xfrm>
          <a:prstGeom prst="rect">
            <a:avLst/>
          </a:prstGeom>
          <a:noFill/>
        </p:spPr>
        <p:txBody>
          <a:bodyPr wrap="square" rtlCol="0">
            <a:spAutoFit/>
          </a:bodyPr>
          <a:lstStyle/>
          <a:p>
            <a:r>
              <a:rPr lang="en-US" dirty="0"/>
              <a:t>Teacher</a:t>
            </a:r>
          </a:p>
        </p:txBody>
      </p:sp>
      <p:sp>
        <p:nvSpPr>
          <p:cNvPr id="23" name="TextBox 22"/>
          <p:cNvSpPr txBox="1"/>
          <p:nvPr/>
        </p:nvSpPr>
        <p:spPr>
          <a:xfrm>
            <a:off x="2389907" y="4208316"/>
            <a:ext cx="540327" cy="369332"/>
          </a:xfrm>
          <a:prstGeom prst="rect">
            <a:avLst/>
          </a:prstGeom>
          <a:noFill/>
        </p:spPr>
        <p:txBody>
          <a:bodyPr wrap="square" rtlCol="0">
            <a:spAutoFit/>
          </a:bodyPr>
          <a:lstStyle/>
          <a:p>
            <a:r>
              <a:rPr lang="en-US" dirty="0"/>
              <a:t>6’</a:t>
            </a:r>
          </a:p>
        </p:txBody>
      </p:sp>
      <p:sp>
        <p:nvSpPr>
          <p:cNvPr id="24" name="TextBox 23"/>
          <p:cNvSpPr txBox="1"/>
          <p:nvPr/>
        </p:nvSpPr>
        <p:spPr>
          <a:xfrm>
            <a:off x="2026230" y="3988371"/>
            <a:ext cx="581891" cy="369332"/>
          </a:xfrm>
          <a:prstGeom prst="rect">
            <a:avLst/>
          </a:prstGeom>
          <a:noFill/>
        </p:spPr>
        <p:txBody>
          <a:bodyPr wrap="square" rtlCol="0">
            <a:spAutoFit/>
          </a:bodyPr>
          <a:lstStyle/>
          <a:p>
            <a:r>
              <a:rPr lang="en-US" dirty="0"/>
              <a:t>9.5’</a:t>
            </a:r>
          </a:p>
        </p:txBody>
      </p:sp>
      <p:pic>
        <p:nvPicPr>
          <p:cNvPr id="3" name="speech25_0pt7_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913770" y="1828746"/>
            <a:ext cx="609600" cy="609600"/>
          </a:xfrm>
          <a:prstGeom prst="rect">
            <a:avLst/>
          </a:prstGeom>
        </p:spPr>
      </p:pic>
      <p:pic>
        <p:nvPicPr>
          <p:cNvPr id="4" name="speech25_0pt7_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913770" y="2403510"/>
            <a:ext cx="609600" cy="609600"/>
          </a:xfrm>
          <a:prstGeom prst="rect">
            <a:avLst/>
          </a:prstGeom>
        </p:spPr>
      </p:pic>
      <p:pic>
        <p:nvPicPr>
          <p:cNvPr id="5" name="speech25_0pt7_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915233" y="2931919"/>
            <a:ext cx="609600" cy="609600"/>
          </a:xfrm>
          <a:prstGeom prst="rect">
            <a:avLst/>
          </a:prstGeom>
        </p:spPr>
      </p:pic>
      <p:pic>
        <p:nvPicPr>
          <p:cNvPr id="6" name="speech25_0pt7_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28087" y="3460960"/>
            <a:ext cx="609600" cy="609600"/>
          </a:xfrm>
          <a:prstGeom prst="rect">
            <a:avLst/>
          </a:prstGeom>
        </p:spPr>
      </p:pic>
      <p:pic>
        <p:nvPicPr>
          <p:cNvPr id="7" name="speech25_0pt7_1">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4928087" y="3954533"/>
            <a:ext cx="609600" cy="609600"/>
          </a:xfrm>
          <a:prstGeom prst="rect">
            <a:avLst/>
          </a:prstGeom>
        </p:spPr>
      </p:pic>
    </p:spTree>
    <p:extLst>
      <p:ext uri="{BB962C8B-B14F-4D97-AF65-F5344CB8AC3E}">
        <p14:creationId xmlns:p14="http://schemas.microsoft.com/office/powerpoint/2010/main" val="587617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5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351"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351"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351"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Why did we not discover “Proximity” sooner? There are two reasons.</a:t>
            </a:r>
          </a:p>
        </p:txBody>
      </p:sp>
      <p:sp>
        <p:nvSpPr>
          <p:cNvPr id="3" name="Content Placeholder 2"/>
          <p:cNvSpPr>
            <a:spLocks noGrp="1"/>
          </p:cNvSpPr>
          <p:nvPr>
            <p:ph idx="1"/>
          </p:nvPr>
        </p:nvSpPr>
        <p:spPr/>
        <p:txBody>
          <a:bodyPr/>
          <a:lstStyle/>
          <a:p>
            <a:r>
              <a:rPr lang="en-US" dirty="0"/>
              <a:t>Proximity describes the perception that a sound source is </a:t>
            </a:r>
            <a:r>
              <a:rPr lang="en-US" dirty="0">
                <a:solidFill>
                  <a:srgbClr val="FF0000"/>
                </a:solidFill>
              </a:rPr>
              <a:t>sonically</a:t>
            </a:r>
            <a:r>
              <a:rPr lang="en-US" dirty="0"/>
              <a:t> close to the listener.</a:t>
            </a:r>
          </a:p>
          <a:p>
            <a:pPr lvl="1"/>
            <a:r>
              <a:rPr lang="en-US" dirty="0">
                <a:solidFill>
                  <a:srgbClr val="FF0000"/>
                </a:solidFill>
              </a:rPr>
              <a:t>You must listen without a visual image!  </a:t>
            </a:r>
            <a:endParaRPr lang="en-US" dirty="0"/>
          </a:p>
          <a:p>
            <a:r>
              <a:rPr lang="en-US" dirty="0"/>
              <a:t>To study proximity in a laboratory your reproduction system must be able to reproduce it!</a:t>
            </a:r>
          </a:p>
          <a:p>
            <a:endParaRPr lang="en-US" dirty="0">
              <a:solidFill>
                <a:srgbClr val="FF0000"/>
              </a:solidFill>
            </a:endParaRPr>
          </a:p>
          <a:p>
            <a:r>
              <a:rPr lang="en-US" dirty="0">
                <a:solidFill>
                  <a:srgbClr val="FF0000"/>
                </a:solidFill>
              </a:rPr>
              <a:t>Many previous experiments used a single speaker or just two speakers to reproduce an entire orchestra!</a:t>
            </a:r>
          </a:p>
          <a:p>
            <a:endParaRPr lang="en-US" dirty="0"/>
          </a:p>
          <a:p>
            <a:endParaRPr lang="en-US" dirty="0"/>
          </a:p>
        </p:txBody>
      </p:sp>
    </p:spTree>
    <p:extLst>
      <p:ext uri="{BB962C8B-B14F-4D97-AF65-F5344CB8AC3E}">
        <p14:creationId xmlns:p14="http://schemas.microsoft.com/office/powerpoint/2010/main" val="2454460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549" y="195323"/>
            <a:ext cx="7886700" cy="1325563"/>
          </a:xfrm>
        </p:spPr>
        <p:txBody>
          <a:bodyPr>
            <a:noAutofit/>
          </a:bodyPr>
          <a:lstStyle/>
          <a:p>
            <a:pPr algn="ctr"/>
            <a:r>
              <a:rPr lang="en-US" sz="3200" dirty="0"/>
              <a:t>Barron and Marshall</a:t>
            </a:r>
            <a:r>
              <a:rPr lang="en-US" sz="3200" dirty="0">
                <a:latin typeface="冬青黑体简体中文 W3" panose="020B0300000000000000" pitchFamily="34" charset="-122"/>
                <a:ea typeface="冬青黑体简体中文 W3" panose="020B0300000000000000" pitchFamily="34" charset="-122"/>
              </a:rPr>
              <a:t/>
            </a:r>
            <a:br>
              <a:rPr lang="en-US" sz="3200" dirty="0">
                <a:latin typeface="冬青黑体简体中文 W3" panose="020B0300000000000000" pitchFamily="34" charset="-122"/>
                <a:ea typeface="冬青黑体简体中文 W3" panose="020B0300000000000000" pitchFamily="34" charset="-122"/>
              </a:rPr>
            </a:br>
            <a:r>
              <a:rPr lang="en-US" sz="2400" i="1" dirty="0"/>
              <a:t>Spatial Impression and the effect of early reflections</a:t>
            </a:r>
            <a:br>
              <a:rPr lang="en-US" sz="2400" i="1" dirty="0"/>
            </a:br>
            <a:r>
              <a:rPr lang="en-US" sz="1400" i="1" dirty="0"/>
              <a:t>Journal of Sound and Vibration. (1981) 77(2), 211-232</a:t>
            </a:r>
            <a:endParaRPr lang="en-US" sz="2000" dirty="0"/>
          </a:p>
        </p:txBody>
      </p:sp>
      <p:sp>
        <p:nvSpPr>
          <p:cNvPr id="4" name="TextBox 3"/>
          <p:cNvSpPr txBox="1"/>
          <p:nvPr/>
        </p:nvSpPr>
        <p:spPr>
          <a:xfrm>
            <a:off x="457200" y="1558479"/>
            <a:ext cx="8318149" cy="1292662"/>
          </a:xfrm>
          <a:prstGeom prst="rect">
            <a:avLst/>
          </a:prstGeom>
          <a:noFill/>
        </p:spPr>
        <p:txBody>
          <a:bodyPr wrap="square" rtlCol="0">
            <a:spAutoFit/>
          </a:bodyPr>
          <a:lstStyle/>
          <a:p>
            <a:pPr algn="ctr"/>
            <a:r>
              <a:rPr lang="en-US" sz="2000" dirty="0"/>
              <a:t>Barron and Marshall’s classic paper on spatial impression used only a </a:t>
            </a:r>
            <a:r>
              <a:rPr lang="en-US" sz="2000" dirty="0">
                <a:solidFill>
                  <a:srgbClr val="C00000"/>
                </a:solidFill>
              </a:rPr>
              <a:t>single speaker to reproduce a whole orchestra.</a:t>
            </a:r>
            <a:r>
              <a:rPr lang="en-US" sz="2000" dirty="0"/>
              <a:t> </a:t>
            </a:r>
            <a:r>
              <a:rPr lang="en-US" sz="2000" dirty="0">
                <a:solidFill>
                  <a:srgbClr val="C00000"/>
                </a:solidFill>
              </a:rPr>
              <a:t>The orchestra image was totally unrealistic.</a:t>
            </a:r>
            <a:r>
              <a:rPr lang="en-US" sz="2000" dirty="0"/>
              <a:t> This is a very serious error. </a:t>
            </a:r>
          </a:p>
          <a:p>
            <a:endParaRPr lang="en-US" dirty="0"/>
          </a:p>
        </p:txBody>
      </p:sp>
      <p:pic>
        <p:nvPicPr>
          <p:cNvPr id="5" name="Picture 4"/>
          <p:cNvPicPr>
            <a:picLocks noChangeAspect="1"/>
          </p:cNvPicPr>
          <p:nvPr/>
        </p:nvPicPr>
        <p:blipFill>
          <a:blip r:embed="rId2"/>
          <a:stretch>
            <a:fillRect/>
          </a:stretch>
        </p:blipFill>
        <p:spPr>
          <a:xfrm>
            <a:off x="3831697" y="2552698"/>
            <a:ext cx="4943652" cy="3398383"/>
          </a:xfrm>
          <a:prstGeom prst="rect">
            <a:avLst/>
          </a:prstGeom>
        </p:spPr>
      </p:pic>
      <p:sp>
        <p:nvSpPr>
          <p:cNvPr id="6" name="矩形 9"/>
          <p:cNvSpPr/>
          <p:nvPr/>
        </p:nvSpPr>
        <p:spPr>
          <a:xfrm>
            <a:off x="319464" y="2386796"/>
            <a:ext cx="3252234" cy="1938992"/>
          </a:xfrm>
          <a:prstGeom prst="rect">
            <a:avLst/>
          </a:prstGeom>
        </p:spPr>
        <p:txBody>
          <a:bodyPr wrap="square">
            <a:spAutoFit/>
          </a:bodyPr>
          <a:lstStyle/>
          <a:p>
            <a:endParaRPr lang="en-US" altLang="zh-CN" sz="1200" dirty="0"/>
          </a:p>
          <a:p>
            <a:r>
              <a:rPr lang="en-US" altLang="zh-CN" dirty="0"/>
              <a:t>They found adding lateral reflections widened the image. They used the term “Apparent Source Width” </a:t>
            </a:r>
            <a:r>
              <a:rPr lang="en-US" altLang="zh-CN" dirty="0">
                <a:solidFill>
                  <a:srgbClr val="C00000"/>
                </a:solidFill>
              </a:rPr>
              <a:t>(ASW) </a:t>
            </a:r>
            <a:r>
              <a:rPr lang="en-US" altLang="zh-CN" dirty="0"/>
              <a:t>to describe what they thought was an improvement to the sound.</a:t>
            </a:r>
          </a:p>
        </p:txBody>
      </p:sp>
      <p:sp>
        <p:nvSpPr>
          <p:cNvPr id="7" name="矩形 11"/>
          <p:cNvSpPr/>
          <p:nvPr/>
        </p:nvSpPr>
        <p:spPr>
          <a:xfrm>
            <a:off x="180882" y="4251890"/>
            <a:ext cx="3296441" cy="923330"/>
          </a:xfrm>
          <a:prstGeom prst="rect">
            <a:avLst/>
          </a:prstGeom>
        </p:spPr>
        <p:txBody>
          <a:bodyPr wrap="square">
            <a:spAutoFit/>
          </a:bodyPr>
          <a:lstStyle/>
          <a:p>
            <a:pPr algn="ctr"/>
            <a:r>
              <a:rPr lang="en-US" altLang="zh-CN" dirty="0"/>
              <a:t>ASW has since been quoted as beneficial to hall acoustics in nearly every article and text book. </a:t>
            </a:r>
          </a:p>
        </p:txBody>
      </p:sp>
      <p:sp>
        <p:nvSpPr>
          <p:cNvPr id="8" name="TextBox 7"/>
          <p:cNvSpPr txBox="1"/>
          <p:nvPr/>
        </p:nvSpPr>
        <p:spPr>
          <a:xfrm>
            <a:off x="248975" y="5175220"/>
            <a:ext cx="3322723" cy="1569660"/>
          </a:xfrm>
          <a:prstGeom prst="rect">
            <a:avLst/>
          </a:prstGeom>
          <a:noFill/>
        </p:spPr>
        <p:txBody>
          <a:bodyPr wrap="square" rtlCol="0">
            <a:spAutoFit/>
          </a:bodyPr>
          <a:lstStyle/>
          <a:p>
            <a:pPr algn="ctr"/>
            <a:r>
              <a:rPr lang="en-US" sz="2400" dirty="0">
                <a:solidFill>
                  <a:srgbClr val="C00000"/>
                </a:solidFill>
              </a:rPr>
              <a:t>But ASW reduces localization, eliminates proximity, and decreases envelopment.</a:t>
            </a:r>
            <a:endParaRPr lang="en-US" sz="2000" dirty="0">
              <a:solidFill>
                <a:srgbClr val="C00000"/>
              </a:solidFill>
            </a:endParaRPr>
          </a:p>
        </p:txBody>
      </p:sp>
      <p:sp>
        <p:nvSpPr>
          <p:cNvPr id="9" name="TextBox 8"/>
          <p:cNvSpPr txBox="1"/>
          <p:nvPr/>
        </p:nvSpPr>
        <p:spPr>
          <a:xfrm>
            <a:off x="4385350" y="5960050"/>
            <a:ext cx="4030899" cy="646331"/>
          </a:xfrm>
          <a:prstGeom prst="rect">
            <a:avLst/>
          </a:prstGeom>
          <a:noFill/>
        </p:spPr>
        <p:txBody>
          <a:bodyPr wrap="square" rtlCol="0">
            <a:spAutoFit/>
          </a:bodyPr>
          <a:lstStyle/>
          <a:p>
            <a:r>
              <a:rPr lang="en-US" dirty="0">
                <a:solidFill>
                  <a:srgbClr val="C00000"/>
                </a:solidFill>
              </a:rPr>
              <a:t>Most standard ISO 3382 measures were developed with similar experiments.</a:t>
            </a:r>
            <a:endParaRPr lang="en-US" sz="1200" dirty="0">
              <a:solidFill>
                <a:srgbClr val="C00000"/>
              </a:solidFill>
            </a:endParaRPr>
          </a:p>
        </p:txBody>
      </p:sp>
    </p:spTree>
    <p:extLst>
      <p:ext uri="{BB962C8B-B14F-4D97-AF65-F5344CB8AC3E}">
        <p14:creationId xmlns:p14="http://schemas.microsoft.com/office/powerpoint/2010/main" val="2079316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t>To reproduce “Proximity” the rule is simple: you need one linear phase speaker for each voice.</a:t>
            </a:r>
          </a:p>
        </p:txBody>
      </p:sp>
      <p:pic>
        <p:nvPicPr>
          <p:cNvPr id="4"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1690689"/>
            <a:ext cx="2456780" cy="337915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985" y="1755414"/>
            <a:ext cx="2998984" cy="3314426"/>
          </a:xfrm>
          <a:prstGeom prst="rect">
            <a:avLst/>
          </a:prstGeom>
        </p:spPr>
      </p:pic>
      <p:sp>
        <p:nvSpPr>
          <p:cNvPr id="6" name="TextBox 5"/>
          <p:cNvSpPr txBox="1"/>
          <p:nvPr/>
        </p:nvSpPr>
        <p:spPr>
          <a:xfrm>
            <a:off x="6443003" y="1592031"/>
            <a:ext cx="2483162" cy="3570208"/>
          </a:xfrm>
          <a:prstGeom prst="rect">
            <a:avLst/>
          </a:prstGeom>
          <a:noFill/>
        </p:spPr>
        <p:txBody>
          <a:bodyPr wrap="square" rtlCol="0">
            <a:spAutoFit/>
          </a:bodyPr>
          <a:lstStyle/>
          <a:p>
            <a:r>
              <a:rPr lang="en-US" sz="2000" dirty="0"/>
              <a:t>Edison, through meticulous A/B tests, succeeded with his “diamond disk” phonograph.</a:t>
            </a:r>
          </a:p>
          <a:p>
            <a:endParaRPr lang="en-US" dirty="0"/>
          </a:p>
          <a:p>
            <a:r>
              <a:rPr lang="en-US" dirty="0"/>
              <a:t>I heard one of these phonographs, and found it completely convincing. The soprano was right there in front of me.</a:t>
            </a:r>
          </a:p>
          <a:p>
            <a:endParaRPr lang="en-US" dirty="0"/>
          </a:p>
        </p:txBody>
      </p:sp>
      <p:sp>
        <p:nvSpPr>
          <p:cNvPr id="7" name="TextBox 6"/>
          <p:cNvSpPr txBox="1"/>
          <p:nvPr/>
        </p:nvSpPr>
        <p:spPr>
          <a:xfrm>
            <a:off x="1254386" y="5558147"/>
            <a:ext cx="6635228" cy="830997"/>
          </a:xfrm>
          <a:prstGeom prst="rect">
            <a:avLst/>
          </a:prstGeom>
          <a:noFill/>
        </p:spPr>
        <p:txBody>
          <a:bodyPr wrap="square" rtlCol="0">
            <a:spAutoFit/>
          </a:bodyPr>
          <a:lstStyle/>
          <a:p>
            <a:pPr algn="ctr"/>
            <a:r>
              <a:rPr lang="en-US" sz="2400" dirty="0"/>
              <a:t>Research with electronic orchestras by Hamasaki, Woszczyk, and Campbell found the same thing.</a:t>
            </a:r>
          </a:p>
        </p:txBody>
      </p:sp>
    </p:spTree>
    <p:extLst>
      <p:ext uri="{BB962C8B-B14F-4D97-AF65-F5344CB8AC3E}">
        <p14:creationId xmlns:p14="http://schemas.microsoft.com/office/powerpoint/2010/main" val="4176884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Lokki and Neil succeeded in detecting proximity by following the same  rules:</a:t>
            </a:r>
          </a:p>
        </p:txBody>
      </p:sp>
      <p:sp>
        <p:nvSpPr>
          <p:cNvPr id="3" name="Content Placeholder 2"/>
          <p:cNvSpPr>
            <a:spLocks noGrp="1"/>
          </p:cNvSpPr>
          <p:nvPr>
            <p:ph idx="1"/>
          </p:nvPr>
        </p:nvSpPr>
        <p:spPr>
          <a:xfrm>
            <a:off x="653451" y="2118923"/>
            <a:ext cx="7886700" cy="4351338"/>
          </a:xfrm>
        </p:spPr>
        <p:txBody>
          <a:bodyPr/>
          <a:lstStyle/>
          <a:p>
            <a:pPr marL="0" indent="0">
              <a:buNone/>
            </a:pPr>
            <a:endParaRPr lang="en-US" dirty="0"/>
          </a:p>
          <a:p>
            <a:r>
              <a:rPr lang="en-US" dirty="0"/>
              <a:t>Reproducing each instrument through a single loudspeaker as close as possible to the original azimuth.</a:t>
            </a:r>
          </a:p>
          <a:p>
            <a:r>
              <a:rPr lang="en-US" dirty="0"/>
              <a:t>And using an independent anechoic track for each instrument.</a:t>
            </a:r>
          </a:p>
        </p:txBody>
      </p:sp>
    </p:spTree>
    <p:extLst>
      <p:ext uri="{BB962C8B-B14F-4D97-AF65-F5344CB8AC3E}">
        <p14:creationId xmlns:p14="http://schemas.microsoft.com/office/powerpoint/2010/main" val="2588973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326" y="396657"/>
            <a:ext cx="7886700" cy="1325563"/>
          </a:xfrm>
        </p:spPr>
        <p:txBody>
          <a:bodyPr>
            <a:normAutofit/>
          </a:bodyPr>
          <a:lstStyle/>
          <a:p>
            <a:pPr algn="ctr"/>
            <a:r>
              <a:rPr lang="en-US" sz="3600" b="1" dirty="0"/>
              <a:t>“Close” and/or “attention- grabbing” might be also descriptors for “proximity”</a:t>
            </a:r>
          </a:p>
        </p:txBody>
      </p:sp>
      <p:sp>
        <p:nvSpPr>
          <p:cNvPr id="3" name="Content Placeholder 2"/>
          <p:cNvSpPr>
            <a:spLocks noGrp="1"/>
          </p:cNvSpPr>
          <p:nvPr>
            <p:ph idx="1"/>
          </p:nvPr>
        </p:nvSpPr>
        <p:spPr>
          <a:xfrm>
            <a:off x="460484" y="1867666"/>
            <a:ext cx="8233542" cy="4827424"/>
          </a:xfrm>
        </p:spPr>
        <p:txBody>
          <a:bodyPr/>
          <a:lstStyle/>
          <a:p>
            <a:pPr algn="ctr"/>
            <a:r>
              <a:rPr lang="en-US" dirty="0"/>
              <a:t>Sounds that have proximity are perceived as close to a listener</a:t>
            </a:r>
          </a:p>
          <a:p>
            <a:endParaRPr lang="en-US" dirty="0"/>
          </a:p>
          <a:p>
            <a:pPr lvl="1" algn="ctr"/>
            <a:r>
              <a:rPr lang="en-US" dirty="0"/>
              <a:t>Both in natural hearing and in a sound mix.</a:t>
            </a:r>
          </a:p>
          <a:p>
            <a:pPr lvl="1" algn="ctr"/>
            <a:r>
              <a:rPr lang="en-US" dirty="0"/>
              <a:t>Sounds with proximity “pop forward” out of background sounds, and other instruments in a recording.</a:t>
            </a:r>
          </a:p>
          <a:p>
            <a:pPr lvl="1"/>
            <a:endParaRPr lang="en-US" dirty="0"/>
          </a:p>
          <a:p>
            <a:pPr lvl="1" algn="ctr"/>
            <a:r>
              <a:rPr lang="en-US" sz="2800" dirty="0">
                <a:solidFill>
                  <a:srgbClr val="FF0000"/>
                </a:solidFill>
              </a:rPr>
              <a:t>Our brains involuntarily pay attention to close sounds. They may predict danger.</a:t>
            </a:r>
          </a:p>
          <a:p>
            <a:pPr lvl="1" algn="ctr"/>
            <a:r>
              <a:rPr lang="en-US" sz="2800" dirty="0">
                <a:solidFill>
                  <a:srgbClr val="FF0000"/>
                </a:solidFill>
              </a:rPr>
              <a:t>They are also easier to interpret and remember.</a:t>
            </a:r>
            <a:r>
              <a:rPr lang="en-US" sz="2800" dirty="0"/>
              <a:t> </a:t>
            </a:r>
          </a:p>
          <a:p>
            <a:endParaRPr lang="en-US" dirty="0"/>
          </a:p>
          <a:p>
            <a:endParaRPr lang="en-US" dirty="0"/>
          </a:p>
        </p:txBody>
      </p:sp>
    </p:spTree>
    <p:extLst>
      <p:ext uri="{BB962C8B-B14F-4D97-AF65-F5344CB8AC3E}">
        <p14:creationId xmlns:p14="http://schemas.microsoft.com/office/powerpoint/2010/main" val="1881529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How do we detect a sound as present and  close?</a:t>
            </a:r>
          </a:p>
        </p:txBody>
      </p:sp>
      <p:sp>
        <p:nvSpPr>
          <p:cNvPr id="3" name="Content Placeholder 2"/>
          <p:cNvSpPr>
            <a:spLocks noGrp="1"/>
          </p:cNvSpPr>
          <p:nvPr>
            <p:ph idx="1"/>
          </p:nvPr>
        </p:nvSpPr>
        <p:spPr/>
        <p:txBody>
          <a:bodyPr>
            <a:normAutofit lnSpcReduction="10000"/>
          </a:bodyPr>
          <a:lstStyle/>
          <a:p>
            <a:r>
              <a:rPr lang="en-US" dirty="0"/>
              <a:t>Humans can distinguish when a sound is close or far in under a tenth of a second.</a:t>
            </a:r>
          </a:p>
          <a:p>
            <a:pPr lvl="1"/>
            <a:r>
              <a:rPr lang="en-US" dirty="0"/>
              <a:t>The ability is preserved even when loudness and spectrum vary.</a:t>
            </a:r>
          </a:p>
          <a:p>
            <a:r>
              <a:rPr lang="en-US" dirty="0"/>
              <a:t>No current hearing model can explain the distance perception effect. </a:t>
            </a:r>
          </a:p>
          <a:p>
            <a:r>
              <a:rPr lang="en-US" dirty="0"/>
              <a:t>That is not all. No current hearing model can duplicate our abilities to understand speech in noisy environments – a vital ability for survival.</a:t>
            </a:r>
          </a:p>
          <a:p>
            <a:r>
              <a:rPr lang="en-US" dirty="0">
                <a:solidFill>
                  <a:srgbClr val="FF0000"/>
                </a:solidFill>
              </a:rPr>
              <a:t>Something vital is missing from standard models of hearing!</a:t>
            </a:r>
          </a:p>
        </p:txBody>
      </p:sp>
    </p:spTree>
    <p:extLst>
      <p:ext uri="{BB962C8B-B14F-4D97-AF65-F5344CB8AC3E}">
        <p14:creationId xmlns:p14="http://schemas.microsoft.com/office/powerpoint/2010/main" val="10834306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The missing element is </a:t>
            </a:r>
            <a:r>
              <a:rPr lang="en-US" sz="4000" b="1" dirty="0">
                <a:solidFill>
                  <a:srgbClr val="C00000"/>
                </a:solidFill>
              </a:rPr>
              <a:t>periodic pulses in the sound pressure</a:t>
            </a:r>
            <a:r>
              <a:rPr lang="en-US" sz="4000" b="1" dirty="0"/>
              <a:t>. </a:t>
            </a:r>
          </a:p>
        </p:txBody>
      </p:sp>
      <p:sp>
        <p:nvSpPr>
          <p:cNvPr id="3" name="Content Placeholder 2"/>
          <p:cNvSpPr>
            <a:spLocks noGrp="1"/>
          </p:cNvSpPr>
          <p:nvPr>
            <p:ph idx="1"/>
          </p:nvPr>
        </p:nvSpPr>
        <p:spPr/>
        <p:txBody>
          <a:bodyPr>
            <a:normAutofit fontScale="92500" lnSpcReduction="10000"/>
          </a:bodyPr>
          <a:lstStyle/>
          <a:p>
            <a:r>
              <a:rPr lang="en-US" dirty="0"/>
              <a:t>Nearly all creatures communicate with sounds are created by periodic bursts of pressure or tension that create strong periodic pulses in the sound waveform. </a:t>
            </a:r>
          </a:p>
          <a:p>
            <a:pPr algn="ctr"/>
            <a:r>
              <a:rPr lang="en-US" dirty="0"/>
              <a:t>Squeaks, growls, whistles, and buzzes, are universal with animals, and human speech relies on voiced vowels.</a:t>
            </a:r>
          </a:p>
          <a:p>
            <a:r>
              <a:rPr lang="en-US" dirty="0"/>
              <a:t>Why?</a:t>
            </a:r>
          </a:p>
          <a:p>
            <a:r>
              <a:rPr lang="en-US" dirty="0">
                <a:solidFill>
                  <a:srgbClr val="FF0000"/>
                </a:solidFill>
              </a:rPr>
              <a:t>Because the phases of the harmonics of pulses preserve the pulses that created them! </a:t>
            </a:r>
          </a:p>
          <a:p>
            <a:r>
              <a:rPr lang="en-US" dirty="0">
                <a:solidFill>
                  <a:srgbClr val="FF0000"/>
                </a:solidFill>
              </a:rPr>
              <a:t>Once in each fundamental period the harmonics align in phase to create a replica of the original pulse.</a:t>
            </a:r>
          </a:p>
          <a:p>
            <a:endParaRPr lang="en-US" dirty="0"/>
          </a:p>
          <a:p>
            <a:endParaRPr lang="en-US" dirty="0"/>
          </a:p>
        </p:txBody>
      </p:sp>
    </p:spTree>
    <p:extLst>
      <p:ext uri="{BB962C8B-B14F-4D97-AF65-F5344CB8AC3E}">
        <p14:creationId xmlns:p14="http://schemas.microsoft.com/office/powerpoint/2010/main" val="3224129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1608"/>
            <a:ext cx="7886700" cy="1325563"/>
          </a:xfrm>
        </p:spPr>
        <p:txBody>
          <a:bodyPr>
            <a:noAutofit/>
          </a:bodyPr>
          <a:lstStyle/>
          <a:p>
            <a:pPr algn="ctr"/>
            <a:r>
              <a:rPr lang="en-US" sz="2800" b="1" dirty="0"/>
              <a:t>The amplitude spikes in the upper harmonics of voiced speech cut through noise and reverberation</a:t>
            </a:r>
          </a:p>
        </p:txBody>
      </p:sp>
      <p:pic>
        <p:nvPicPr>
          <p:cNvPr id="4" name="Content Placeholder 4" descr="one_one.png"/>
          <p:cNvPicPr>
            <a:picLocks noChangeAspect="1"/>
          </p:cNvPicPr>
          <p:nvPr/>
        </p:nvPicPr>
        <p:blipFill>
          <a:blip r:embed="rId4" cstate="print"/>
          <a:stretch>
            <a:fillRect/>
          </a:stretch>
        </p:blipFill>
        <p:spPr>
          <a:xfrm>
            <a:off x="691890" y="1595051"/>
            <a:ext cx="6823180" cy="3623296"/>
          </a:xfrm>
          <a:prstGeom prst="rect">
            <a:avLst/>
          </a:prstGeom>
        </p:spPr>
      </p:pic>
      <p:pic>
        <p:nvPicPr>
          <p:cNvPr id="5" name="one_voice_whisper_x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3087" y="2797099"/>
            <a:ext cx="609600" cy="609600"/>
          </a:xfrm>
          <a:prstGeom prst="rect">
            <a:avLst/>
          </a:prstGeom>
        </p:spPr>
      </p:pic>
      <p:sp>
        <p:nvSpPr>
          <p:cNvPr id="6" name="TextBox 5"/>
          <p:cNvSpPr txBox="1"/>
          <p:nvPr/>
        </p:nvSpPr>
        <p:spPr>
          <a:xfrm>
            <a:off x="977704" y="5340276"/>
            <a:ext cx="7188591" cy="1107996"/>
          </a:xfrm>
          <a:prstGeom prst="rect">
            <a:avLst/>
          </a:prstGeom>
          <a:noFill/>
        </p:spPr>
        <p:txBody>
          <a:bodyPr wrap="square" rtlCol="0">
            <a:spAutoFit/>
          </a:bodyPr>
          <a:lstStyle/>
          <a:p>
            <a:pPr algn="ctr"/>
            <a:r>
              <a:rPr lang="en-US" sz="2400" dirty="0"/>
              <a:t>The syllable “one” voiced and then whispered, high-pass filtered at 1000Hz, with equal RMS level.</a:t>
            </a:r>
          </a:p>
          <a:p>
            <a:endParaRPr lang="en-US" dirty="0"/>
          </a:p>
        </p:txBody>
      </p:sp>
    </p:spTree>
    <p:extLst>
      <p:ext uri="{BB962C8B-B14F-4D97-AF65-F5344CB8AC3E}">
        <p14:creationId xmlns:p14="http://schemas.microsoft.com/office/powerpoint/2010/main" val="198025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mn-lt"/>
              </a:rPr>
              <a:t>Recent concert hall preference tests by Neil et al</a:t>
            </a:r>
          </a:p>
        </p:txBody>
      </p:sp>
      <p:sp>
        <p:nvSpPr>
          <p:cNvPr id="3" name="Content Placeholder 2"/>
          <p:cNvSpPr>
            <a:spLocks noGrp="1"/>
          </p:cNvSpPr>
          <p:nvPr>
            <p:ph idx="1"/>
          </p:nvPr>
        </p:nvSpPr>
        <p:spPr/>
        <p:txBody>
          <a:bodyPr/>
          <a:lstStyle/>
          <a:p>
            <a:r>
              <a:rPr lang="en-US" dirty="0"/>
              <a:t>At the ISRA conference in Amsterdam last October Matthew Neil et al described blind listening tests of an electronic orchestra in famous concert halls.</a:t>
            </a:r>
          </a:p>
          <a:p>
            <a:r>
              <a:rPr lang="en-US" dirty="0"/>
              <a:t>They found that more than 75% of the preference could be explained by a single perception:</a:t>
            </a:r>
          </a:p>
          <a:p>
            <a:r>
              <a:rPr lang="en-US" dirty="0"/>
              <a:t>                             </a:t>
            </a:r>
            <a:r>
              <a:rPr lang="en-US" sz="3200" dirty="0">
                <a:solidFill>
                  <a:srgbClr val="C00000"/>
                </a:solidFill>
              </a:rPr>
              <a:t>“Proximity”</a:t>
            </a:r>
          </a:p>
          <a:p>
            <a:r>
              <a:rPr lang="en-US" dirty="0"/>
              <a:t>“And,” he said, “There is no measure for proximity.”</a:t>
            </a:r>
          </a:p>
          <a:p>
            <a:pPr marL="0" indent="0">
              <a:buNone/>
            </a:pPr>
            <a:endParaRPr lang="en-US" dirty="0"/>
          </a:p>
        </p:txBody>
      </p:sp>
    </p:spTree>
    <p:extLst>
      <p:ext uri="{BB962C8B-B14F-4D97-AF65-F5344CB8AC3E}">
        <p14:creationId xmlns:p14="http://schemas.microsoft.com/office/powerpoint/2010/main" val="1169613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1827"/>
            <a:ext cx="7886700" cy="1325563"/>
          </a:xfrm>
        </p:spPr>
        <p:txBody>
          <a:bodyPr>
            <a:normAutofit/>
          </a:bodyPr>
          <a:lstStyle/>
          <a:p>
            <a:pPr algn="ctr"/>
            <a:r>
              <a:rPr lang="en-US" sz="3600" b="1" dirty="0"/>
              <a:t>But reflections can eliminate these periodic pulses</a:t>
            </a:r>
          </a:p>
        </p:txBody>
      </p:sp>
      <p:sp>
        <p:nvSpPr>
          <p:cNvPr id="4" name="Content Placeholder 1"/>
          <p:cNvSpPr txBox="1">
            <a:spLocks/>
          </p:cNvSpPr>
          <p:nvPr/>
        </p:nvSpPr>
        <p:spPr>
          <a:xfrm>
            <a:off x="858297" y="1211136"/>
            <a:ext cx="4292190" cy="11252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This impulse response has C50 and C80 = infinity. STI = 0.96, and RASTI = 0.93.</a:t>
            </a:r>
          </a:p>
          <a:p>
            <a:endParaRPr lang="en-US" dirty="0"/>
          </a:p>
        </p:txBody>
      </p:sp>
      <p:sp>
        <p:nvSpPr>
          <p:cNvPr id="5" name="TextBox 4"/>
          <p:cNvSpPr txBox="1"/>
          <p:nvPr/>
        </p:nvSpPr>
        <p:spPr>
          <a:xfrm>
            <a:off x="390525" y="2302271"/>
            <a:ext cx="4292190" cy="1754326"/>
          </a:xfrm>
          <a:prstGeom prst="rect">
            <a:avLst/>
          </a:prstGeom>
          <a:noFill/>
        </p:spPr>
        <p:txBody>
          <a:bodyPr wrap="square" rtlCol="0">
            <a:spAutoFit/>
          </a:bodyPr>
          <a:lstStyle/>
          <a:p>
            <a:r>
              <a:rPr lang="en-US" dirty="0"/>
              <a:t>The second half of this sentence is convolved with this IR. The second half sounds muddy and distant </a:t>
            </a:r>
            <a:r>
              <a:rPr lang="en-US" dirty="0">
                <a:solidFill>
                  <a:srgbClr val="FF0000"/>
                </a:solidFill>
              </a:rPr>
              <a:t> </a:t>
            </a:r>
            <a:r>
              <a:rPr lang="en-US" dirty="0"/>
              <a:t>because</a:t>
            </a:r>
            <a:r>
              <a:rPr lang="en-US" dirty="0">
                <a:solidFill>
                  <a:srgbClr val="FF0000"/>
                </a:solidFill>
              </a:rPr>
              <a:t> the IR randomizes the phase of harmonics above 1000Hz!!!                                         </a:t>
            </a:r>
            <a:endParaRPr lang="en-US" dirty="0"/>
          </a:p>
          <a:p>
            <a:endParaRPr lang="en-US" dirty="0"/>
          </a:p>
        </p:txBody>
      </p:sp>
      <p:pic>
        <p:nvPicPr>
          <p:cNvPr id="6" name="Picture 3" descr="impulse.bmp"/>
          <p:cNvPicPr>
            <a:picLocks noChangeAspect="1"/>
          </p:cNvPicPr>
          <p:nvPr/>
        </p:nvPicPr>
        <p:blipFill>
          <a:blip r:embed="rId8" cstate="print"/>
          <a:srcRect/>
          <a:stretch>
            <a:fillRect/>
          </a:stretch>
        </p:blipFill>
        <p:spPr bwMode="auto">
          <a:xfrm>
            <a:off x="5380133" y="1167866"/>
            <a:ext cx="2819400" cy="2420938"/>
          </a:xfrm>
          <a:prstGeom prst="rect">
            <a:avLst/>
          </a:prstGeom>
          <a:noFill/>
          <a:ln w="9525">
            <a:noFill/>
            <a:miter lim="800000"/>
            <a:headEnd/>
            <a:tailEnd/>
          </a:ln>
        </p:spPr>
      </p:pic>
      <p:pic>
        <p:nvPicPr>
          <p:cNvPr id="7" name="Picture 6" descr="intro1_excerpt_clear_convolved.bmp"/>
          <p:cNvPicPr>
            <a:picLocks noChangeAspect="1"/>
          </p:cNvPicPr>
          <p:nvPr/>
        </p:nvPicPr>
        <p:blipFill>
          <a:blip r:embed="rId9" cstate="print"/>
          <a:srcRect/>
          <a:stretch>
            <a:fillRect/>
          </a:stretch>
        </p:blipFill>
        <p:spPr bwMode="auto">
          <a:xfrm>
            <a:off x="428524" y="4099631"/>
            <a:ext cx="8191500" cy="2384425"/>
          </a:xfrm>
          <a:prstGeom prst="rect">
            <a:avLst/>
          </a:prstGeom>
          <a:noFill/>
          <a:ln w="9525">
            <a:noFill/>
            <a:miter lim="800000"/>
            <a:headEnd/>
            <a:tailEnd/>
          </a:ln>
        </p:spPr>
      </p:pic>
      <p:pic>
        <p:nvPicPr>
          <p:cNvPr id="8" name="intro1_convolved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813547" y="3466584"/>
            <a:ext cx="609600" cy="609600"/>
          </a:xfrm>
          <a:prstGeom prst="rect">
            <a:avLst/>
          </a:prstGeom>
        </p:spPr>
      </p:pic>
      <p:pic>
        <p:nvPicPr>
          <p:cNvPr id="9" name="speech_dry_and_convolved_lef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93865" y="3443859"/>
            <a:ext cx="609600" cy="609600"/>
          </a:xfrm>
          <a:prstGeom prst="rect">
            <a:avLst/>
          </a:prstGeom>
        </p:spPr>
      </p:pic>
      <p:pic>
        <p:nvPicPr>
          <p:cNvPr id="10" name="speech_dry_and_convolved_righ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950515" y="3466584"/>
            <a:ext cx="609600" cy="609600"/>
          </a:xfrm>
          <a:prstGeom prst="rect">
            <a:avLst/>
          </a:prstGeom>
        </p:spPr>
      </p:pic>
      <p:sp>
        <p:nvSpPr>
          <p:cNvPr id="13" name="TextBox 12"/>
          <p:cNvSpPr txBox="1"/>
          <p:nvPr/>
        </p:nvSpPr>
        <p:spPr>
          <a:xfrm>
            <a:off x="4873576" y="3563993"/>
            <a:ext cx="834390" cy="369332"/>
          </a:xfrm>
          <a:prstGeom prst="rect">
            <a:avLst/>
          </a:prstGeom>
          <a:noFill/>
        </p:spPr>
        <p:txBody>
          <a:bodyPr wrap="square" rtlCol="0">
            <a:spAutoFit/>
          </a:bodyPr>
          <a:lstStyle/>
          <a:p>
            <a:r>
              <a:rPr lang="en-US" dirty="0"/>
              <a:t>left</a:t>
            </a:r>
          </a:p>
        </p:txBody>
      </p:sp>
      <p:sp>
        <p:nvSpPr>
          <p:cNvPr id="14" name="TextBox 13"/>
          <p:cNvSpPr txBox="1"/>
          <p:nvPr/>
        </p:nvSpPr>
        <p:spPr>
          <a:xfrm>
            <a:off x="6750976" y="3563993"/>
            <a:ext cx="1075459" cy="369332"/>
          </a:xfrm>
          <a:prstGeom prst="rect">
            <a:avLst/>
          </a:prstGeom>
          <a:noFill/>
        </p:spPr>
        <p:txBody>
          <a:bodyPr wrap="square" rtlCol="0">
            <a:spAutoFit/>
          </a:bodyPr>
          <a:lstStyle/>
          <a:p>
            <a:r>
              <a:rPr lang="en-US" dirty="0"/>
              <a:t>right</a:t>
            </a:r>
          </a:p>
        </p:txBody>
      </p:sp>
    </p:spTree>
    <p:extLst>
      <p:ext uri="{BB962C8B-B14F-4D97-AF65-F5344CB8AC3E}">
        <p14:creationId xmlns:p14="http://schemas.microsoft.com/office/powerpoint/2010/main" val="1340370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695"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695"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a:t>More important: the phase spikes in speech or music allow the ear to separate different sound sources into independent neural streams!</a:t>
            </a:r>
          </a:p>
        </p:txBody>
      </p:sp>
      <p:sp>
        <p:nvSpPr>
          <p:cNvPr id="4" name="Content Placeholder 1"/>
          <p:cNvSpPr>
            <a:spLocks noGrp="1"/>
          </p:cNvSpPr>
          <p:nvPr>
            <p:ph sz="half" idx="1"/>
          </p:nvPr>
        </p:nvSpPr>
        <p:spPr>
          <a:xfrm>
            <a:off x="780671" y="1723035"/>
            <a:ext cx="7886700" cy="4399722"/>
          </a:xfrm>
        </p:spPr>
        <p:txBody>
          <a:bodyPr/>
          <a:lstStyle/>
          <a:p>
            <a:r>
              <a:rPr lang="en-US" sz="2000" dirty="0"/>
              <a:t>The spikes in the upper harmonics of speech and tones combine to recreate the periodic pulses that created them. </a:t>
            </a:r>
          </a:p>
          <a:p>
            <a:pPr lvl="1"/>
            <a:r>
              <a:rPr lang="en-US" sz="1800" dirty="0"/>
              <a:t>A filter that precisely matches the period of each fundamental can separate these signals from each other and from noise. </a:t>
            </a:r>
          </a:p>
          <a:p>
            <a:r>
              <a:rPr lang="en-US" sz="2000" dirty="0"/>
              <a:t>Humans are as much as 20dB better at extracting speech from noise than any most computer speech recognition systems. (ASR)</a:t>
            </a:r>
          </a:p>
          <a:p>
            <a:pPr lvl="1"/>
            <a:r>
              <a:rPr lang="en-US" sz="1800" dirty="0"/>
              <a:t>Many earlier ASR systems ignored the phase of signals above 1500Hz!</a:t>
            </a:r>
          </a:p>
          <a:p>
            <a:r>
              <a:rPr lang="en-US" sz="2000" dirty="0"/>
              <a:t>Separating speech signals from each other requires the ability to precisely determine the period or pitch of speech. Evolution has provided humans with this ability.</a:t>
            </a:r>
          </a:p>
          <a:p>
            <a:r>
              <a:rPr lang="en-US" sz="2000" dirty="0"/>
              <a:t>Musicians can tune their instruments with an accuracy of one or two parts in a thousand. People with no musical training can do almost as well!</a:t>
            </a:r>
            <a:endParaRPr lang="en-US" dirty="0"/>
          </a:p>
        </p:txBody>
      </p:sp>
    </p:spTree>
    <p:extLst>
      <p:ext uri="{BB962C8B-B14F-4D97-AF65-F5344CB8AC3E}">
        <p14:creationId xmlns:p14="http://schemas.microsoft.com/office/powerpoint/2010/main" val="1599341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A mechanism for perceiving pitch was proposed by J. C. R. </a:t>
            </a:r>
            <a:r>
              <a:rPr lang="en-US" sz="3600" b="1" dirty="0" err="1"/>
              <a:t>Licklider</a:t>
            </a:r>
            <a:r>
              <a:rPr lang="en-US" sz="3600" b="1" dirty="0"/>
              <a:t> in 1951</a:t>
            </a:r>
          </a:p>
        </p:txBody>
      </p:sp>
      <p:sp>
        <p:nvSpPr>
          <p:cNvPr id="4" name="Content Placeholder 1"/>
          <p:cNvSpPr>
            <a:spLocks noGrp="1"/>
          </p:cNvSpPr>
          <p:nvPr>
            <p:ph sz="half" idx="1"/>
          </p:nvPr>
        </p:nvSpPr>
        <p:spPr>
          <a:xfrm>
            <a:off x="144329" y="3137441"/>
            <a:ext cx="5131002" cy="3413012"/>
          </a:xfrm>
        </p:spPr>
        <p:txBody>
          <a:bodyPr/>
          <a:lstStyle/>
          <a:p>
            <a:pPr lvl="1"/>
            <a:r>
              <a:rPr lang="en-US" sz="1600" dirty="0" err="1"/>
              <a:t>Licklider</a:t>
            </a:r>
            <a:r>
              <a:rPr lang="en-US" sz="1600" dirty="0"/>
              <a:t> proposed that our acuity of pitch perception could only be explained by an </a:t>
            </a:r>
            <a:r>
              <a:rPr lang="en-US" sz="1600" dirty="0" err="1"/>
              <a:t>autocorrelator</a:t>
            </a:r>
            <a:r>
              <a:rPr lang="en-US" sz="1600" dirty="0"/>
              <a:t> located as close as possible to the hair cells.</a:t>
            </a:r>
          </a:p>
          <a:p>
            <a:pPr lvl="1"/>
            <a:r>
              <a:rPr lang="en-US" sz="1600" dirty="0"/>
              <a:t>He did not propose that this circuit could also separate sources from each other.</a:t>
            </a:r>
          </a:p>
          <a:p>
            <a:pPr lvl="1"/>
            <a:r>
              <a:rPr lang="en-US" sz="1600" dirty="0"/>
              <a:t>We believe this circuit is most likely directly below the hair cells in the spiral ganglia.</a:t>
            </a:r>
          </a:p>
          <a:p>
            <a:pPr lvl="1"/>
            <a:endParaRPr lang="en-US" sz="1600" dirty="0"/>
          </a:p>
          <a:p>
            <a:pPr lvl="1"/>
            <a:r>
              <a:rPr lang="en-US" sz="1600" i="1" dirty="0">
                <a:solidFill>
                  <a:srgbClr val="C00000"/>
                </a:solidFill>
              </a:rPr>
              <a:t>Before signals are sent to the auditory nerve they may have already been separated from each other by pitch.</a:t>
            </a:r>
          </a:p>
          <a:p>
            <a:endParaRPr lang="en-US" dirty="0"/>
          </a:p>
        </p:txBody>
      </p:sp>
      <p:pic>
        <p:nvPicPr>
          <p:cNvPr id="5" name="Picture 4"/>
          <p:cNvPicPr>
            <a:picLocks noChangeAspect="1"/>
          </p:cNvPicPr>
          <p:nvPr/>
        </p:nvPicPr>
        <p:blipFill>
          <a:blip r:embed="rId2"/>
          <a:stretch>
            <a:fillRect/>
          </a:stretch>
        </p:blipFill>
        <p:spPr>
          <a:xfrm>
            <a:off x="165061" y="1690689"/>
            <a:ext cx="5402407" cy="1123950"/>
          </a:xfrm>
          <a:prstGeom prst="rect">
            <a:avLst/>
          </a:prstGeom>
        </p:spPr>
      </p:pic>
      <p:pic>
        <p:nvPicPr>
          <p:cNvPr id="6" name="Picture 5"/>
          <p:cNvPicPr>
            <a:picLocks noChangeAspect="1"/>
          </p:cNvPicPr>
          <p:nvPr/>
        </p:nvPicPr>
        <p:blipFill>
          <a:blip r:embed="rId3"/>
          <a:stretch>
            <a:fillRect/>
          </a:stretch>
        </p:blipFill>
        <p:spPr>
          <a:xfrm>
            <a:off x="5252882" y="1690688"/>
            <a:ext cx="3609681" cy="4209779"/>
          </a:xfrm>
          <a:prstGeom prst="rect">
            <a:avLst/>
          </a:prstGeom>
        </p:spPr>
      </p:pic>
    </p:spTree>
    <p:extLst>
      <p:ext uri="{BB962C8B-B14F-4D97-AF65-F5344CB8AC3E}">
        <p14:creationId xmlns:p14="http://schemas.microsoft.com/office/powerpoint/2010/main" val="1249317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The autocorrelator in the organ of </a:t>
            </a:r>
            <a:r>
              <a:rPr lang="en-US" sz="4000" dirty="0" err="1"/>
              <a:t>Corti</a:t>
            </a:r>
            <a:r>
              <a:rPr lang="en-US" sz="4000" dirty="0"/>
              <a:t> also enables source separation</a:t>
            </a:r>
          </a:p>
        </p:txBody>
      </p:sp>
      <p:sp>
        <p:nvSpPr>
          <p:cNvPr id="3" name="Content Placeholder 2"/>
          <p:cNvSpPr>
            <a:spLocks noGrp="1"/>
          </p:cNvSpPr>
          <p:nvPr>
            <p:ph idx="1"/>
          </p:nvPr>
        </p:nvSpPr>
        <p:spPr>
          <a:xfrm>
            <a:off x="457200" y="1447800"/>
            <a:ext cx="8229600" cy="5257800"/>
          </a:xfrm>
        </p:spPr>
        <p:txBody>
          <a:bodyPr>
            <a:normAutofit/>
          </a:bodyPr>
          <a:lstStyle/>
          <a:p>
            <a:r>
              <a:rPr lang="en-US" sz="2800" dirty="0"/>
              <a:t>Which is essential to surviving parties and enjoying polyphony. </a:t>
            </a:r>
          </a:p>
          <a:p>
            <a:endParaRPr lang="en-US" sz="2800" dirty="0"/>
          </a:p>
          <a:p>
            <a:r>
              <a:rPr lang="en-US" sz="2800" dirty="0"/>
              <a:t>We can separate two simultaneous talkers from each other if their vocal pitches are different by as little as half a semitone!</a:t>
            </a:r>
          </a:p>
          <a:p>
            <a:endParaRPr lang="en-US" sz="2800" dirty="0"/>
          </a:p>
          <a:p>
            <a:r>
              <a:rPr lang="en-US" sz="2800" dirty="0"/>
              <a:t>Without the peaks created by the phases of harmonic tones we cannot separate or localize these signals.</a:t>
            </a:r>
          </a:p>
        </p:txBody>
      </p:sp>
      <p:sp>
        <p:nvSpPr>
          <p:cNvPr id="6" name="TextBox 5"/>
          <p:cNvSpPr txBox="1"/>
          <p:nvPr/>
        </p:nvSpPr>
        <p:spPr>
          <a:xfrm>
            <a:off x="2286000" y="4343400"/>
            <a:ext cx="2133600" cy="461665"/>
          </a:xfrm>
          <a:prstGeom prst="rect">
            <a:avLst/>
          </a:prstGeom>
          <a:noFill/>
        </p:spPr>
        <p:txBody>
          <a:bodyPr wrap="square" rtlCol="0">
            <a:spAutoFit/>
          </a:bodyPr>
          <a:lstStyle/>
          <a:p>
            <a:r>
              <a:rPr lang="en-US" sz="2400" dirty="0"/>
              <a:t>C and C# mixed</a:t>
            </a:r>
          </a:p>
        </p:txBody>
      </p:sp>
      <p:sp>
        <p:nvSpPr>
          <p:cNvPr id="7" name="TextBox 6"/>
          <p:cNvSpPr txBox="1"/>
          <p:nvPr/>
        </p:nvSpPr>
        <p:spPr>
          <a:xfrm>
            <a:off x="4495800" y="3962400"/>
            <a:ext cx="2971800" cy="830997"/>
          </a:xfrm>
          <a:prstGeom prst="rect">
            <a:avLst/>
          </a:prstGeom>
          <a:noFill/>
        </p:spPr>
        <p:txBody>
          <a:bodyPr wrap="square" rtlCol="0">
            <a:spAutoFit/>
          </a:bodyPr>
          <a:lstStyle/>
          <a:p>
            <a:pPr algn="ctr"/>
            <a:r>
              <a:rPr lang="en-US" sz="2400" dirty="0"/>
              <a:t>After separation by  pitch</a:t>
            </a:r>
          </a:p>
        </p:txBody>
      </p:sp>
      <p:pic>
        <p:nvPicPr>
          <p:cNvPr id="11" name="c_c_sharp_mi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990600" y="4149298"/>
            <a:ext cx="457200" cy="457200"/>
          </a:xfrm>
          <a:prstGeom prst="rect">
            <a:avLst/>
          </a:prstGeom>
        </p:spPr>
      </p:pic>
      <p:pic>
        <p:nvPicPr>
          <p:cNvPr id="12" name="c_c_sharp_mixf0_hig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7239000" y="4267200"/>
            <a:ext cx="457200" cy="457200"/>
          </a:xfrm>
          <a:prstGeom prst="rect">
            <a:avLst/>
          </a:prstGeom>
        </p:spPr>
      </p:pic>
      <p:pic>
        <p:nvPicPr>
          <p:cNvPr id="13" name="c_c_sharp_mixf0_low.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cstate="print"/>
          <a:stretch>
            <a:fillRect/>
          </a:stretch>
        </p:blipFill>
        <p:spPr>
          <a:xfrm>
            <a:off x="8001000" y="4267200"/>
            <a:ext cx="457200" cy="457200"/>
          </a:xfrm>
          <a:prstGeom prst="rect">
            <a:avLst/>
          </a:prstGeom>
        </p:spPr>
      </p:pic>
      <p:pic>
        <p:nvPicPr>
          <p:cNvPr id="14" name="c_c_sharp_rvb_high_mono_hp.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cstate="print"/>
          <a:stretch>
            <a:fillRect/>
          </a:stretch>
        </p:blipFill>
        <p:spPr>
          <a:xfrm>
            <a:off x="6705600" y="57912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80"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002" fill="hold"/>
                                        <p:tgtEl>
                                          <p:spTgt spid="12"/>
                                        </p:tgtEl>
                                      </p:cBhvr>
                                    </p:cmd>
                                  </p:childTnLst>
                                </p:cTn>
                              </p:par>
                            </p:childTnLst>
                          </p:cTn>
                        </p:par>
                      </p:childTnLst>
                    </p:cTn>
                  </p:par>
                </p:childTnLst>
              </p:cTn>
              <p:nextCondLst>
                <p:cond evt="onClick" delay="0">
                  <p:tgtEl>
                    <p:spTgt spid="12"/>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002" fill="hold"/>
                                        <p:tgtEl>
                                          <p:spTgt spid="13"/>
                                        </p:tgtEl>
                                      </p:cBhvr>
                                    </p:cmd>
                                  </p:childTnLst>
                                </p:cTn>
                              </p:par>
                            </p:childTnLst>
                          </p:cTn>
                        </p:par>
                      </p:childTnLst>
                    </p:cTn>
                  </p:par>
                </p:childTnLst>
              </p:cTn>
              <p:nextCondLst>
                <p:cond evt="onClick" delay="0">
                  <p:tgtEl>
                    <p:spTgt spid="13"/>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133" fill="hold"/>
                                        <p:tgtEl>
                                          <p:spTgt spid="14"/>
                                        </p:tgtEl>
                                      </p:cBhvr>
                                    </p:cmd>
                                  </p:childTnLst>
                                </p:cTn>
                              </p:par>
                            </p:childTnLst>
                          </p:cTn>
                        </p:par>
                      </p:childTnLst>
                    </p:cTn>
                  </p:par>
                </p:childTnLst>
              </p:cTn>
              <p:nextCondLst>
                <p:cond evt="onClick" delay="0">
                  <p:tgtEl>
                    <p:spTgt spid="14"/>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err="1"/>
              <a:t>Aarabi</a:t>
            </a:r>
            <a:r>
              <a:rPr lang="en-US" sz="3600" b="1" dirty="0"/>
              <a:t> et al studied the effects of phase randomization on word recognition</a:t>
            </a:r>
          </a:p>
        </p:txBody>
      </p:sp>
      <p:sp>
        <p:nvSpPr>
          <p:cNvPr id="4" name="Content Placeholder 1"/>
          <p:cNvSpPr>
            <a:spLocks noGrp="1"/>
          </p:cNvSpPr>
          <p:nvPr>
            <p:ph sz="half" idx="1"/>
          </p:nvPr>
        </p:nvSpPr>
        <p:spPr>
          <a:xfrm>
            <a:off x="1039466" y="1550505"/>
            <a:ext cx="7886700" cy="4399722"/>
          </a:xfrm>
        </p:spPr>
        <p:txBody>
          <a:bodyPr/>
          <a:lstStyle/>
          <a:p>
            <a:r>
              <a:rPr lang="en-US" dirty="0"/>
              <a:t>A random phase function was added to standard word lists with various amounts of added noise.</a:t>
            </a:r>
          </a:p>
          <a:p>
            <a:endParaRPr lang="en-US" dirty="0"/>
          </a:p>
          <a:p>
            <a:endParaRPr lang="en-US" dirty="0"/>
          </a:p>
          <a:p>
            <a:endParaRPr lang="en-US" dirty="0"/>
          </a:p>
          <a:p>
            <a:endParaRPr lang="en-US" dirty="0"/>
          </a:p>
          <a:p>
            <a:endParaRPr lang="en-US" dirty="0"/>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b="38368"/>
          <a:stretch/>
        </p:blipFill>
        <p:spPr bwMode="auto">
          <a:xfrm>
            <a:off x="483476" y="2973125"/>
            <a:ext cx="8345214" cy="28496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6879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092"/>
            <a:ext cx="7886700" cy="1325563"/>
          </a:xfrm>
        </p:spPr>
        <p:txBody>
          <a:bodyPr>
            <a:normAutofit/>
          </a:bodyPr>
          <a:lstStyle/>
          <a:p>
            <a:pPr algn="ctr"/>
            <a:r>
              <a:rPr lang="en-US" sz="4000" b="1" dirty="0"/>
              <a:t>The effect of phase noise on the error rate of speech was dramatic</a:t>
            </a:r>
          </a:p>
        </p:txBody>
      </p:sp>
      <p:pic>
        <p:nvPicPr>
          <p:cNvPr id="4" name="Picture 3"/>
          <p:cNvPicPr/>
          <p:nvPr/>
        </p:nvPicPr>
        <p:blipFill rotWithShape="1">
          <a:blip r:embed="rId2">
            <a:extLst>
              <a:ext uri="{28A0092B-C50C-407E-A947-70E740481C1C}">
                <a14:useLocalDpi xmlns:a14="http://schemas.microsoft.com/office/drawing/2010/main" val="0"/>
              </a:ext>
            </a:extLst>
          </a:blip>
          <a:srcRect b="10886"/>
          <a:stretch/>
        </p:blipFill>
        <p:spPr bwMode="auto">
          <a:xfrm>
            <a:off x="1116106" y="1500906"/>
            <a:ext cx="6911788" cy="4007224"/>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458282" y="5525381"/>
            <a:ext cx="6569612" cy="1107996"/>
          </a:xfrm>
          <a:prstGeom prst="rect">
            <a:avLst/>
          </a:prstGeom>
          <a:noFill/>
        </p:spPr>
        <p:txBody>
          <a:bodyPr wrap="square" rtlCol="0">
            <a:spAutoFit/>
          </a:bodyPr>
          <a:lstStyle/>
          <a:p>
            <a:pPr algn="ctr"/>
            <a:r>
              <a:rPr lang="en-US" sz="2400" dirty="0"/>
              <a:t>In all cases the error rate jumps up rapidly when the peak phase modulation is +- 90 degrees</a:t>
            </a:r>
          </a:p>
          <a:p>
            <a:endParaRPr lang="en-US" dirty="0"/>
          </a:p>
        </p:txBody>
      </p:sp>
    </p:spTree>
    <p:extLst>
      <p:ext uri="{BB962C8B-B14F-4D97-AF65-F5344CB8AC3E}">
        <p14:creationId xmlns:p14="http://schemas.microsoft.com/office/powerpoint/2010/main" val="28071997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Word recognition vs recall</a:t>
            </a:r>
          </a:p>
        </p:txBody>
      </p:sp>
      <p:sp>
        <p:nvSpPr>
          <p:cNvPr id="4" name="Content Placeholder 1"/>
          <p:cNvSpPr>
            <a:spLocks noGrp="1"/>
          </p:cNvSpPr>
          <p:nvPr>
            <p:ph sz="half" idx="1"/>
          </p:nvPr>
        </p:nvSpPr>
        <p:spPr>
          <a:xfrm>
            <a:off x="628650" y="1930067"/>
            <a:ext cx="7886700" cy="4399722"/>
          </a:xfrm>
        </p:spPr>
        <p:txBody>
          <a:bodyPr/>
          <a:lstStyle/>
          <a:p>
            <a:r>
              <a:rPr lang="en-US" dirty="0" err="1"/>
              <a:t>Aarabi</a:t>
            </a:r>
            <a:r>
              <a:rPr lang="en-US" dirty="0"/>
              <a:t> has shown that phase randomization can dramatically increase errors in word recognition in noisy environments. </a:t>
            </a:r>
          </a:p>
          <a:p>
            <a:r>
              <a:rPr lang="en-US" dirty="0"/>
              <a:t>But word recognition is only a first step. We need to  recall what we heard at a later time!</a:t>
            </a:r>
          </a:p>
          <a:p>
            <a:r>
              <a:rPr lang="en-US" dirty="0">
                <a:solidFill>
                  <a:srgbClr val="FF0000"/>
                </a:solidFill>
              </a:rPr>
              <a:t>A primary determinant of recall is attention!</a:t>
            </a:r>
          </a:p>
          <a:p>
            <a:endParaRPr lang="en-US" dirty="0"/>
          </a:p>
          <a:p>
            <a:r>
              <a:rPr lang="en-US" dirty="0"/>
              <a:t>Randomization of phase decreases proximity, and lack of proximity decreases attention and recall.</a:t>
            </a:r>
          </a:p>
          <a:p>
            <a:endParaRPr lang="en-US" dirty="0"/>
          </a:p>
        </p:txBody>
      </p:sp>
    </p:spTree>
    <p:extLst>
      <p:ext uri="{BB962C8B-B14F-4D97-AF65-F5344CB8AC3E}">
        <p14:creationId xmlns:p14="http://schemas.microsoft.com/office/powerpoint/2010/main" val="764096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pPr algn="ctr"/>
            <a:r>
              <a:rPr lang="en-US" sz="3600" b="1" dirty="0"/>
              <a:t>Classrooms and opera: where working memory is limited  and clarity is essential.</a:t>
            </a:r>
          </a:p>
        </p:txBody>
      </p:sp>
      <p:pic>
        <p:nvPicPr>
          <p:cNvPr id="6" name="Picture 5" descr="working memory.png"/>
          <p:cNvPicPr>
            <a:picLocks noChangeAspect="1"/>
          </p:cNvPicPr>
          <p:nvPr/>
        </p:nvPicPr>
        <p:blipFill>
          <a:blip r:embed="rId2" cstate="print"/>
          <a:stretch>
            <a:fillRect/>
          </a:stretch>
        </p:blipFill>
        <p:spPr>
          <a:xfrm>
            <a:off x="879695" y="1219200"/>
            <a:ext cx="7384609" cy="4605205"/>
          </a:xfrm>
          <a:prstGeom prst="rect">
            <a:avLst/>
          </a:prstGeom>
        </p:spPr>
      </p:pic>
      <p:sp>
        <p:nvSpPr>
          <p:cNvPr id="3" name="TextBox 2"/>
          <p:cNvSpPr txBox="1"/>
          <p:nvPr/>
        </p:nvSpPr>
        <p:spPr>
          <a:xfrm>
            <a:off x="457200" y="5980386"/>
            <a:ext cx="8497614" cy="461665"/>
          </a:xfrm>
          <a:prstGeom prst="rect">
            <a:avLst/>
          </a:prstGeom>
          <a:noFill/>
        </p:spPr>
        <p:txBody>
          <a:bodyPr wrap="square" rtlCol="0">
            <a:spAutoFit/>
          </a:bodyPr>
          <a:lstStyle/>
          <a:p>
            <a:pPr algn="ctr"/>
            <a:r>
              <a:rPr lang="en-US" sz="2400" dirty="0">
                <a:solidFill>
                  <a:srgbClr val="C00000"/>
                </a:solidFill>
              </a:rPr>
              <a:t>We can hear the words – but we can’t remember what was said!</a:t>
            </a:r>
          </a:p>
        </p:txBody>
      </p:sp>
    </p:spTree>
    <p:extLst>
      <p:ext uri="{BB962C8B-B14F-4D97-AF65-F5344CB8AC3E}">
        <p14:creationId xmlns:p14="http://schemas.microsoft.com/office/powerpoint/2010/main" val="464957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How can we measure and predict Proximity?</a:t>
            </a:r>
          </a:p>
        </p:txBody>
      </p:sp>
      <p:sp>
        <p:nvSpPr>
          <p:cNvPr id="4" name="Content Placeholder 1"/>
          <p:cNvSpPr>
            <a:spLocks noGrp="1"/>
          </p:cNvSpPr>
          <p:nvPr>
            <p:ph sz="half" idx="1"/>
          </p:nvPr>
        </p:nvSpPr>
        <p:spPr>
          <a:xfrm>
            <a:off x="763420" y="1690689"/>
            <a:ext cx="7886700" cy="4399722"/>
          </a:xfrm>
        </p:spPr>
        <p:txBody>
          <a:bodyPr/>
          <a:lstStyle/>
          <a:p>
            <a:r>
              <a:rPr lang="en-US" dirty="0"/>
              <a:t>A practical </a:t>
            </a:r>
            <a:r>
              <a:rPr lang="en-US" dirty="0" err="1"/>
              <a:t>autocorrelator</a:t>
            </a:r>
            <a:r>
              <a:rPr lang="en-US" dirty="0"/>
              <a:t> of the type </a:t>
            </a:r>
            <a:r>
              <a:rPr lang="en-US" dirty="0" err="1"/>
              <a:t>Licklider</a:t>
            </a:r>
            <a:r>
              <a:rPr lang="en-US" dirty="0"/>
              <a:t> proposed needs to be about 80ms long to achieve human pitch acuity.</a:t>
            </a:r>
          </a:p>
          <a:p>
            <a:pPr lvl="1"/>
            <a:r>
              <a:rPr lang="en-US" dirty="0"/>
              <a:t>A minimum of five equally spaced taps is required.</a:t>
            </a:r>
          </a:p>
          <a:p>
            <a:pPr lvl="1"/>
            <a:endParaRPr lang="en-US" dirty="0"/>
          </a:p>
          <a:p>
            <a:r>
              <a:rPr lang="en-US" dirty="0"/>
              <a:t>With this knowledge we have developed a measure, LOC, that predicts when a sound source becomes distant and not localizable.</a:t>
            </a:r>
          </a:p>
          <a:p>
            <a:endParaRPr lang="en-US" dirty="0"/>
          </a:p>
        </p:txBody>
      </p:sp>
    </p:spTree>
    <p:extLst>
      <p:ext uri="{BB962C8B-B14F-4D97-AF65-F5344CB8AC3E}">
        <p14:creationId xmlns:p14="http://schemas.microsoft.com/office/powerpoint/2010/main" val="18393254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t>Our measure, </a:t>
            </a:r>
            <a:r>
              <a:rPr lang="en-US" sz="3200" b="1" dirty="0">
                <a:solidFill>
                  <a:srgbClr val="FF0000"/>
                </a:solidFill>
              </a:rPr>
              <a:t>LOC</a:t>
            </a:r>
            <a:r>
              <a:rPr lang="en-US" sz="3200" b="1" dirty="0"/>
              <a:t>, uses the ability to sharply localize sound as a proxy for near/far.</a:t>
            </a:r>
          </a:p>
        </p:txBody>
      </p:sp>
      <p:pic>
        <p:nvPicPr>
          <p:cNvPr id="4" name="Picture 7"/>
          <p:cNvPicPr>
            <a:picLocks noGrp="1" noChangeAspect="1" noChangeArrowheads="1"/>
          </p:cNvPicPr>
          <p:nvPr>
            <p:ph sz="half" idx="1"/>
          </p:nvPr>
        </p:nvPicPr>
        <p:blipFill>
          <a:blip r:embed="rId2" cstate="print"/>
          <a:srcRect/>
          <a:stretch>
            <a:fillRect/>
          </a:stretch>
        </p:blipFill>
        <p:spPr bwMode="auto">
          <a:xfrm>
            <a:off x="998567" y="2685868"/>
            <a:ext cx="3700412" cy="2775309"/>
          </a:xfrm>
          <a:prstGeom prst="rect">
            <a:avLst/>
          </a:prstGeom>
          <a:noFill/>
          <a:ln w="9525">
            <a:noFill/>
            <a:miter lim="800000"/>
            <a:headEnd/>
            <a:tailEnd/>
          </a:ln>
        </p:spPr>
      </p:pic>
      <p:sp>
        <p:nvSpPr>
          <p:cNvPr id="5" name="TextBox 4"/>
          <p:cNvSpPr txBox="1"/>
          <p:nvPr/>
        </p:nvSpPr>
        <p:spPr>
          <a:xfrm>
            <a:off x="5058387" y="2056686"/>
            <a:ext cx="3737610" cy="4801314"/>
          </a:xfrm>
          <a:prstGeom prst="rect">
            <a:avLst/>
          </a:prstGeom>
          <a:noFill/>
        </p:spPr>
        <p:txBody>
          <a:bodyPr wrap="square" rtlCol="0">
            <a:spAutoFit/>
          </a:bodyPr>
          <a:lstStyle/>
          <a:p>
            <a:r>
              <a:rPr lang="en-US" dirty="0"/>
              <a:t>We determined the threshold of localization of voiced speech in reverberation as a function of D/R and pre-delay. RT values of 1 second and two seconds were tested.</a:t>
            </a:r>
          </a:p>
          <a:p>
            <a:endParaRPr lang="en-US" dirty="0"/>
          </a:p>
          <a:p>
            <a:r>
              <a:rPr lang="en-US" dirty="0"/>
              <a:t>For a 2s RT the threshold of localization can be as low as -17dB!</a:t>
            </a:r>
          </a:p>
          <a:p>
            <a:endParaRPr lang="en-US" dirty="0"/>
          </a:p>
          <a:p>
            <a:r>
              <a:rPr lang="en-US" dirty="0"/>
              <a:t>We developed the function LOC to predict this data. The red and cyan lines show the accuracy of the fit.</a:t>
            </a:r>
          </a:p>
          <a:p>
            <a:endParaRPr lang="en-US" dirty="0"/>
          </a:p>
          <a:p>
            <a:r>
              <a:rPr lang="en-US" dirty="0"/>
              <a:t>The LOC measure has been tested  in real rooms and halls with useful results.</a:t>
            </a:r>
          </a:p>
          <a:p>
            <a:endParaRPr lang="en-US" dirty="0"/>
          </a:p>
        </p:txBody>
      </p:sp>
    </p:spTree>
    <p:extLst>
      <p:ext uri="{BB962C8B-B14F-4D97-AF65-F5344CB8AC3E}">
        <p14:creationId xmlns:p14="http://schemas.microsoft.com/office/powerpoint/2010/main" val="2313629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rPr>
              <a:t>What is “Auditory Proximity?”</a:t>
            </a:r>
          </a:p>
        </p:txBody>
      </p:sp>
      <p:sp>
        <p:nvSpPr>
          <p:cNvPr id="3" name="Content Placeholder 2"/>
          <p:cNvSpPr>
            <a:spLocks noGrp="1"/>
          </p:cNvSpPr>
          <p:nvPr>
            <p:ph idx="1"/>
          </p:nvPr>
        </p:nvSpPr>
        <p:spPr>
          <a:xfrm>
            <a:off x="470995" y="1577341"/>
            <a:ext cx="7886700" cy="4713200"/>
          </a:xfrm>
        </p:spPr>
        <p:txBody>
          <a:bodyPr>
            <a:normAutofit/>
          </a:bodyPr>
          <a:lstStyle/>
          <a:p>
            <a:r>
              <a:rPr lang="en-US" dirty="0"/>
              <a:t>To quote </a:t>
            </a:r>
            <a:r>
              <a:rPr lang="en-US" dirty="0" err="1"/>
              <a:t>Lokki</a:t>
            </a:r>
            <a:r>
              <a:rPr lang="en-US" dirty="0"/>
              <a:t> et al concerning concert halls:</a:t>
            </a:r>
            <a:endParaRPr lang="en-US" sz="1100" dirty="0"/>
          </a:p>
          <a:p>
            <a:pPr marL="1028700" lvl="1" indent="-342900"/>
            <a:r>
              <a:rPr lang="en-US" sz="1800" i="1" dirty="0"/>
              <a:t>“An interesting fact is that neither Definition and </a:t>
            </a:r>
            <a:r>
              <a:rPr lang="en-US" sz="1800" i="1" dirty="0" err="1"/>
              <a:t>Reverberance</a:t>
            </a:r>
            <a:r>
              <a:rPr lang="en-US" sz="1800" i="1" dirty="0"/>
              <a:t> nor EDT (early decay time) and C80 explain preference at all. In contrast, </a:t>
            </a:r>
            <a:r>
              <a:rPr lang="en-US" sz="1800" i="1" dirty="0">
                <a:solidFill>
                  <a:srgbClr val="FF0000"/>
                </a:solidFill>
              </a:rPr>
              <a:t>preference is best explained with subjective Proximity </a:t>
            </a:r>
            <a:r>
              <a:rPr lang="en-US" sz="1800" i="1" dirty="0"/>
              <a:t>along with </a:t>
            </a:r>
            <a:r>
              <a:rPr lang="en-US" sz="1800" i="1" dirty="0" err="1"/>
              <a:t>Bassiness</a:t>
            </a:r>
            <a:r>
              <a:rPr lang="en-US" sz="1800" i="1" dirty="0"/>
              <a:t>, Envelopment, and Loudness to some extent. Further there is no objective measure that correlates to Proximity and overall average of preference.”</a:t>
            </a:r>
            <a:endParaRPr lang="en-US" sz="1800" dirty="0"/>
          </a:p>
          <a:p>
            <a:pPr marL="1028700" lvl="1" indent="-342900"/>
            <a:r>
              <a:rPr lang="en-US" dirty="0"/>
              <a:t>He found that only one perceptual attribute that correlates with preference for all listeners is unnamed, and currently un-measurable. He called it “Proximity”</a:t>
            </a:r>
          </a:p>
          <a:p>
            <a:pPr marL="1028700" lvl="1" indent="-342900"/>
            <a:r>
              <a:rPr lang="en-US" dirty="0">
                <a:solidFill>
                  <a:srgbClr val="C00000"/>
                </a:solidFill>
              </a:rPr>
              <a:t>I have been calling it “Engagement”, “clarity”, or “Presence” since 2004. It is measurable.</a:t>
            </a:r>
          </a:p>
          <a:p>
            <a:pPr lvl="1" indent="0">
              <a:buNone/>
            </a:pPr>
            <a:endParaRPr lang="en-US" dirty="0">
              <a:solidFill>
                <a:srgbClr val="FF0000"/>
              </a:solidFill>
            </a:endParaRPr>
          </a:p>
          <a:p>
            <a:endParaRPr lang="en-US" dirty="0"/>
          </a:p>
        </p:txBody>
      </p:sp>
    </p:spTree>
    <p:extLst>
      <p:ext uri="{BB962C8B-B14F-4D97-AF65-F5344CB8AC3E}">
        <p14:creationId xmlns:p14="http://schemas.microsoft.com/office/powerpoint/2010/main" val="46584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pPr algn="ctr"/>
            <a:r>
              <a:rPr lang="en-US" sz="3200" b="1" dirty="0"/>
              <a:t>Example: Two seats in Boston Symphony Hall</a:t>
            </a:r>
          </a:p>
        </p:txBody>
      </p:sp>
      <p:pic>
        <p:nvPicPr>
          <p:cNvPr id="4" name="Content Placeholder 4" descr="BSH rw R seat 11 IR.png"/>
          <p:cNvPicPr>
            <a:picLocks noChangeAspect="1"/>
          </p:cNvPicPr>
          <p:nvPr/>
        </p:nvPicPr>
        <p:blipFill>
          <a:blip r:embed="rId2" cstate="print"/>
          <a:stretch>
            <a:fillRect/>
          </a:stretch>
        </p:blipFill>
        <p:spPr>
          <a:xfrm>
            <a:off x="1062537" y="1279941"/>
            <a:ext cx="3132091" cy="2530059"/>
          </a:xfrm>
          <a:prstGeom prst="rect">
            <a:avLst/>
          </a:prstGeom>
        </p:spPr>
      </p:pic>
      <p:pic>
        <p:nvPicPr>
          <p:cNvPr id="5" name="Picture 4" descr="BSH rw dd seat 11 IR.png"/>
          <p:cNvPicPr>
            <a:picLocks noChangeAspect="1"/>
          </p:cNvPicPr>
          <p:nvPr/>
        </p:nvPicPr>
        <p:blipFill>
          <a:blip r:embed="rId3" cstate="print"/>
          <a:stretch>
            <a:fillRect/>
          </a:stretch>
        </p:blipFill>
        <p:spPr>
          <a:xfrm>
            <a:off x="4894629" y="1279940"/>
            <a:ext cx="3251848" cy="2530059"/>
          </a:xfrm>
          <a:prstGeom prst="rect">
            <a:avLst/>
          </a:prstGeom>
        </p:spPr>
      </p:pic>
      <p:sp>
        <p:nvSpPr>
          <p:cNvPr id="6" name="TextBox 5"/>
          <p:cNvSpPr txBox="1"/>
          <p:nvPr/>
        </p:nvSpPr>
        <p:spPr>
          <a:xfrm>
            <a:off x="1062537" y="4046220"/>
            <a:ext cx="3132091" cy="923330"/>
          </a:xfrm>
          <a:prstGeom prst="rect">
            <a:avLst/>
          </a:prstGeom>
          <a:noFill/>
        </p:spPr>
        <p:txBody>
          <a:bodyPr wrap="square" rtlCol="0">
            <a:spAutoFit/>
          </a:bodyPr>
          <a:lstStyle/>
          <a:p>
            <a:pPr algn="ctr"/>
            <a:r>
              <a:rPr lang="en-US" b="1" dirty="0"/>
              <a:t>C80 = 0.85dB   IACC80 = .68            </a:t>
            </a:r>
            <a:r>
              <a:rPr lang="en-US" b="1" dirty="0">
                <a:solidFill>
                  <a:srgbClr val="C00000"/>
                </a:solidFill>
              </a:rPr>
              <a:t>LOC =  +9.1dB</a:t>
            </a:r>
          </a:p>
          <a:p>
            <a:endParaRPr lang="en-US" dirty="0"/>
          </a:p>
        </p:txBody>
      </p:sp>
      <p:sp>
        <p:nvSpPr>
          <p:cNvPr id="7" name="TextBox 6"/>
          <p:cNvSpPr txBox="1"/>
          <p:nvPr/>
        </p:nvSpPr>
        <p:spPr>
          <a:xfrm>
            <a:off x="4894629" y="4091940"/>
            <a:ext cx="3251848" cy="923330"/>
          </a:xfrm>
          <a:prstGeom prst="rect">
            <a:avLst/>
          </a:prstGeom>
          <a:noFill/>
        </p:spPr>
        <p:txBody>
          <a:bodyPr wrap="square" rtlCol="0">
            <a:spAutoFit/>
          </a:bodyPr>
          <a:lstStyle/>
          <a:p>
            <a:pPr algn="ctr"/>
            <a:r>
              <a:rPr lang="en-US" b="1" dirty="0"/>
              <a:t>C80=-0.21  IACC80 = 0.2          </a:t>
            </a:r>
            <a:r>
              <a:rPr lang="en-US" b="1" dirty="0">
                <a:solidFill>
                  <a:srgbClr val="C00000"/>
                </a:solidFill>
              </a:rPr>
              <a:t>LOC = -1.2dB</a:t>
            </a:r>
          </a:p>
          <a:p>
            <a:endParaRPr lang="en-US" dirty="0"/>
          </a:p>
        </p:txBody>
      </p:sp>
      <p:sp>
        <p:nvSpPr>
          <p:cNvPr id="8" name="TextBox 7"/>
          <p:cNvSpPr txBox="1"/>
          <p:nvPr/>
        </p:nvSpPr>
        <p:spPr>
          <a:xfrm>
            <a:off x="1062537" y="4795648"/>
            <a:ext cx="7254109" cy="1569660"/>
          </a:xfrm>
          <a:prstGeom prst="rect">
            <a:avLst/>
          </a:prstGeom>
          <a:noFill/>
        </p:spPr>
        <p:txBody>
          <a:bodyPr wrap="square" rtlCol="0">
            <a:spAutoFit/>
          </a:bodyPr>
          <a:lstStyle/>
          <a:p>
            <a:pPr algn="ctr"/>
            <a:r>
              <a:rPr lang="en-US" sz="2400" b="1" dirty="0"/>
              <a:t>C80 predicts these seats should sound the same, and IACC predicts that row DD should sound better. </a:t>
            </a:r>
          </a:p>
          <a:p>
            <a:pPr algn="ctr"/>
            <a:endParaRPr lang="en-US" sz="2400" b="1" dirty="0"/>
          </a:p>
          <a:p>
            <a:pPr algn="ctr"/>
            <a:r>
              <a:rPr lang="en-US" sz="2400" b="1" dirty="0">
                <a:solidFill>
                  <a:srgbClr val="C00000"/>
                </a:solidFill>
              </a:rPr>
              <a:t>LOC finds row R is better by 10dB! </a:t>
            </a:r>
            <a:endParaRPr lang="en-US" dirty="0">
              <a:solidFill>
                <a:srgbClr val="C00000"/>
              </a:solidFill>
            </a:endParaRPr>
          </a:p>
        </p:txBody>
      </p:sp>
    </p:spTree>
    <p:extLst>
      <p:ext uri="{BB962C8B-B14F-4D97-AF65-F5344CB8AC3E}">
        <p14:creationId xmlns:p14="http://schemas.microsoft.com/office/powerpoint/2010/main" val="3747356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642" y="0"/>
            <a:ext cx="7886700" cy="1325563"/>
          </a:xfrm>
        </p:spPr>
        <p:txBody>
          <a:bodyPr>
            <a:normAutofit/>
          </a:bodyPr>
          <a:lstStyle/>
          <a:p>
            <a:r>
              <a:rPr lang="en-US" sz="3200" b="1" dirty="0"/>
              <a:t>Binaural experiments in Boston Symphony Hall</a:t>
            </a:r>
          </a:p>
        </p:txBody>
      </p:sp>
      <p:sp>
        <p:nvSpPr>
          <p:cNvPr id="4" name="Content Placeholder 2"/>
          <p:cNvSpPr>
            <a:spLocks noGrp="1"/>
          </p:cNvSpPr>
          <p:nvPr>
            <p:ph idx="1"/>
          </p:nvPr>
        </p:nvSpPr>
        <p:spPr>
          <a:xfrm>
            <a:off x="485192" y="1067106"/>
            <a:ext cx="8229600" cy="4525963"/>
          </a:xfrm>
        </p:spPr>
        <p:txBody>
          <a:bodyPr/>
          <a:lstStyle/>
          <a:p>
            <a:r>
              <a:rPr lang="en-US" sz="2400"/>
              <a:t>              </a:t>
            </a:r>
            <a:r>
              <a:rPr lang="en-US" sz="2400" dirty="0"/>
              <a:t>We measured 7 seats in under 40 minutes</a:t>
            </a:r>
          </a:p>
          <a:p>
            <a:r>
              <a:rPr lang="en-US" sz="2400" dirty="0"/>
              <a:t>             Here is a 2kHz </a:t>
            </a:r>
            <a:r>
              <a:rPr lang="en-US" sz="2400" dirty="0" err="1"/>
              <a:t>Soundfield</a:t>
            </a:r>
            <a:r>
              <a:rPr lang="en-US" sz="2400" dirty="0"/>
              <a:t> plot from seat DD 11</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2074005"/>
            <a:ext cx="4176464" cy="313422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351" t="2759" r="21562" b="36970"/>
          <a:stretch/>
        </p:blipFill>
        <p:spPr>
          <a:xfrm>
            <a:off x="705636" y="2074005"/>
            <a:ext cx="2875135" cy="3229211"/>
          </a:xfrm>
          <a:prstGeom prst="rect">
            <a:avLst/>
          </a:prstGeom>
        </p:spPr>
      </p:pic>
      <p:sp>
        <p:nvSpPr>
          <p:cNvPr id="7" name="TextBox 6"/>
          <p:cNvSpPr txBox="1"/>
          <p:nvPr/>
        </p:nvSpPr>
        <p:spPr>
          <a:xfrm>
            <a:off x="1085198" y="5367513"/>
            <a:ext cx="5846770" cy="1292662"/>
          </a:xfrm>
          <a:prstGeom prst="rect">
            <a:avLst/>
          </a:prstGeom>
          <a:noFill/>
        </p:spPr>
        <p:txBody>
          <a:bodyPr wrap="square" rtlCol="0">
            <a:spAutoFit/>
          </a:bodyPr>
          <a:lstStyle/>
          <a:p>
            <a:pPr algn="ctr"/>
            <a:r>
              <a:rPr lang="en-US" sz="2000" dirty="0"/>
              <a:t>Note the strong side-wall reflections at 17ms and 37ms. These are clearly doubles – from the wall and the under-balcony ceiling.</a:t>
            </a:r>
          </a:p>
          <a:p>
            <a:endParaRPr lang="en-US" dirty="0"/>
          </a:p>
        </p:txBody>
      </p:sp>
    </p:spTree>
    <p:extLst>
      <p:ext uri="{BB962C8B-B14F-4D97-AF65-F5344CB8AC3E}">
        <p14:creationId xmlns:p14="http://schemas.microsoft.com/office/powerpoint/2010/main" val="3594962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noAutofit/>
          </a:bodyPr>
          <a:lstStyle/>
          <a:p>
            <a:pPr algn="ctr"/>
            <a:r>
              <a:rPr lang="en-US" sz="3200" b="1" dirty="0"/>
              <a:t>The measured data needs to be equalized to compensate for the source and the dummy</a:t>
            </a:r>
          </a:p>
        </p:txBody>
      </p:sp>
      <p:sp>
        <p:nvSpPr>
          <p:cNvPr id="8" name="Content Placeholder 3"/>
          <p:cNvSpPr txBox="1">
            <a:spLocks noGrp="1"/>
          </p:cNvSpPr>
          <p:nvPr>
            <p:ph idx="1"/>
          </p:nvPr>
        </p:nvSpPr>
        <p:spPr>
          <a:xfrm>
            <a:off x="457200" y="1556792"/>
            <a:ext cx="8229600" cy="757130"/>
          </a:xfrm>
          <a:prstGeom prst="rect">
            <a:avLst/>
          </a:prstGeom>
          <a:noFill/>
        </p:spPr>
        <p:txBody>
          <a:bodyPr wrap="square" rtlCol="0">
            <a:spAutoFit/>
          </a:bodyPr>
          <a:lstStyle/>
          <a:p>
            <a:pPr algn="ctr"/>
            <a:r>
              <a:rPr lang="en-US" sz="2400" dirty="0"/>
              <a:t>We can equalize the data by assuming the hall sound is flat at about 160ms.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97" y="2447830"/>
            <a:ext cx="2705584" cy="242521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181" y="2464462"/>
            <a:ext cx="2705587" cy="242521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765" y="2483637"/>
            <a:ext cx="2674306" cy="2439305"/>
          </a:xfrm>
          <a:prstGeom prst="rect">
            <a:avLst/>
          </a:prstGeom>
        </p:spPr>
      </p:pic>
      <p:sp>
        <p:nvSpPr>
          <p:cNvPr id="12" name="TextBox 11"/>
          <p:cNvSpPr txBox="1"/>
          <p:nvPr/>
        </p:nvSpPr>
        <p:spPr>
          <a:xfrm>
            <a:off x="485597" y="5006417"/>
            <a:ext cx="8456206" cy="646331"/>
          </a:xfrm>
          <a:prstGeom prst="rect">
            <a:avLst/>
          </a:prstGeom>
          <a:noFill/>
        </p:spPr>
        <p:txBody>
          <a:bodyPr wrap="square" rtlCol="0">
            <a:spAutoFit/>
          </a:bodyPr>
          <a:lstStyle/>
          <a:p>
            <a:r>
              <a:rPr lang="en-US" dirty="0"/>
              <a:t>direct sound                             first lateral reflection                160ms reverberation</a:t>
            </a:r>
          </a:p>
          <a:p>
            <a:endParaRPr lang="en-US" dirty="0"/>
          </a:p>
        </p:txBody>
      </p:sp>
      <p:sp>
        <p:nvSpPr>
          <p:cNvPr id="13" name="TextBox 12"/>
          <p:cNvSpPr txBox="1"/>
          <p:nvPr/>
        </p:nvSpPr>
        <p:spPr>
          <a:xfrm>
            <a:off x="1838389" y="5422570"/>
            <a:ext cx="5742587" cy="1107996"/>
          </a:xfrm>
          <a:prstGeom prst="rect">
            <a:avLst/>
          </a:prstGeom>
          <a:noFill/>
        </p:spPr>
        <p:txBody>
          <a:bodyPr wrap="square" rtlCol="0">
            <a:spAutoFit/>
          </a:bodyPr>
          <a:lstStyle/>
          <a:p>
            <a:r>
              <a:rPr lang="en-US" sz="2400" dirty="0"/>
              <a:t>Spectra measured at seat DD 11 after equalizing the reverberation</a:t>
            </a:r>
          </a:p>
          <a:p>
            <a:endParaRPr lang="en-US" dirty="0"/>
          </a:p>
        </p:txBody>
      </p:sp>
    </p:spTree>
    <p:extLst>
      <p:ext uri="{BB962C8B-B14F-4D97-AF65-F5344CB8AC3E}">
        <p14:creationId xmlns:p14="http://schemas.microsoft.com/office/powerpoint/2010/main" val="42121177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noAutofit/>
          </a:bodyPr>
          <a:lstStyle/>
          <a:p>
            <a:pPr algn="ctr"/>
            <a:r>
              <a:rPr lang="en-US" sz="2800" b="1" dirty="0">
                <a:solidFill>
                  <a:srgbClr val="C00000"/>
                </a:solidFill>
              </a:rPr>
              <a:t>We use a single binaural measurement to </a:t>
            </a:r>
            <a:r>
              <a:rPr lang="en-US" sz="2800" b="1" dirty="0" err="1">
                <a:solidFill>
                  <a:srgbClr val="C00000"/>
                </a:solidFill>
              </a:rPr>
              <a:t>auralize</a:t>
            </a:r>
            <a:r>
              <a:rPr lang="en-US" sz="2800" b="1" dirty="0">
                <a:solidFill>
                  <a:srgbClr val="C00000"/>
                </a:solidFill>
              </a:rPr>
              <a:t> a small ensemble. </a:t>
            </a:r>
            <a:endParaRPr lang="en-US" sz="2800" b="1" dirty="0"/>
          </a:p>
        </p:txBody>
      </p:sp>
      <p:sp>
        <p:nvSpPr>
          <p:cNvPr id="6" name="Content Placeholder 1"/>
          <p:cNvSpPr>
            <a:spLocks noGrp="1"/>
          </p:cNvSpPr>
          <p:nvPr>
            <p:ph idx="1"/>
          </p:nvPr>
        </p:nvSpPr>
        <p:spPr>
          <a:xfrm>
            <a:off x="466531" y="2060848"/>
            <a:ext cx="8229600" cy="4525963"/>
          </a:xfrm>
        </p:spPr>
        <p:txBody>
          <a:bodyPr>
            <a:normAutofit/>
          </a:bodyPr>
          <a:lstStyle/>
          <a:p>
            <a:r>
              <a:rPr lang="en-US" sz="2400" dirty="0"/>
              <a:t>We modify the ILD and ITD of the direct sound in the measurement to give the instruments distinct azimuths.</a:t>
            </a:r>
          </a:p>
          <a:p>
            <a:endParaRPr lang="en-US" sz="2400" dirty="0"/>
          </a:p>
          <a:p>
            <a:r>
              <a:rPr lang="en-US" sz="2400" dirty="0"/>
              <a:t>Since the anechoic tracks for each instrument are un-correlated, we can use the same reflection and reverberation data for each instrument.</a:t>
            </a:r>
          </a:p>
          <a:p>
            <a:pPr marL="0" indent="0">
              <a:buNone/>
            </a:pPr>
            <a:endParaRPr lang="en-US" sz="2800" dirty="0"/>
          </a:p>
          <a:p>
            <a:r>
              <a:rPr lang="en-US" sz="2400" dirty="0"/>
              <a:t>We can also use mathematics to compensate for the loudspeaker directivity, and to alter the reverberation time of the hall.</a:t>
            </a:r>
          </a:p>
        </p:txBody>
      </p:sp>
    </p:spTree>
    <p:extLst>
      <p:ext uri="{BB962C8B-B14F-4D97-AF65-F5344CB8AC3E}">
        <p14:creationId xmlns:p14="http://schemas.microsoft.com/office/powerpoint/2010/main" val="2799311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Autofit/>
          </a:bodyPr>
          <a:lstStyle/>
          <a:p>
            <a:pPr algn="ctr"/>
            <a:r>
              <a:rPr lang="en-US" sz="3600" dirty="0"/>
              <a:t>A Matlab script creates three separate binaural tracks.</a:t>
            </a:r>
          </a:p>
        </p:txBody>
      </p:sp>
      <p:sp>
        <p:nvSpPr>
          <p:cNvPr id="5" name="Content Placeholder 1"/>
          <p:cNvSpPr>
            <a:spLocks noGrp="1"/>
          </p:cNvSpPr>
          <p:nvPr>
            <p:ph idx="1"/>
          </p:nvPr>
        </p:nvSpPr>
        <p:spPr>
          <a:xfrm>
            <a:off x="457200" y="1772816"/>
            <a:ext cx="8229600" cy="4525963"/>
          </a:xfrm>
        </p:spPr>
        <p:txBody>
          <a:bodyPr>
            <a:normAutofit/>
          </a:bodyPr>
          <a:lstStyle/>
          <a:p>
            <a:r>
              <a:rPr lang="en-US" sz="2400" dirty="0"/>
              <a:t>1. A binaural track for the direct sound only.</a:t>
            </a:r>
          </a:p>
          <a:p>
            <a:r>
              <a:rPr lang="en-US" sz="2400" dirty="0"/>
              <a:t>2. A binaural track for the first reflection only.</a:t>
            </a:r>
          </a:p>
          <a:p>
            <a:r>
              <a:rPr lang="en-US" sz="2400" dirty="0"/>
              <a:t>3. A binaural track for the reverberation without the first reflection.</a:t>
            </a:r>
          </a:p>
          <a:p>
            <a:r>
              <a:rPr lang="en-US" sz="2400" dirty="0"/>
              <a:t>If we play all three tracks together through individually equalized headphones the sound at that seat is re-created. </a:t>
            </a:r>
          </a:p>
          <a:p>
            <a:pPr lvl="1"/>
            <a:r>
              <a:rPr lang="en-US" sz="2000" dirty="0"/>
              <a:t>We have live binaural recordings in these seats, and the accuracy of the recreation is quite good.</a:t>
            </a:r>
          </a:p>
          <a:p>
            <a:pPr lvl="1"/>
            <a:endParaRPr lang="en-US" sz="2000" dirty="0"/>
          </a:p>
          <a:p>
            <a:r>
              <a:rPr lang="en-US" sz="2400" dirty="0">
                <a:solidFill>
                  <a:srgbClr val="C00000"/>
                </a:solidFill>
              </a:rPr>
              <a:t>With a sound mixer we can find WHY the seat is good or poor by modifying the loudness and equalization of each track.</a:t>
            </a:r>
            <a:endParaRPr lang="en-US" dirty="0">
              <a:solidFill>
                <a:srgbClr val="C00000"/>
              </a:solidFill>
            </a:endParaRPr>
          </a:p>
        </p:txBody>
      </p:sp>
    </p:spTree>
    <p:extLst>
      <p:ext uri="{BB962C8B-B14F-4D97-AF65-F5344CB8AC3E}">
        <p14:creationId xmlns:p14="http://schemas.microsoft.com/office/powerpoint/2010/main" val="23434692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Autofit/>
          </a:bodyPr>
          <a:lstStyle/>
          <a:p>
            <a:pPr algn="ctr"/>
            <a:r>
              <a:rPr lang="en-US" sz="2800" b="1" dirty="0"/>
              <a:t>We can A/B compare different combinations on individually equalized headphones</a:t>
            </a:r>
            <a:br>
              <a:rPr lang="en-US" sz="2800" b="1" dirty="0"/>
            </a:br>
            <a:r>
              <a:rPr lang="en-US" sz="2800" b="1" dirty="0"/>
              <a:t>For seat DD11:</a:t>
            </a:r>
          </a:p>
        </p:txBody>
      </p:sp>
      <p:pic>
        <p:nvPicPr>
          <p:cNvPr id="6" name="Content Placeholder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9049" y="1628800"/>
            <a:ext cx="5957039" cy="3455676"/>
          </a:xfrm>
          <a:prstGeom prst="rect">
            <a:avLst/>
          </a:prstGeom>
        </p:spPr>
      </p:pic>
      <p:sp>
        <p:nvSpPr>
          <p:cNvPr id="7" name="TextBox 6"/>
          <p:cNvSpPr txBox="1"/>
          <p:nvPr/>
        </p:nvSpPr>
        <p:spPr>
          <a:xfrm>
            <a:off x="7083011" y="1538989"/>
            <a:ext cx="1965986" cy="3724096"/>
          </a:xfrm>
          <a:prstGeom prst="rect">
            <a:avLst/>
          </a:prstGeom>
          <a:noFill/>
        </p:spPr>
        <p:txBody>
          <a:bodyPr wrap="square" rtlCol="0">
            <a:spAutoFit/>
          </a:bodyPr>
          <a:lstStyle/>
          <a:p>
            <a:r>
              <a:rPr lang="en-US" sz="2000" dirty="0"/>
              <a:t>Direct Only</a:t>
            </a:r>
          </a:p>
          <a:p>
            <a:r>
              <a:rPr lang="en-US" sz="1600" dirty="0">
                <a:hlinkClick r:id="rId15"/>
              </a:rPr>
              <a:t>dd_11_direct.mp3</a:t>
            </a:r>
            <a:endParaRPr lang="en-US" sz="1600" dirty="0"/>
          </a:p>
          <a:p>
            <a:r>
              <a:rPr lang="en-US" sz="2000" dirty="0"/>
              <a:t>1</a:t>
            </a:r>
            <a:r>
              <a:rPr lang="en-US" sz="2000" baseline="30000" dirty="0"/>
              <a:t>st</a:t>
            </a:r>
            <a:r>
              <a:rPr lang="en-US" sz="2000" dirty="0"/>
              <a:t> </a:t>
            </a:r>
            <a:r>
              <a:rPr lang="en-US" sz="2000" dirty="0" err="1"/>
              <a:t>Refl</a:t>
            </a:r>
            <a:r>
              <a:rPr lang="en-US" sz="2000" dirty="0"/>
              <a:t> Only</a:t>
            </a:r>
          </a:p>
          <a:p>
            <a:r>
              <a:rPr lang="en-US" sz="1600" dirty="0">
                <a:hlinkClick r:id="rId16"/>
              </a:rPr>
              <a:t>dd_11_first_refl.mp3</a:t>
            </a:r>
            <a:endParaRPr lang="en-US" sz="1600" dirty="0"/>
          </a:p>
          <a:p>
            <a:endParaRPr lang="en-US" sz="1200" dirty="0"/>
          </a:p>
          <a:p>
            <a:r>
              <a:rPr lang="en-US" sz="2000" dirty="0"/>
              <a:t>Direct+1</a:t>
            </a:r>
            <a:r>
              <a:rPr lang="en-US" sz="2000" baseline="30000" dirty="0"/>
              <a:t>st</a:t>
            </a:r>
            <a:endParaRPr lang="en-US" sz="2000" dirty="0"/>
          </a:p>
          <a:p>
            <a:endParaRPr lang="en-US" sz="1400" dirty="0"/>
          </a:p>
          <a:p>
            <a:r>
              <a:rPr lang="en-US" sz="2000" dirty="0"/>
              <a:t>Reverb Only</a:t>
            </a:r>
          </a:p>
          <a:p>
            <a:r>
              <a:rPr lang="en-US" sz="1600" dirty="0">
                <a:hlinkClick r:id="rId17"/>
              </a:rPr>
              <a:t>dd_11_reverb.mp3</a:t>
            </a:r>
            <a:endParaRPr lang="en-US" sz="1600" dirty="0"/>
          </a:p>
          <a:p>
            <a:r>
              <a:rPr lang="en-US" sz="2000" dirty="0"/>
              <a:t>All Together</a:t>
            </a:r>
          </a:p>
          <a:p>
            <a:endParaRPr lang="en-US" sz="2000" dirty="0"/>
          </a:p>
          <a:p>
            <a:r>
              <a:rPr lang="en-US" sz="2000" dirty="0"/>
              <a:t>All no 1st</a:t>
            </a:r>
          </a:p>
          <a:p>
            <a:endParaRPr lang="en-US" sz="2000" dirty="0"/>
          </a:p>
        </p:txBody>
      </p:sp>
      <p:sp>
        <p:nvSpPr>
          <p:cNvPr id="8" name="TextBox 7"/>
          <p:cNvSpPr txBox="1"/>
          <p:nvPr/>
        </p:nvSpPr>
        <p:spPr>
          <a:xfrm>
            <a:off x="241968" y="5295638"/>
            <a:ext cx="6696222" cy="830997"/>
          </a:xfrm>
          <a:prstGeom prst="rect">
            <a:avLst/>
          </a:prstGeom>
          <a:noFill/>
        </p:spPr>
        <p:txBody>
          <a:bodyPr wrap="square" rtlCol="0">
            <a:spAutoFit/>
          </a:bodyPr>
          <a:lstStyle/>
          <a:p>
            <a:pPr algn="ctr"/>
            <a:r>
              <a:rPr lang="en-US" sz="2400" dirty="0"/>
              <a:t>There is an enormous improvement in proximity when we delete the first lateral reflection.</a:t>
            </a:r>
          </a:p>
        </p:txBody>
      </p:sp>
      <p:pic>
        <p:nvPicPr>
          <p:cNvPr id="14" name="dd_11_dir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450977" y="1484768"/>
            <a:ext cx="609600" cy="609600"/>
          </a:xfrm>
          <a:prstGeom prst="rect">
            <a:avLst/>
          </a:prstGeom>
        </p:spPr>
      </p:pic>
      <p:pic>
        <p:nvPicPr>
          <p:cNvPr id="15" name="dd_11_1st_ref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450977" y="2067257"/>
            <a:ext cx="609600" cy="609600"/>
          </a:xfrm>
          <a:prstGeom prst="rect">
            <a:avLst/>
          </a:prstGeom>
        </p:spPr>
      </p:pic>
      <p:pic>
        <p:nvPicPr>
          <p:cNvPr id="16" name="dd_11_direct_plus_firs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6450977" y="2649746"/>
            <a:ext cx="609600" cy="609600"/>
          </a:xfrm>
          <a:prstGeom prst="rect">
            <a:avLst/>
          </a:prstGeom>
        </p:spPr>
      </p:pic>
      <p:pic>
        <p:nvPicPr>
          <p:cNvPr id="17" name="dd_11_rever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6450977" y="3297820"/>
            <a:ext cx="609600" cy="609600"/>
          </a:xfrm>
          <a:prstGeom prst="rect">
            <a:avLst/>
          </a:prstGeom>
        </p:spPr>
      </p:pic>
      <p:pic>
        <p:nvPicPr>
          <p:cNvPr id="18" name="dd_11_all_together">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6450977" y="3886348"/>
            <a:ext cx="609600" cy="609600"/>
          </a:xfrm>
          <a:prstGeom prst="rect">
            <a:avLst/>
          </a:prstGeom>
        </p:spPr>
      </p:pic>
      <p:pic>
        <p:nvPicPr>
          <p:cNvPr id="19" name="dd_11_all_no_1st_refl">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6450977" y="4474876"/>
            <a:ext cx="609600" cy="609600"/>
          </a:xfrm>
          <a:prstGeom prst="rect">
            <a:avLst/>
          </a:prstGeom>
        </p:spPr>
      </p:pic>
    </p:spTree>
    <p:extLst>
      <p:ext uri="{BB962C8B-B14F-4D97-AF65-F5344CB8AC3E}">
        <p14:creationId xmlns:p14="http://schemas.microsoft.com/office/powerpoint/2010/main" val="2388757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723"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3770" fill="hold"/>
                                        <p:tgtEl>
                                          <p:spTgt spid="15"/>
                                        </p:tgtEl>
                                      </p:cBhvr>
                                    </p:cmd>
                                  </p:childTnLst>
                                </p:cTn>
                              </p:par>
                            </p:childTnLst>
                          </p:cTn>
                        </p:par>
                      </p:childTnLst>
                    </p:cTn>
                  </p:par>
                </p:childTnLst>
              </p:cTn>
              <p:nextCondLst>
                <p:cond evt="onClick" delay="0">
                  <p:tgtEl>
                    <p:spTgt spid="15"/>
                  </p:tgtEl>
                </p:cond>
              </p:nextCondLst>
            </p:seq>
            <p:audio>
              <p:cMediaNode vol="80000">
                <p:cTn id="13" fill="hold" display="0">
                  <p:stCondLst>
                    <p:cond delay="indefinite"/>
                  </p:stCondLst>
                  <p:endCondLst>
                    <p:cond evt="onStopAudio" delay="0">
                      <p:tgtEl>
                        <p:sldTgt/>
                      </p:tgtEl>
                    </p:cond>
                  </p:endCondLst>
                </p:cTn>
                <p:tgtEl>
                  <p:spTgt spid="15"/>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3770" fill="hold"/>
                                        <p:tgtEl>
                                          <p:spTgt spid="16"/>
                                        </p:tgtEl>
                                      </p:cBhvr>
                                    </p:cmd>
                                  </p:childTnLst>
                                </p:cTn>
                              </p:par>
                            </p:childTnLst>
                          </p:cTn>
                        </p:par>
                      </p:childTnLst>
                    </p:cTn>
                  </p:par>
                </p:childTnLst>
              </p:cTn>
              <p:nextCondLst>
                <p:cond evt="onClick" delay="0">
                  <p:tgtEl>
                    <p:spTgt spid="16"/>
                  </p:tgtEl>
                </p:cond>
              </p:nextCondLst>
            </p:seq>
            <p:audio>
              <p:cMediaNode vol="80000">
                <p:cTn id="19" fill="hold" display="0">
                  <p:stCondLst>
                    <p:cond delay="indefinite"/>
                  </p:stCondLst>
                  <p:endCondLst>
                    <p:cond evt="onStopAudio" delay="0">
                      <p:tgtEl>
                        <p:sldTgt/>
                      </p:tgtEl>
                    </p:cond>
                  </p:endCondLst>
                </p:cTn>
                <p:tgtEl>
                  <p:spTgt spid="16"/>
                </p:tgtEl>
              </p:cMediaNode>
            </p:audio>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3723" fill="hold"/>
                                        <p:tgtEl>
                                          <p:spTgt spid="17"/>
                                        </p:tgtEl>
                                      </p:cBhvr>
                                    </p:cmd>
                                  </p:childTnLst>
                                </p:cTn>
                              </p:par>
                            </p:childTnLst>
                          </p:cTn>
                        </p:par>
                      </p:childTnLst>
                    </p:cTn>
                  </p:par>
                </p:childTnLst>
              </p:cTn>
              <p:nextCondLst>
                <p:cond evt="onClick" delay="0">
                  <p:tgtEl>
                    <p:spTgt spid="17"/>
                  </p:tgtEl>
                </p:cond>
              </p:nextCondLst>
            </p:seq>
            <p:audio>
              <p:cMediaNode vol="80000">
                <p:cTn id="25" fill="hold" display="0">
                  <p:stCondLst>
                    <p:cond delay="indefinite"/>
                  </p:stCondLst>
                  <p:endCondLst>
                    <p:cond evt="onStopAudio" delay="0">
                      <p:tgtEl>
                        <p:sldTgt/>
                      </p:tgtEl>
                    </p:cond>
                  </p:endCondLst>
                </p:cTn>
                <p:tgtEl>
                  <p:spTgt spid="17"/>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23770" fill="hold"/>
                                        <p:tgtEl>
                                          <p:spTgt spid="18"/>
                                        </p:tgtEl>
                                      </p:cBhvr>
                                    </p:cmd>
                                  </p:childTnLst>
                                </p:cTn>
                              </p:par>
                            </p:childTnLst>
                          </p:cTn>
                        </p:par>
                      </p:childTnLst>
                    </p:cTn>
                  </p:par>
                </p:childTnLst>
              </p:cTn>
              <p:nextCondLst>
                <p:cond evt="onClick" delay="0">
                  <p:tgtEl>
                    <p:spTgt spid="18"/>
                  </p:tgtEl>
                </p:cond>
              </p:nextCondLst>
            </p:seq>
            <p:audio>
              <p:cMediaNode vol="80000">
                <p:cTn id="31" fill="hold" display="0">
                  <p:stCondLst>
                    <p:cond delay="indefinite"/>
                  </p:stCondLst>
                  <p:endCondLst>
                    <p:cond evt="onStopAudio" delay="0">
                      <p:tgtEl>
                        <p:sldTgt/>
                      </p:tgtEl>
                    </p:cond>
                  </p:endCondLst>
                </p:cTn>
                <p:tgtEl>
                  <p:spTgt spid="18"/>
                </p:tgtEl>
              </p:cMediaNode>
            </p:audio>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23770" fill="hold"/>
                                        <p:tgtEl>
                                          <p:spTgt spid="19"/>
                                        </p:tgtEl>
                                      </p:cBhvr>
                                    </p:cmd>
                                  </p:childTnLst>
                                </p:cTn>
                              </p:par>
                            </p:childTnLst>
                          </p:cTn>
                        </p:par>
                      </p:childTnLst>
                    </p:cTn>
                  </p:par>
                </p:childTnLst>
              </p:cTn>
              <p:nextCondLst>
                <p:cond evt="onClick" delay="0">
                  <p:tgtEl>
                    <p:spTgt spid="19"/>
                  </p:tgtEl>
                </p:cond>
              </p:nextCondLst>
            </p:seq>
            <p:audio>
              <p:cMediaNode vol="80000">
                <p:cTn id="37" fill="hold" display="0">
                  <p:stCondLst>
                    <p:cond delay="indefinite"/>
                  </p:stCondLst>
                  <p:endCondLst>
                    <p:cond evt="onStopAudio" delay="0">
                      <p:tgtEl>
                        <p:sldTgt/>
                      </p:tgtEl>
                    </p:cond>
                  </p:endCondLst>
                </p:cTn>
                <p:tgtEl>
                  <p:spTgt spid="1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ctr"/>
            <a:r>
              <a:rPr lang="en-US" sz="3200" b="1" dirty="0"/>
              <a:t>Is the difference in sound from deleting the first reflection measurable with LOC?</a:t>
            </a:r>
            <a:endParaRPr lang="en-US" sz="3600" b="1" dirty="0"/>
          </a:p>
        </p:txBody>
      </p:sp>
      <p:sp>
        <p:nvSpPr>
          <p:cNvPr id="5" name="Content Placeholder 2"/>
          <p:cNvSpPr>
            <a:spLocks noGrp="1"/>
          </p:cNvSpPr>
          <p:nvPr>
            <p:ph idx="1"/>
          </p:nvPr>
        </p:nvSpPr>
        <p:spPr>
          <a:xfrm>
            <a:off x="457200" y="1600200"/>
            <a:ext cx="8229600" cy="4525963"/>
          </a:xfrm>
        </p:spPr>
        <p:txBody>
          <a:bodyPr>
            <a:normAutofit/>
          </a:bodyPr>
          <a:lstStyle/>
          <a:p>
            <a:r>
              <a:rPr lang="en-US" sz="2800" dirty="0"/>
              <a:t>LOC measurements in seat DD 11</a:t>
            </a:r>
          </a:p>
        </p:txBody>
      </p:sp>
      <p:pic>
        <p:nvPicPr>
          <p:cNvPr id="7" name="Picture 6"/>
          <p:cNvPicPr>
            <a:picLocks noChangeAspect="1"/>
          </p:cNvPicPr>
          <p:nvPr/>
        </p:nvPicPr>
        <p:blipFill>
          <a:blip r:embed="rId2"/>
          <a:stretch>
            <a:fillRect/>
          </a:stretch>
        </p:blipFill>
        <p:spPr>
          <a:xfrm>
            <a:off x="319013" y="2184237"/>
            <a:ext cx="2828925" cy="2152650"/>
          </a:xfrm>
          <a:prstGeom prst="rect">
            <a:avLst/>
          </a:prstGeom>
        </p:spPr>
      </p:pic>
      <p:pic>
        <p:nvPicPr>
          <p:cNvPr id="8" name="Picture 7"/>
          <p:cNvPicPr>
            <a:picLocks noChangeAspect="1"/>
          </p:cNvPicPr>
          <p:nvPr/>
        </p:nvPicPr>
        <p:blipFill>
          <a:blip r:embed="rId3"/>
          <a:stretch>
            <a:fillRect/>
          </a:stretch>
        </p:blipFill>
        <p:spPr>
          <a:xfrm>
            <a:off x="3061786" y="2207271"/>
            <a:ext cx="2800350" cy="2143125"/>
          </a:xfrm>
          <a:prstGeom prst="rect">
            <a:avLst/>
          </a:prstGeom>
        </p:spPr>
      </p:pic>
      <p:pic>
        <p:nvPicPr>
          <p:cNvPr id="9" name="Picture 8"/>
          <p:cNvPicPr>
            <a:picLocks noChangeAspect="1"/>
          </p:cNvPicPr>
          <p:nvPr/>
        </p:nvPicPr>
        <p:blipFill>
          <a:blip r:embed="rId4"/>
          <a:stretch>
            <a:fillRect/>
          </a:stretch>
        </p:blipFill>
        <p:spPr>
          <a:xfrm>
            <a:off x="5752524" y="2207271"/>
            <a:ext cx="2876550" cy="2143125"/>
          </a:xfrm>
          <a:prstGeom prst="rect">
            <a:avLst/>
          </a:prstGeom>
        </p:spPr>
      </p:pic>
      <p:sp>
        <p:nvSpPr>
          <p:cNvPr id="10" name="TextBox 9"/>
          <p:cNvSpPr txBox="1"/>
          <p:nvPr/>
        </p:nvSpPr>
        <p:spPr>
          <a:xfrm>
            <a:off x="575225" y="4378032"/>
            <a:ext cx="8111575" cy="584775"/>
          </a:xfrm>
          <a:prstGeom prst="rect">
            <a:avLst/>
          </a:prstGeom>
          <a:noFill/>
        </p:spPr>
        <p:txBody>
          <a:bodyPr wrap="square" rtlCol="0">
            <a:spAutoFit/>
          </a:bodyPr>
          <a:lstStyle/>
          <a:p>
            <a:r>
              <a:rPr lang="en-US" sz="1400" dirty="0"/>
              <a:t>LOC in the left ear in seat DD 11                    LOC in the right ear        LOC in the right ear with no 1</a:t>
            </a:r>
            <a:r>
              <a:rPr lang="en-US" sz="1400" baseline="30000" dirty="0"/>
              <a:t>st</a:t>
            </a:r>
            <a:r>
              <a:rPr lang="en-US" sz="1400" dirty="0"/>
              <a:t> reflection</a:t>
            </a:r>
          </a:p>
          <a:p>
            <a:endParaRPr lang="en-US" dirty="0"/>
          </a:p>
        </p:txBody>
      </p:sp>
      <p:sp>
        <p:nvSpPr>
          <p:cNvPr id="11" name="TextBox 10"/>
          <p:cNvSpPr txBox="1"/>
          <p:nvPr/>
        </p:nvSpPr>
        <p:spPr>
          <a:xfrm>
            <a:off x="611126" y="4924310"/>
            <a:ext cx="7549463" cy="1292662"/>
          </a:xfrm>
          <a:prstGeom prst="rect">
            <a:avLst/>
          </a:prstGeom>
          <a:noFill/>
        </p:spPr>
        <p:txBody>
          <a:bodyPr wrap="square" rtlCol="0">
            <a:spAutoFit/>
          </a:bodyPr>
          <a:lstStyle/>
          <a:p>
            <a:pPr algn="ctr"/>
            <a:r>
              <a:rPr lang="en-US" sz="2000" dirty="0"/>
              <a:t>We learned that the perception of “Proximity” is best predicted by the measured LOC value </a:t>
            </a:r>
            <a:r>
              <a:rPr lang="en-US" sz="2000" dirty="0">
                <a:solidFill>
                  <a:srgbClr val="C00000"/>
                </a:solidFill>
              </a:rPr>
              <a:t>in the lesser </a:t>
            </a:r>
            <a:r>
              <a:rPr lang="en-US" sz="2000" dirty="0"/>
              <a:t>of the two ears. A LOC value of 1.2 dB is unacceptable, and a value of 5.6 is good.</a:t>
            </a:r>
          </a:p>
          <a:p>
            <a:endParaRPr lang="en-US" dirty="0"/>
          </a:p>
        </p:txBody>
      </p:sp>
    </p:spTree>
    <p:extLst>
      <p:ext uri="{BB962C8B-B14F-4D97-AF65-F5344CB8AC3E}">
        <p14:creationId xmlns:p14="http://schemas.microsoft.com/office/powerpoint/2010/main" val="27522116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Autofit/>
          </a:bodyPr>
          <a:lstStyle/>
          <a:p>
            <a:pPr algn="ctr"/>
            <a:r>
              <a:rPr lang="en-US" sz="2800" b="1" dirty="0"/>
              <a:t>We can A/B compare different combinations on individually equalized headphones</a:t>
            </a:r>
            <a:br>
              <a:rPr lang="en-US" sz="2800" b="1" dirty="0"/>
            </a:br>
            <a:r>
              <a:rPr lang="en-US" sz="2800" b="1" dirty="0"/>
              <a:t>For balcony row 2 seat 26:</a:t>
            </a:r>
          </a:p>
        </p:txBody>
      </p:sp>
      <p:pic>
        <p:nvPicPr>
          <p:cNvPr id="6" name="Content Placeholder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9049" y="1628800"/>
            <a:ext cx="5957039" cy="3455676"/>
          </a:xfrm>
          <a:prstGeom prst="rect">
            <a:avLst/>
          </a:prstGeom>
        </p:spPr>
      </p:pic>
      <p:sp>
        <p:nvSpPr>
          <p:cNvPr id="7" name="TextBox 6"/>
          <p:cNvSpPr txBox="1"/>
          <p:nvPr/>
        </p:nvSpPr>
        <p:spPr>
          <a:xfrm>
            <a:off x="7083011" y="1538989"/>
            <a:ext cx="1965986" cy="3724096"/>
          </a:xfrm>
          <a:prstGeom prst="rect">
            <a:avLst/>
          </a:prstGeom>
          <a:noFill/>
        </p:spPr>
        <p:txBody>
          <a:bodyPr wrap="square" rtlCol="0">
            <a:spAutoFit/>
          </a:bodyPr>
          <a:lstStyle/>
          <a:p>
            <a:r>
              <a:rPr lang="en-US" sz="2000" dirty="0"/>
              <a:t>Direct Only</a:t>
            </a:r>
          </a:p>
          <a:p>
            <a:r>
              <a:rPr lang="en-US" sz="1600" dirty="0">
                <a:hlinkClick r:id="rId15"/>
              </a:rPr>
              <a:t>b2_23_direct.mp3</a:t>
            </a:r>
            <a:endParaRPr lang="en-US" sz="1600" dirty="0"/>
          </a:p>
          <a:p>
            <a:r>
              <a:rPr lang="en-US" sz="2000" dirty="0"/>
              <a:t>1</a:t>
            </a:r>
            <a:r>
              <a:rPr lang="en-US" sz="2000" baseline="30000" dirty="0"/>
              <a:t>st</a:t>
            </a:r>
            <a:r>
              <a:rPr lang="en-US" sz="2000" dirty="0"/>
              <a:t> </a:t>
            </a:r>
            <a:r>
              <a:rPr lang="en-US" sz="2000" dirty="0" err="1"/>
              <a:t>Refl</a:t>
            </a:r>
            <a:r>
              <a:rPr lang="en-US" sz="2000" dirty="0"/>
              <a:t> Only</a:t>
            </a:r>
          </a:p>
          <a:p>
            <a:r>
              <a:rPr lang="en-US" sz="1600" dirty="0">
                <a:hlinkClick r:id="rId16"/>
              </a:rPr>
              <a:t>b2_23_1st_refl.mp3</a:t>
            </a:r>
            <a:endParaRPr lang="en-US" sz="1600" dirty="0"/>
          </a:p>
          <a:p>
            <a:endParaRPr lang="en-US" sz="1200" dirty="0"/>
          </a:p>
          <a:p>
            <a:r>
              <a:rPr lang="en-US" sz="2000" dirty="0"/>
              <a:t>Direct+1</a:t>
            </a:r>
            <a:r>
              <a:rPr lang="en-US" sz="2000" baseline="30000" dirty="0"/>
              <a:t>st</a:t>
            </a:r>
            <a:endParaRPr lang="en-US" sz="2000" dirty="0"/>
          </a:p>
          <a:p>
            <a:endParaRPr lang="en-US" sz="1400" dirty="0"/>
          </a:p>
          <a:p>
            <a:r>
              <a:rPr lang="en-US" sz="2000" dirty="0"/>
              <a:t>Reverb Only</a:t>
            </a:r>
          </a:p>
          <a:p>
            <a:r>
              <a:rPr lang="en-US" sz="1600" dirty="0">
                <a:hlinkClick r:id="rId17"/>
              </a:rPr>
              <a:t>b2_23_reverb.mp3</a:t>
            </a:r>
            <a:endParaRPr lang="en-US" sz="1600" dirty="0"/>
          </a:p>
          <a:p>
            <a:r>
              <a:rPr lang="en-US" sz="2000" dirty="0"/>
              <a:t>All Together</a:t>
            </a:r>
          </a:p>
          <a:p>
            <a:endParaRPr lang="en-US" sz="2000" dirty="0"/>
          </a:p>
          <a:p>
            <a:r>
              <a:rPr lang="en-US" sz="2000" dirty="0"/>
              <a:t>All no 1st</a:t>
            </a:r>
          </a:p>
          <a:p>
            <a:endParaRPr lang="en-US" sz="2000" dirty="0"/>
          </a:p>
        </p:txBody>
      </p:sp>
      <p:sp>
        <p:nvSpPr>
          <p:cNvPr id="8" name="TextBox 7"/>
          <p:cNvSpPr txBox="1"/>
          <p:nvPr/>
        </p:nvSpPr>
        <p:spPr>
          <a:xfrm>
            <a:off x="241968" y="5295638"/>
            <a:ext cx="6696222" cy="830997"/>
          </a:xfrm>
          <a:prstGeom prst="rect">
            <a:avLst/>
          </a:prstGeom>
          <a:noFill/>
        </p:spPr>
        <p:txBody>
          <a:bodyPr wrap="square" rtlCol="0">
            <a:spAutoFit/>
          </a:bodyPr>
          <a:lstStyle/>
          <a:p>
            <a:pPr algn="ctr"/>
            <a:r>
              <a:rPr lang="en-US" sz="2400" dirty="0"/>
              <a:t>There is an a subtle improvement in sound when we delete the first reflections from the floor.</a:t>
            </a:r>
          </a:p>
        </p:txBody>
      </p:sp>
      <p:pic>
        <p:nvPicPr>
          <p:cNvPr id="11" name="b2_23_1st_ref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446588" y="2115050"/>
            <a:ext cx="609600" cy="609600"/>
          </a:xfrm>
          <a:prstGeom prst="rect">
            <a:avLst/>
          </a:prstGeom>
        </p:spPr>
      </p:pic>
      <p:pic>
        <p:nvPicPr>
          <p:cNvPr id="12" name="b2_23_dir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419765" y="1555991"/>
            <a:ext cx="609600" cy="609600"/>
          </a:xfrm>
          <a:prstGeom prst="rect">
            <a:avLst/>
          </a:prstGeom>
        </p:spPr>
      </p:pic>
      <p:pic>
        <p:nvPicPr>
          <p:cNvPr id="13" name="b2_23_reverb_with_treble_rolloff">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6445481" y="3249946"/>
            <a:ext cx="609600" cy="609600"/>
          </a:xfrm>
          <a:prstGeom prst="rect">
            <a:avLst/>
          </a:prstGeom>
        </p:spPr>
      </p:pic>
      <p:pic>
        <p:nvPicPr>
          <p:cNvPr id="20" name="b2_23_direct_plus_firs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6445481" y="2674109"/>
            <a:ext cx="609600" cy="609600"/>
          </a:xfrm>
          <a:prstGeom prst="rect">
            <a:avLst/>
          </a:prstGeom>
        </p:spPr>
      </p:pic>
      <p:pic>
        <p:nvPicPr>
          <p:cNvPr id="21" name="b2_23_alltogether">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6445481" y="3825783"/>
            <a:ext cx="609600" cy="609600"/>
          </a:xfrm>
          <a:prstGeom prst="rect">
            <a:avLst/>
          </a:prstGeom>
        </p:spPr>
      </p:pic>
      <p:pic>
        <p:nvPicPr>
          <p:cNvPr id="22" name="b2_23_all_no_first">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6446588" y="4418605"/>
            <a:ext cx="609600" cy="609600"/>
          </a:xfrm>
          <a:prstGeom prst="rect">
            <a:avLst/>
          </a:prstGeom>
        </p:spPr>
      </p:pic>
    </p:spTree>
    <p:extLst>
      <p:ext uri="{BB962C8B-B14F-4D97-AF65-F5344CB8AC3E}">
        <p14:creationId xmlns:p14="http://schemas.microsoft.com/office/powerpoint/2010/main" val="31660216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18"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4118"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4118"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4118" fill="hold"/>
                                        <p:tgtEl>
                                          <p:spTgt spid="20"/>
                                        </p:tgtEl>
                                      </p:cBhvr>
                                    </p:cmd>
                                  </p:childTnLst>
                                </p:cTn>
                              </p:par>
                            </p:childTnLst>
                          </p:cTn>
                        </p:par>
                      </p:childTnLst>
                    </p:cTn>
                  </p:par>
                </p:childTnLst>
              </p:cTn>
              <p:nextCondLst>
                <p:cond evt="onClick" delay="0">
                  <p:tgtEl>
                    <p:spTgt spid="20"/>
                  </p:tgtEl>
                </p:cond>
              </p:nextCondLst>
            </p:seq>
            <p:audio>
              <p:cMediaNode vol="80000">
                <p:cTn id="25" fill="hold" display="0">
                  <p:stCondLst>
                    <p:cond delay="indefinite"/>
                  </p:stCondLst>
                  <p:endCondLst>
                    <p:cond evt="onStopAudio" delay="0">
                      <p:tgtEl>
                        <p:sldTgt/>
                      </p:tgtEl>
                    </p:cond>
                  </p:endCondLst>
                </p:cTn>
                <p:tgtEl>
                  <p:spTgt spid="20"/>
                </p:tgtEl>
              </p:cMediaNode>
            </p:audio>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24118" fill="hold"/>
                                        <p:tgtEl>
                                          <p:spTgt spid="21"/>
                                        </p:tgtEl>
                                      </p:cBhvr>
                                    </p:cmd>
                                  </p:childTnLst>
                                </p:cTn>
                              </p:par>
                            </p:childTnLst>
                          </p:cTn>
                        </p:par>
                      </p:childTnLst>
                    </p:cTn>
                  </p:par>
                </p:childTnLst>
              </p:cTn>
              <p:nextCondLst>
                <p:cond evt="onClick" delay="0">
                  <p:tgtEl>
                    <p:spTgt spid="21"/>
                  </p:tgtEl>
                </p:cond>
              </p:nextCondLst>
            </p:seq>
            <p:audio>
              <p:cMediaNode vol="80000">
                <p:cTn id="31" fill="hold" display="0">
                  <p:stCondLst>
                    <p:cond delay="indefinite"/>
                  </p:stCondLst>
                  <p:endCondLst>
                    <p:cond evt="onStopAudio" delay="0">
                      <p:tgtEl>
                        <p:sldTgt/>
                      </p:tgtEl>
                    </p:cond>
                  </p:endCondLst>
                </p:cTn>
                <p:tgtEl>
                  <p:spTgt spid="2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24072" fill="hold"/>
                                        <p:tgtEl>
                                          <p:spTgt spid="22"/>
                                        </p:tgtEl>
                                      </p:cBhvr>
                                    </p:cmd>
                                  </p:childTnLst>
                                </p:cTn>
                              </p:par>
                            </p:childTnLst>
                          </p:cTn>
                        </p:par>
                      </p:childTnLst>
                    </p:cTn>
                  </p:par>
                </p:childTnLst>
              </p:cTn>
              <p:nextCondLst>
                <p:cond evt="onClick" delay="0">
                  <p:tgtEl>
                    <p:spTgt spid="22"/>
                  </p:tgtEl>
                </p:cond>
              </p:nextCondLst>
            </p:seq>
            <p:audio>
              <p:cMediaNode vol="80000">
                <p:cTn id="37" fill="hold" display="0">
                  <p:stCondLst>
                    <p:cond delay="indefinite"/>
                  </p:stCondLst>
                  <p:endCondLst>
                    <p:cond evt="onStopAudio" delay="0">
                      <p:tgtEl>
                        <p:sldTgt/>
                      </p:tgtEl>
                    </p:cond>
                  </p:endCondLst>
                </p:cTn>
                <p:tgtEl>
                  <p:spTgt spid="2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641" y="0"/>
            <a:ext cx="7886700" cy="1325563"/>
          </a:xfrm>
        </p:spPr>
        <p:txBody>
          <a:bodyPr>
            <a:normAutofit/>
          </a:bodyPr>
          <a:lstStyle/>
          <a:p>
            <a:pPr algn="ctr"/>
            <a:r>
              <a:rPr lang="en-US" sz="4000" b="1" dirty="0"/>
              <a:t>An unusual hall in </a:t>
            </a:r>
            <a:r>
              <a:rPr lang="en-US" sz="4000" b="1" dirty="0" err="1"/>
              <a:t>Bleibach</a:t>
            </a:r>
            <a:r>
              <a:rPr lang="en-US" sz="4000" b="1" dirty="0"/>
              <a:t> Germany </a:t>
            </a:r>
          </a:p>
        </p:txBody>
      </p:sp>
      <p:sp>
        <p:nvSpPr>
          <p:cNvPr id="3" name="Content Placeholder 2"/>
          <p:cNvSpPr>
            <a:spLocks noGrp="1"/>
          </p:cNvSpPr>
          <p:nvPr>
            <p:ph idx="1"/>
          </p:nvPr>
        </p:nvSpPr>
        <p:spPr>
          <a:xfrm>
            <a:off x="475247" y="1149267"/>
            <a:ext cx="7886700" cy="4351338"/>
          </a:xfrm>
        </p:spPr>
        <p:txBody>
          <a:bodyPr/>
          <a:lstStyle/>
          <a:p>
            <a:r>
              <a:rPr lang="en-US" dirty="0"/>
              <a:t>All First reflections have been directed away from the audience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53" y="2189747"/>
            <a:ext cx="1966355" cy="39102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236" y="4144326"/>
            <a:ext cx="3548091" cy="23653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236" y="1660214"/>
            <a:ext cx="3542200" cy="2361467"/>
          </a:xfrm>
          <a:prstGeom prst="rect">
            <a:avLst/>
          </a:prstGeom>
        </p:spPr>
      </p:pic>
      <p:sp>
        <p:nvSpPr>
          <p:cNvPr id="8" name="TextBox 7"/>
          <p:cNvSpPr txBox="1"/>
          <p:nvPr/>
        </p:nvSpPr>
        <p:spPr>
          <a:xfrm>
            <a:off x="6460958" y="1780674"/>
            <a:ext cx="2370221" cy="4247317"/>
          </a:xfrm>
          <a:prstGeom prst="rect">
            <a:avLst/>
          </a:prstGeom>
          <a:noFill/>
        </p:spPr>
        <p:txBody>
          <a:bodyPr wrap="square" rtlCol="0">
            <a:spAutoFit/>
          </a:bodyPr>
          <a:lstStyle/>
          <a:p>
            <a:r>
              <a:rPr lang="en-US" dirty="0"/>
              <a:t>The hall is a small tilted shoebox. Normally early reflections would be too strong.</a:t>
            </a:r>
          </a:p>
          <a:p>
            <a:endParaRPr lang="en-US" dirty="0"/>
          </a:p>
          <a:p>
            <a:r>
              <a:rPr lang="en-US" dirty="0"/>
              <a:t>The design is intended to provide unusual clarity in combination with a long reverberation time.</a:t>
            </a:r>
          </a:p>
          <a:p>
            <a:endParaRPr lang="en-US" dirty="0"/>
          </a:p>
          <a:p>
            <a:r>
              <a:rPr lang="en-US" dirty="0"/>
              <a:t>Sight lines are also unusually good, and there is no seat-back absorption of bass.</a:t>
            </a:r>
          </a:p>
        </p:txBody>
      </p:sp>
    </p:spTree>
    <p:extLst>
      <p:ext uri="{BB962C8B-B14F-4D97-AF65-F5344CB8AC3E}">
        <p14:creationId xmlns:p14="http://schemas.microsoft.com/office/powerpoint/2010/main" val="26140753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Autofit/>
          </a:bodyPr>
          <a:lstStyle/>
          <a:p>
            <a:pPr algn="ctr"/>
            <a:r>
              <a:rPr lang="en-US" sz="2800" b="1" dirty="0"/>
              <a:t>We can A/B compare different sound combinations</a:t>
            </a:r>
            <a:br>
              <a:rPr lang="en-US" sz="2800" b="1" dirty="0"/>
            </a:br>
            <a:r>
              <a:rPr lang="en-US" sz="2800" b="1" dirty="0"/>
              <a:t>for this unusual small shoebox hall in row 7 seat 9</a:t>
            </a:r>
          </a:p>
        </p:txBody>
      </p:sp>
      <p:sp>
        <p:nvSpPr>
          <p:cNvPr id="7" name="TextBox 6"/>
          <p:cNvSpPr txBox="1"/>
          <p:nvPr/>
        </p:nvSpPr>
        <p:spPr>
          <a:xfrm>
            <a:off x="7011073" y="1490956"/>
            <a:ext cx="1965986" cy="3754874"/>
          </a:xfrm>
          <a:prstGeom prst="rect">
            <a:avLst/>
          </a:prstGeom>
          <a:noFill/>
        </p:spPr>
        <p:txBody>
          <a:bodyPr wrap="square" rtlCol="0">
            <a:spAutoFit/>
          </a:bodyPr>
          <a:lstStyle/>
          <a:p>
            <a:r>
              <a:rPr lang="en-US" sz="2000" dirty="0"/>
              <a:t>Direct Only</a:t>
            </a:r>
          </a:p>
          <a:p>
            <a:endParaRPr lang="en-US" sz="2000" dirty="0"/>
          </a:p>
          <a:p>
            <a:r>
              <a:rPr lang="en-US" sz="2000" dirty="0"/>
              <a:t>1</a:t>
            </a:r>
            <a:r>
              <a:rPr lang="en-US" sz="2000" baseline="30000" dirty="0"/>
              <a:t>st</a:t>
            </a:r>
            <a:r>
              <a:rPr lang="en-US" sz="2000" dirty="0"/>
              <a:t> </a:t>
            </a:r>
            <a:r>
              <a:rPr lang="en-US" sz="2000" dirty="0" err="1"/>
              <a:t>Refl</a:t>
            </a:r>
            <a:r>
              <a:rPr lang="en-US" sz="2000" dirty="0"/>
              <a:t> Only</a:t>
            </a:r>
          </a:p>
          <a:p>
            <a:endParaRPr lang="en-US" sz="1200" dirty="0"/>
          </a:p>
          <a:p>
            <a:endParaRPr lang="en-US" sz="1200" dirty="0"/>
          </a:p>
          <a:p>
            <a:r>
              <a:rPr lang="en-US" sz="2000" dirty="0"/>
              <a:t>Direct+1</a:t>
            </a:r>
            <a:r>
              <a:rPr lang="en-US" sz="2000" baseline="30000" dirty="0"/>
              <a:t>st</a:t>
            </a:r>
            <a:endParaRPr lang="en-US" sz="2000" dirty="0"/>
          </a:p>
          <a:p>
            <a:endParaRPr lang="en-US" sz="1400" dirty="0"/>
          </a:p>
          <a:p>
            <a:r>
              <a:rPr lang="en-US" sz="2000" dirty="0"/>
              <a:t>Reverb Only</a:t>
            </a:r>
          </a:p>
          <a:p>
            <a:endParaRPr lang="en-US" sz="2000" dirty="0"/>
          </a:p>
          <a:p>
            <a:r>
              <a:rPr lang="en-US" sz="2000" dirty="0"/>
              <a:t>All Together</a:t>
            </a:r>
          </a:p>
          <a:p>
            <a:endParaRPr lang="en-US" sz="2000" dirty="0"/>
          </a:p>
          <a:p>
            <a:r>
              <a:rPr lang="en-US" sz="2000" dirty="0"/>
              <a:t>All no 1st</a:t>
            </a:r>
          </a:p>
          <a:p>
            <a:endParaRPr lang="en-US" sz="2000" dirty="0"/>
          </a:p>
        </p:txBody>
      </p:sp>
      <p:sp>
        <p:nvSpPr>
          <p:cNvPr id="8" name="TextBox 7"/>
          <p:cNvSpPr txBox="1"/>
          <p:nvPr/>
        </p:nvSpPr>
        <p:spPr>
          <a:xfrm>
            <a:off x="904120" y="5357507"/>
            <a:ext cx="6696222" cy="1200329"/>
          </a:xfrm>
          <a:prstGeom prst="rect">
            <a:avLst/>
          </a:prstGeom>
          <a:noFill/>
        </p:spPr>
        <p:txBody>
          <a:bodyPr wrap="square" rtlCol="0">
            <a:spAutoFit/>
          </a:bodyPr>
          <a:lstStyle/>
          <a:p>
            <a:pPr algn="ctr"/>
            <a:r>
              <a:rPr lang="en-US" sz="2400" dirty="0"/>
              <a:t>There is an improvement in the sound when the first reflection at 2.6ms is present!</a:t>
            </a:r>
          </a:p>
          <a:p>
            <a:pPr algn="ctr"/>
            <a:r>
              <a:rPr lang="en-US" sz="2400" dirty="0"/>
              <a:t>It successfully augments the direct sound.</a:t>
            </a:r>
          </a:p>
        </p:txBody>
      </p:sp>
      <p:pic>
        <p:nvPicPr>
          <p:cNvPr id="3" name="Picture 2"/>
          <p:cNvPicPr>
            <a:picLocks noChangeAspect="1"/>
          </p:cNvPicPr>
          <p:nvPr/>
        </p:nvPicPr>
        <p:blipFill rotWithShape="1">
          <a:blip r:embed="rId14"/>
          <a:srcRect l="2969"/>
          <a:stretch/>
        </p:blipFill>
        <p:spPr>
          <a:xfrm>
            <a:off x="530702" y="1785669"/>
            <a:ext cx="5651884" cy="3287796"/>
          </a:xfrm>
          <a:prstGeom prst="rect">
            <a:avLst/>
          </a:prstGeom>
        </p:spPr>
      </p:pic>
      <p:pic>
        <p:nvPicPr>
          <p:cNvPr id="5" name="S5_R7_2_dir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421739" y="1462776"/>
            <a:ext cx="609600" cy="609600"/>
          </a:xfrm>
          <a:prstGeom prst="rect">
            <a:avLst/>
          </a:prstGeom>
        </p:spPr>
      </p:pic>
      <p:pic>
        <p:nvPicPr>
          <p:cNvPr id="9" name="S5_r7_2_1st_ref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401473" y="2051618"/>
            <a:ext cx="609600" cy="609600"/>
          </a:xfrm>
          <a:prstGeom prst="rect">
            <a:avLst/>
          </a:prstGeom>
        </p:spPr>
      </p:pic>
      <p:pic>
        <p:nvPicPr>
          <p:cNvPr id="10" name="S5_R7_2_direct_plus_1st_treb_rolloff">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6421739" y="2685001"/>
            <a:ext cx="609600" cy="609600"/>
          </a:xfrm>
          <a:prstGeom prst="rect">
            <a:avLst/>
          </a:prstGeom>
        </p:spPr>
      </p:pic>
      <p:pic>
        <p:nvPicPr>
          <p:cNvPr id="14" name="S5_R7_2_reverb_treb_rolloff">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6401473" y="3284150"/>
            <a:ext cx="609600" cy="609600"/>
          </a:xfrm>
          <a:prstGeom prst="rect">
            <a:avLst/>
          </a:prstGeom>
        </p:spPr>
      </p:pic>
      <p:pic>
        <p:nvPicPr>
          <p:cNvPr id="15" name="S5_R7_2_all_treb_rolloff">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6421739" y="3876099"/>
            <a:ext cx="609600" cy="609600"/>
          </a:xfrm>
          <a:prstGeom prst="rect">
            <a:avLst/>
          </a:prstGeom>
        </p:spPr>
      </p:pic>
      <p:pic>
        <p:nvPicPr>
          <p:cNvPr id="17" name="S5_R7_2_all_no_1st_treb_rolloff">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6421739" y="4460758"/>
            <a:ext cx="609600" cy="609600"/>
          </a:xfrm>
          <a:prstGeom prst="rect">
            <a:avLst/>
          </a:prstGeom>
        </p:spPr>
      </p:pic>
    </p:spTree>
    <p:extLst>
      <p:ext uri="{BB962C8B-B14F-4D97-AF65-F5344CB8AC3E}">
        <p14:creationId xmlns:p14="http://schemas.microsoft.com/office/powerpoint/2010/main" val="1062616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7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4072"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4072"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4072" fill="hold"/>
                                        <p:tgtEl>
                                          <p:spTgt spid="14"/>
                                        </p:tgtEl>
                                      </p:cBhvr>
                                    </p:cmd>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14"/>
                </p:tgtEl>
              </p:cMediaNode>
            </p:audio>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24072" fill="hold"/>
                                        <p:tgtEl>
                                          <p:spTgt spid="15"/>
                                        </p:tgtEl>
                                      </p:cBhvr>
                                    </p:cmd>
                                  </p:childTnLst>
                                </p:cTn>
                              </p:par>
                            </p:childTnLst>
                          </p:cTn>
                        </p:par>
                      </p:childTnLst>
                    </p:cTn>
                  </p:par>
                </p:childTnLst>
              </p:cTn>
              <p:nextCondLst>
                <p:cond evt="onClick" delay="0">
                  <p:tgtEl>
                    <p:spTgt spid="15"/>
                  </p:tgtEl>
                </p:cond>
              </p:nextCondLst>
            </p:seq>
            <p:audio>
              <p:cMediaNode vol="80000">
                <p:cTn id="31" fill="hold" display="0">
                  <p:stCondLst>
                    <p:cond delay="indefinite"/>
                  </p:stCondLst>
                  <p:endCondLst>
                    <p:cond evt="onStopAudio" delay="0">
                      <p:tgtEl>
                        <p:sldTgt/>
                      </p:tgtEl>
                    </p:cond>
                  </p:endCondLst>
                </p:cTn>
                <p:tgtEl>
                  <p:spTgt spid="15"/>
                </p:tgtEl>
              </p:cMediaNode>
            </p:audio>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24072" fill="hold"/>
                                        <p:tgtEl>
                                          <p:spTgt spid="17"/>
                                        </p:tgtEl>
                                      </p:cBhvr>
                                    </p:cmd>
                                  </p:childTnLst>
                                </p:cTn>
                              </p:par>
                            </p:childTnLst>
                          </p:cTn>
                        </p:par>
                      </p:childTnLst>
                    </p:cTn>
                  </p:par>
                </p:childTnLst>
              </p:cTn>
              <p:nextCondLst>
                <p:cond evt="onClick" delay="0">
                  <p:tgtEl>
                    <p:spTgt spid="17"/>
                  </p:tgtEl>
                </p:cond>
              </p:nextCondLst>
            </p:seq>
            <p:audio>
              <p:cMediaNode vol="80000">
                <p:cTn id="3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010853" cy="1325563"/>
          </a:xfrm>
        </p:spPr>
        <p:txBody>
          <a:bodyPr>
            <a:noAutofit/>
          </a:bodyPr>
          <a:lstStyle/>
          <a:p>
            <a:pPr algn="ctr"/>
            <a:r>
              <a:rPr lang="en-US" sz="3600" dirty="0"/>
              <a:t>The </a:t>
            </a:r>
            <a:r>
              <a:rPr lang="en-US" sz="3600" dirty="0">
                <a:solidFill>
                  <a:srgbClr val="FF0000"/>
                </a:solidFill>
              </a:rPr>
              <a:t>L</a:t>
            </a:r>
            <a:r>
              <a:rPr lang="en-US" sz="3600" dirty="0"/>
              <a:t>imit of </a:t>
            </a:r>
            <a:r>
              <a:rPr lang="en-US" sz="3600" dirty="0">
                <a:solidFill>
                  <a:srgbClr val="FF0000"/>
                </a:solidFill>
              </a:rPr>
              <a:t>L</a:t>
            </a:r>
            <a:r>
              <a:rPr lang="en-US" sz="3600" dirty="0"/>
              <a:t>ocalization </a:t>
            </a:r>
            <a:r>
              <a:rPr lang="en-US" sz="3600" dirty="0">
                <a:solidFill>
                  <a:srgbClr val="FF0000"/>
                </a:solidFill>
              </a:rPr>
              <a:t>D</a:t>
            </a:r>
            <a:r>
              <a:rPr lang="en-US" sz="3600" dirty="0"/>
              <a:t>istance: </a:t>
            </a:r>
            <a:r>
              <a:rPr lang="en-US" sz="3600" dirty="0">
                <a:solidFill>
                  <a:srgbClr val="FF0000"/>
                </a:solidFill>
              </a:rPr>
              <a:t>The LLD</a:t>
            </a:r>
            <a:endParaRPr lang="en-US" sz="3600" dirty="0"/>
          </a:p>
        </p:txBody>
      </p:sp>
      <p:sp>
        <p:nvSpPr>
          <p:cNvPr id="3" name="Content Placeholder 2"/>
          <p:cNvSpPr>
            <a:spLocks noGrp="1"/>
          </p:cNvSpPr>
          <p:nvPr>
            <p:ph idx="1"/>
          </p:nvPr>
        </p:nvSpPr>
        <p:spPr>
          <a:xfrm>
            <a:off x="628650" y="1690689"/>
            <a:ext cx="8096907" cy="4351338"/>
          </a:xfrm>
        </p:spPr>
        <p:txBody>
          <a:bodyPr>
            <a:normAutofit lnSpcReduction="10000"/>
          </a:bodyPr>
          <a:lstStyle/>
          <a:p>
            <a:r>
              <a:rPr lang="en-US" sz="2600" dirty="0"/>
              <a:t>We propose in this talk that one of the most important acoustic measures of hall quality can be  determined by the percentage of seats where listeners perceive performers as “Proximate,” or close and sharply localized.</a:t>
            </a:r>
          </a:p>
          <a:p>
            <a:r>
              <a:rPr lang="en-US" sz="2600" dirty="0"/>
              <a:t>We find that in halls proximity disappears all at once at a particular distance. We call it the “Limit of Localization Distance” or LLD.</a:t>
            </a:r>
          </a:p>
          <a:p>
            <a:endParaRPr lang="en-US" sz="2600" dirty="0"/>
          </a:p>
          <a:p>
            <a:r>
              <a:rPr lang="en-US" sz="2600" dirty="0"/>
              <a:t>The distance within which sharp localization is perceived can be easily mapped by walking around while listening to a live or electronic ensemble with eyes averted.</a:t>
            </a:r>
          </a:p>
          <a:p>
            <a:endParaRPr lang="en-US" dirty="0"/>
          </a:p>
        </p:txBody>
      </p:sp>
    </p:spTree>
    <p:extLst>
      <p:ext uri="{BB962C8B-B14F-4D97-AF65-F5344CB8AC3E}">
        <p14:creationId xmlns:p14="http://schemas.microsoft.com/office/powerpoint/2010/main" val="21802629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5222" y="136615"/>
            <a:ext cx="8229600" cy="1143000"/>
          </a:xfrm>
        </p:spPr>
        <p:txBody>
          <a:bodyPr/>
          <a:lstStyle/>
          <a:p>
            <a:pPr algn="ctr"/>
            <a:r>
              <a:rPr lang="en-US" b="1" dirty="0"/>
              <a:t>Conclusions</a:t>
            </a:r>
          </a:p>
        </p:txBody>
      </p:sp>
      <p:sp>
        <p:nvSpPr>
          <p:cNvPr id="6" name="Content Placeholder 1"/>
          <p:cNvSpPr>
            <a:spLocks noGrp="1"/>
          </p:cNvSpPr>
          <p:nvPr>
            <p:ph idx="1"/>
          </p:nvPr>
        </p:nvSpPr>
        <p:spPr>
          <a:xfrm>
            <a:off x="595222" y="1130736"/>
            <a:ext cx="8229600" cy="5356327"/>
          </a:xfrm>
        </p:spPr>
        <p:txBody>
          <a:bodyPr>
            <a:normAutofit fontScale="92500" lnSpcReduction="10000"/>
          </a:bodyPr>
          <a:lstStyle/>
          <a:p>
            <a:r>
              <a:rPr lang="en-US" sz="2000" dirty="0"/>
              <a:t>Proximity – the perception that a source is acoustically close - is an important determinant of attention and recall.</a:t>
            </a:r>
          </a:p>
          <a:p>
            <a:r>
              <a:rPr lang="en-US" sz="2000" dirty="0"/>
              <a:t>The presence or absence of Proximity in particular seats can be determined by listening for the localization of instruments in a small (electronic) ensemble.</a:t>
            </a:r>
          </a:p>
          <a:p>
            <a:r>
              <a:rPr lang="en-US" sz="2000" dirty="0"/>
              <a:t>The ear detects proximity through the phase coherence of upper harmonics in the direct sound, which are randomized by early reflections.</a:t>
            </a:r>
          </a:p>
          <a:p>
            <a:r>
              <a:rPr lang="en-US" sz="2000" dirty="0"/>
              <a:t>Binaural technique  with individual headphone equalization is a practical standard against which other hall research techniques can be judged.</a:t>
            </a:r>
          </a:p>
          <a:p>
            <a:pPr lvl="1"/>
            <a:r>
              <a:rPr lang="en-US" sz="1800" dirty="0">
                <a:solidFill>
                  <a:srgbClr val="FF0000"/>
                </a:solidFill>
              </a:rPr>
              <a:t>Headphones can be non-invasively equalized to match individuals through loudness matching.</a:t>
            </a:r>
          </a:p>
          <a:p>
            <a:r>
              <a:rPr lang="en-US" sz="2000" dirty="0"/>
              <a:t>Existing binaural data can be balanced and equalized to yield a very good snapshot of the sound of an ensemble in a particular seat.</a:t>
            </a:r>
          </a:p>
          <a:p>
            <a:pPr lvl="1"/>
            <a:r>
              <a:rPr lang="en-US" sz="1800" dirty="0">
                <a:solidFill>
                  <a:srgbClr val="FF0000"/>
                </a:solidFill>
              </a:rPr>
              <a:t>This data can be further manipulated to discover why the sound is good, or how to improve it if it is not.</a:t>
            </a:r>
          </a:p>
          <a:p>
            <a:r>
              <a:rPr lang="en-US" sz="2000" dirty="0"/>
              <a:t>Using these techniques we find the first-order lateral reflections in Boston Symphony Hall are excessive.</a:t>
            </a:r>
          </a:p>
          <a:p>
            <a:pPr lvl="1" algn="ctr"/>
            <a:r>
              <a:rPr lang="en-US" sz="1800" dirty="0">
                <a:solidFill>
                  <a:srgbClr val="FF0000"/>
                </a:solidFill>
              </a:rPr>
              <a:t>In every seat tested they are either inaudible, or they reduce or eliminate proximity.</a:t>
            </a:r>
          </a:p>
          <a:p>
            <a:pPr lvl="1"/>
            <a:r>
              <a:rPr lang="en-US" sz="1800" dirty="0">
                <a:solidFill>
                  <a:srgbClr val="FF0000"/>
                </a:solidFill>
              </a:rPr>
              <a:t>Deleting them improves both the clarity of the music and the sound of the hall with no decrease in loudness.</a:t>
            </a:r>
          </a:p>
          <a:p>
            <a:endParaRPr lang="en-US" dirty="0"/>
          </a:p>
        </p:txBody>
      </p:sp>
    </p:spTree>
    <p:extLst>
      <p:ext uri="{BB962C8B-B14F-4D97-AF65-F5344CB8AC3E}">
        <p14:creationId xmlns:p14="http://schemas.microsoft.com/office/powerpoint/2010/main" val="26953747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15" y="365126"/>
            <a:ext cx="8744606" cy="1325563"/>
          </a:xfrm>
        </p:spPr>
        <p:txBody>
          <a:bodyPr>
            <a:normAutofit/>
          </a:bodyPr>
          <a:lstStyle/>
          <a:p>
            <a:pPr algn="ctr"/>
            <a:r>
              <a:rPr lang="en-US" sz="2800" dirty="0" smtClean="0">
                <a:solidFill>
                  <a:srgbClr val="C00000"/>
                </a:solidFill>
              </a:rPr>
              <a:t>DGSonicFocus:  Apps that equalize headphones to match the spectrum at the eardrum from a frontal source. </a:t>
            </a:r>
            <a:endParaRPr lang="en-US" sz="4000" dirty="0">
              <a:solidFill>
                <a:srgbClr val="C00000"/>
              </a:solidFill>
            </a:endParaRPr>
          </a:p>
        </p:txBody>
      </p:sp>
      <p:sp>
        <p:nvSpPr>
          <p:cNvPr id="3" name="Content Placeholder 2"/>
          <p:cNvSpPr>
            <a:spLocks noGrp="1"/>
          </p:cNvSpPr>
          <p:nvPr>
            <p:ph idx="1"/>
          </p:nvPr>
        </p:nvSpPr>
        <p:spPr>
          <a:xfrm>
            <a:off x="637190" y="1690689"/>
            <a:ext cx="7886700" cy="4351338"/>
          </a:xfrm>
        </p:spPr>
        <p:txBody>
          <a:bodyPr>
            <a:normAutofit/>
          </a:bodyPr>
          <a:lstStyle/>
          <a:p>
            <a:r>
              <a:rPr lang="en-US" sz="2400" dirty="0" smtClean="0"/>
              <a:t>Ear canals are very different for each individual!</a:t>
            </a:r>
          </a:p>
          <a:p>
            <a:pPr lvl="1"/>
            <a:r>
              <a:rPr lang="en-US" sz="2000" dirty="0" smtClean="0"/>
              <a:t>Thus the frequency response at the eardrum from the front is also very different.</a:t>
            </a:r>
          </a:p>
          <a:p>
            <a:r>
              <a:rPr lang="en-US" sz="2400" dirty="0" smtClean="0"/>
              <a:t>When headphones are worn these ear canal resonances change dramatically.</a:t>
            </a:r>
          </a:p>
          <a:p>
            <a:pPr lvl="1"/>
            <a:r>
              <a:rPr lang="en-US" sz="2000" dirty="0" smtClean="0"/>
              <a:t>With headphones what we hear is very different from our natural hearing.</a:t>
            </a:r>
          </a:p>
          <a:p>
            <a:r>
              <a:rPr lang="en-US" sz="2400" dirty="0">
                <a:solidFill>
                  <a:srgbClr val="C00000"/>
                </a:solidFill>
              </a:rPr>
              <a:t>I</a:t>
            </a:r>
            <a:r>
              <a:rPr lang="en-US" sz="2400" dirty="0" smtClean="0">
                <a:solidFill>
                  <a:srgbClr val="C00000"/>
                </a:solidFill>
              </a:rPr>
              <a:t>n-head localization and incorrect timbre results.</a:t>
            </a:r>
          </a:p>
          <a:p>
            <a:r>
              <a:rPr lang="en-US" sz="2400" dirty="0" smtClean="0">
                <a:solidFill>
                  <a:srgbClr val="C00000"/>
                </a:solidFill>
              </a:rPr>
              <a:t>Our DGSonicFocus apps match headphones to these individual hearing resonances! </a:t>
            </a:r>
          </a:p>
          <a:p>
            <a:r>
              <a:rPr lang="en-US" dirty="0" smtClean="0">
                <a:solidFill>
                  <a:srgbClr val="C00000"/>
                </a:solidFill>
              </a:rPr>
              <a:t>The result is frontal localization and correct timbre.</a:t>
            </a:r>
            <a:endParaRPr lang="en-US" dirty="0">
              <a:solidFill>
                <a:srgbClr val="C00000"/>
              </a:solidFill>
            </a:endParaRPr>
          </a:p>
        </p:txBody>
      </p:sp>
    </p:spTree>
    <p:extLst>
      <p:ext uri="{BB962C8B-B14F-4D97-AF65-F5344CB8AC3E}">
        <p14:creationId xmlns:p14="http://schemas.microsoft.com/office/powerpoint/2010/main" val="3983250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8688"/>
            <a:ext cx="7886700" cy="1325563"/>
          </a:xfrm>
        </p:spPr>
        <p:txBody>
          <a:bodyPr>
            <a:noAutofit/>
          </a:bodyPr>
          <a:lstStyle/>
          <a:p>
            <a:pPr algn="ctr"/>
            <a:r>
              <a:rPr lang="en-US" sz="2600" b="1" dirty="0"/>
              <a:t>Similar data from acoustics graduate students at Rensselaer University</a:t>
            </a:r>
          </a:p>
        </p:txBody>
      </p:sp>
      <p:pic>
        <p:nvPicPr>
          <p:cNvPr id="2051" name="Picture 5"/>
          <p:cNvPicPr>
            <a:picLocks noChangeAspect="1" noChangeArrowheads="1"/>
          </p:cNvPicPr>
          <p:nvPr/>
        </p:nvPicPr>
        <p:blipFill>
          <a:blip r:embed="rId2">
            <a:extLst>
              <a:ext uri="{28A0092B-C50C-407E-A947-70E740481C1C}">
                <a14:useLocalDpi xmlns:a14="http://schemas.microsoft.com/office/drawing/2010/main" val="0"/>
              </a:ext>
            </a:extLst>
          </a:blip>
          <a:srcRect l="6596" t="3094" r="6982" b="3094"/>
          <a:stretch>
            <a:fillRect/>
          </a:stretch>
        </p:blipFill>
        <p:spPr bwMode="auto">
          <a:xfrm>
            <a:off x="1305238" y="1319832"/>
            <a:ext cx="6533523" cy="501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5733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83" y="491856"/>
            <a:ext cx="7886700" cy="839789"/>
          </a:xfrm>
        </p:spPr>
        <p:txBody>
          <a:bodyPr>
            <a:noAutofit/>
          </a:bodyPr>
          <a:lstStyle/>
          <a:p>
            <a:pPr algn="ctr"/>
            <a:r>
              <a:rPr lang="en-US" sz="2800" b="1" dirty="0">
                <a:solidFill>
                  <a:srgbClr val="C00000"/>
                </a:solidFill>
              </a:rPr>
              <a:t>Individual headphone equalization is critical because the ear canal resonances are very different for each person!</a:t>
            </a:r>
            <a:endParaRPr lang="en-US" sz="3600" b="1" dirty="0">
              <a:solidFill>
                <a:srgbClr val="C00000"/>
              </a:solidFill>
            </a:endParaRPr>
          </a:p>
        </p:txBody>
      </p:sp>
      <p:sp>
        <p:nvSpPr>
          <p:cNvPr id="3" name="矩形 2"/>
          <p:cNvSpPr/>
          <p:nvPr/>
        </p:nvSpPr>
        <p:spPr>
          <a:xfrm>
            <a:off x="820738" y="2036734"/>
            <a:ext cx="8056562" cy="923330"/>
          </a:xfrm>
          <a:prstGeom prst="rect">
            <a:avLst/>
          </a:prstGeom>
        </p:spPr>
        <p:txBody>
          <a:bodyPr wrap="square">
            <a:spAutoFit/>
          </a:bodyPr>
          <a:lstStyle/>
          <a:p>
            <a:pPr marL="285750" indent="-285750" algn="ctr">
              <a:buFont typeface="Arial" panose="020B0604020202020204" pitchFamily="34" charset="0"/>
              <a:buChar char="•"/>
            </a:pPr>
            <a:r>
              <a:rPr lang="en-US" altLang="zh-CN" sz="2000" dirty="0"/>
              <a:t>We will demonstrate the timbre perceived by ten listeners from a pair of Sennheiser 600 headphones. </a:t>
            </a:r>
            <a:endParaRPr lang="en-US" altLang="zh-CN" sz="2000" dirty="0" smtClean="0"/>
          </a:p>
          <a:p>
            <a:pPr marL="285750" indent="-285750" algn="ctr">
              <a:buFont typeface="Arial" panose="020B0604020202020204" pitchFamily="34" charset="0"/>
              <a:buChar char="•"/>
            </a:pPr>
            <a:endParaRPr lang="en-US" altLang="zh-CN" sz="1400" dirty="0"/>
          </a:p>
        </p:txBody>
      </p:sp>
      <p:sp>
        <p:nvSpPr>
          <p:cNvPr id="6" name="矩形 5"/>
          <p:cNvSpPr/>
          <p:nvPr/>
        </p:nvSpPr>
        <p:spPr>
          <a:xfrm>
            <a:off x="820738" y="3575945"/>
            <a:ext cx="7886700" cy="1200329"/>
          </a:xfrm>
          <a:prstGeom prst="rect">
            <a:avLst/>
          </a:prstGeom>
        </p:spPr>
        <p:txBody>
          <a:bodyPr wrap="square">
            <a:spAutoFit/>
          </a:bodyPr>
          <a:lstStyle/>
          <a:p>
            <a:pPr marL="285750" indent="-285750" algn="ctr">
              <a:buFont typeface="Arial" panose="020B0604020202020204" pitchFamily="34" charset="0"/>
              <a:buChar char="•"/>
            </a:pPr>
            <a:r>
              <a:rPr lang="en-US" altLang="zh-CN" sz="2400" dirty="0">
                <a:solidFill>
                  <a:srgbClr val="C00000"/>
                </a:solidFill>
              </a:rPr>
              <a:t>One second of pink noise will be followed by 5 seconds of the spectrum perceived for each listener from the headphone. </a:t>
            </a:r>
          </a:p>
        </p:txBody>
      </p:sp>
      <p:sp>
        <p:nvSpPr>
          <p:cNvPr id="10" name="矩形 9"/>
          <p:cNvSpPr/>
          <p:nvPr/>
        </p:nvSpPr>
        <p:spPr>
          <a:xfrm>
            <a:off x="730250" y="1639586"/>
            <a:ext cx="7864147" cy="338554"/>
          </a:xfrm>
          <a:prstGeom prst="rect">
            <a:avLst/>
          </a:prstGeom>
        </p:spPr>
        <p:txBody>
          <a:bodyPr wrap="square">
            <a:spAutoFit/>
          </a:bodyPr>
          <a:lstStyle/>
          <a:p>
            <a:pPr marL="342900" indent="-342900">
              <a:buFont typeface="Arial" panose="020B0604020202020204" pitchFamily="34" charset="0"/>
              <a:buChar char="•"/>
            </a:pPr>
            <a:r>
              <a:rPr lang="zh-CN" altLang="en-US" sz="1600" dirty="0" smtClean="0">
                <a:latin typeface="冬青黑体简体中文 W3" panose="020B0300000000000000" pitchFamily="34" charset="-122"/>
                <a:ea typeface="冬青黑体简体中文 W3" panose="020B0300000000000000" pitchFamily="34" charset="-122"/>
              </a:rPr>
              <a:t>我们将展示十个听音员用</a:t>
            </a:r>
            <a:r>
              <a:rPr lang="en-US" altLang="zh-CN" sz="1600" dirty="0" err="1"/>
              <a:t>Sennheiser</a:t>
            </a:r>
            <a:r>
              <a:rPr lang="en-US" altLang="zh-CN" sz="1600" dirty="0"/>
              <a:t> </a:t>
            </a:r>
            <a:r>
              <a:rPr lang="en-US" altLang="zh-CN" sz="1600" dirty="0" smtClean="0"/>
              <a:t>600</a:t>
            </a:r>
            <a:r>
              <a:rPr lang="zh-CN" altLang="en-US" sz="1600" dirty="0" smtClean="0">
                <a:latin typeface="冬青黑体简体中文 W3" panose="020B0300000000000000" pitchFamily="34" charset="-122"/>
                <a:ea typeface="冬青黑体简体中文 W3" panose="020B0300000000000000" pitchFamily="34" charset="-122"/>
              </a:rPr>
              <a:t>听到的声音。</a:t>
            </a:r>
            <a:r>
              <a:rPr lang="en-US" altLang="zh-CN" sz="1600" dirty="0" smtClean="0">
                <a:latin typeface="冬青黑体简体中文 W3" panose="020B0300000000000000" pitchFamily="34" charset="-122"/>
                <a:ea typeface="冬青黑体简体中文 W3" panose="020B0300000000000000" pitchFamily="34" charset="-122"/>
              </a:rPr>
              <a:t> </a:t>
            </a:r>
            <a:endParaRPr lang="en-US" altLang="zh-CN" sz="1600" dirty="0">
              <a:latin typeface="冬青黑体简体中文 W3" panose="020B0300000000000000" pitchFamily="34" charset="-122"/>
              <a:ea typeface="冬青黑体简体中文 W3" panose="020B0300000000000000" pitchFamily="34" charset="-122"/>
            </a:endParaRPr>
          </a:p>
        </p:txBody>
      </p:sp>
      <p:sp>
        <p:nvSpPr>
          <p:cNvPr id="11" name="矩形 10"/>
          <p:cNvSpPr/>
          <p:nvPr/>
        </p:nvSpPr>
        <p:spPr>
          <a:xfrm>
            <a:off x="730250" y="2929450"/>
            <a:ext cx="7864147" cy="338554"/>
          </a:xfrm>
          <a:prstGeom prst="rect">
            <a:avLst/>
          </a:prstGeom>
        </p:spPr>
        <p:txBody>
          <a:bodyPr wrap="square">
            <a:spAutoFit/>
          </a:bodyPr>
          <a:lstStyle/>
          <a:p>
            <a:pPr marL="342900" indent="-342900">
              <a:buFont typeface="Arial" panose="020B0604020202020204" pitchFamily="34" charset="0"/>
              <a:buChar char="•"/>
            </a:pPr>
            <a:r>
              <a:rPr lang="zh-CN" altLang="en-US" sz="1400" dirty="0" smtClean="0">
                <a:latin typeface="冬青黑体简体中文 W3" panose="020B0300000000000000" pitchFamily="34" charset="-122"/>
                <a:ea typeface="冬青黑体简体中文 W3" panose="020B0300000000000000" pitchFamily="34" charset="-122"/>
              </a:rPr>
              <a:t>每段声音首先是</a:t>
            </a:r>
            <a:r>
              <a:rPr lang="en-US" altLang="zh-CN" sz="1400" dirty="0" smtClean="0">
                <a:latin typeface="冬青黑体简体中文 W3" panose="020B0300000000000000" pitchFamily="34" charset="-122"/>
                <a:ea typeface="冬青黑体简体中文 W3" panose="020B0300000000000000" pitchFamily="34" charset="-122"/>
              </a:rPr>
              <a:t>1</a:t>
            </a:r>
            <a:r>
              <a:rPr lang="zh-CN" altLang="en-US" sz="1400" dirty="0" smtClean="0">
                <a:latin typeface="冬青黑体简体中文 W3" panose="020B0300000000000000" pitchFamily="34" charset="-122"/>
                <a:ea typeface="冬青黑体简体中文 W3" panose="020B0300000000000000" pitchFamily="34" charset="-122"/>
              </a:rPr>
              <a:t>秒的粉噪，随后是该听音员从耳机中听到的</a:t>
            </a:r>
            <a:r>
              <a:rPr lang="en-US" altLang="zh-CN" sz="1400" dirty="0" smtClean="0">
                <a:latin typeface="冬青黑体简体中文 W3" panose="020B0300000000000000" pitchFamily="34" charset="-122"/>
                <a:ea typeface="冬青黑体简体中文 W3" panose="020B0300000000000000" pitchFamily="34" charset="-122"/>
              </a:rPr>
              <a:t>5</a:t>
            </a:r>
            <a:r>
              <a:rPr lang="zh-CN" altLang="en-US" sz="1400" dirty="0" smtClean="0">
                <a:latin typeface="冬青黑体简体中文 W3" panose="020B0300000000000000" pitchFamily="34" charset="-122"/>
                <a:ea typeface="冬青黑体简体中文 W3" panose="020B0300000000000000" pitchFamily="34" charset="-122"/>
              </a:rPr>
              <a:t>秒的声音</a:t>
            </a:r>
            <a:r>
              <a:rPr lang="zh-CN" altLang="en-US" sz="1600" dirty="0" smtClean="0">
                <a:latin typeface="冬青黑体简体中文 W3" panose="020B0300000000000000" pitchFamily="34" charset="-122"/>
                <a:ea typeface="冬青黑体简体中文 W3" panose="020B0300000000000000" pitchFamily="34" charset="-122"/>
              </a:rPr>
              <a:t>。</a:t>
            </a:r>
            <a:endParaRPr lang="en-US" altLang="zh-CN" sz="1600" dirty="0">
              <a:latin typeface="冬青黑体简体中文 W3" panose="020B0300000000000000" pitchFamily="34" charset="-122"/>
              <a:ea typeface="冬青黑体简体中文 W3" panose="020B0300000000000000" pitchFamily="34" charset="-122"/>
            </a:endParaRPr>
          </a:p>
        </p:txBody>
      </p:sp>
    </p:spTree>
    <p:extLst>
      <p:ext uri="{BB962C8B-B14F-4D97-AF65-F5344CB8AC3E}">
        <p14:creationId xmlns:p14="http://schemas.microsoft.com/office/powerpoint/2010/main" val="25752575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Anthony</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38" y="1942892"/>
            <a:ext cx="3901032" cy="2972215"/>
          </a:xfrm>
          <a:prstGeom prst="rect">
            <a:avLst/>
          </a:prstGeom>
        </p:spPr>
      </p:pic>
      <p:sp>
        <p:nvSpPr>
          <p:cNvPr id="6" name="TextBox 5"/>
          <p:cNvSpPr txBox="1"/>
          <p:nvPr/>
        </p:nvSpPr>
        <p:spPr>
          <a:xfrm>
            <a:off x="584319" y="5402088"/>
            <a:ext cx="4336542" cy="738664"/>
          </a:xfrm>
          <a:prstGeom prst="rect">
            <a:avLst/>
          </a:prstGeom>
          <a:noFill/>
        </p:spPr>
        <p:txBody>
          <a:bodyPr wrap="square" rtlCol="0">
            <a:spAutoFit/>
          </a:bodyPr>
          <a:lstStyle/>
          <a:p>
            <a:pPr algn="ctr"/>
            <a:r>
              <a:rPr lang="en-US" sz="1400" dirty="0"/>
              <a:t>Black is the personal equal loudness to a loudspeaker</a:t>
            </a:r>
          </a:p>
          <a:p>
            <a:pPr algn="ctr"/>
            <a:r>
              <a:rPr lang="en-US" sz="1400" dirty="0"/>
              <a:t>Blue is the correction needed for the headphone</a:t>
            </a:r>
          </a:p>
          <a:p>
            <a:pPr algn="ctr"/>
            <a:r>
              <a:rPr lang="en-US" sz="1400" dirty="0"/>
              <a:t>The timbre perceived is the inverse of the blue curve.</a:t>
            </a:r>
          </a:p>
        </p:txBody>
      </p:sp>
      <p:pic>
        <p:nvPicPr>
          <p:cNvPr id="7" name="sen_600_Anthon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9632" y="2478024"/>
            <a:ext cx="457200" cy="457200"/>
          </a:xfrm>
          <a:prstGeom prst="rect">
            <a:avLst/>
          </a:prstGeom>
        </p:spPr>
      </p:pic>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pic>
        <p:nvPicPr>
          <p:cNvPr id="9" name="Anthon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99632" y="3831336"/>
            <a:ext cx="457200" cy="457200"/>
          </a:xfrm>
          <a:prstGeom prst="rect">
            <a:avLst/>
          </a:prstGeom>
        </p:spPr>
      </p:pic>
      <p:sp>
        <p:nvSpPr>
          <p:cNvPr id="10" name="TextBox 9"/>
          <p:cNvSpPr txBox="1"/>
          <p:nvPr/>
        </p:nvSpPr>
        <p:spPr>
          <a:xfrm>
            <a:off x="5806440" y="4564450"/>
            <a:ext cx="1750060" cy="300082"/>
          </a:xfrm>
          <a:prstGeom prst="rect">
            <a:avLst/>
          </a:prstGeom>
          <a:noFill/>
        </p:spPr>
        <p:txBody>
          <a:bodyPr wrap="square" rtlCol="0">
            <a:spAutoFit/>
          </a:bodyPr>
          <a:lstStyle/>
          <a:p>
            <a:r>
              <a:rPr lang="en-US" sz="1350" dirty="0"/>
              <a:t>Correction Needed</a:t>
            </a:r>
          </a:p>
        </p:txBody>
      </p:sp>
      <p:sp>
        <p:nvSpPr>
          <p:cNvPr id="11" name="TextBox 5"/>
          <p:cNvSpPr txBox="1"/>
          <p:nvPr/>
        </p:nvSpPr>
        <p:spPr>
          <a:xfrm>
            <a:off x="501382" y="4915107"/>
            <a:ext cx="4502417" cy="461665"/>
          </a:xfrm>
          <a:prstGeom prst="rect">
            <a:avLst/>
          </a:prstGeom>
          <a:noFill/>
        </p:spPr>
        <p:txBody>
          <a:bodyPr wrap="square" rtlCol="0">
            <a:spAutoFit/>
          </a:bodyPr>
          <a:lstStyle/>
          <a:p>
            <a:pPr algn="ctr"/>
            <a:r>
              <a:rPr lang="zh-CN" altLang="en-US" sz="1200" dirty="0" smtClean="0">
                <a:latin typeface="冬青黑体简体中文 W3" panose="020B0300000000000000" pitchFamily="34" charset="-122"/>
                <a:ea typeface="冬青黑体简体中文 W3" panose="020B0300000000000000" pitchFamily="34" charset="-122"/>
              </a:rPr>
              <a:t>黑色曲线是扬声器的等响曲线，蓝色曲线是耳机所需的均衡。听到的声音是蓝色曲线的逆曲线。</a:t>
            </a:r>
            <a:endParaRPr lang="en-US" sz="1200" dirty="0">
              <a:latin typeface="冬青黑体简体中文 W3" panose="020B0300000000000000" pitchFamily="34" charset="-122"/>
              <a:ea typeface="冬青黑体简体中文 W3" panose="020B0300000000000000" pitchFamily="34" charset="-122"/>
            </a:endParaRPr>
          </a:p>
        </p:txBody>
      </p:sp>
    </p:spTree>
    <p:extLst>
      <p:ext uri="{BB962C8B-B14F-4D97-AF65-F5344CB8AC3E}">
        <p14:creationId xmlns:p14="http://schemas.microsoft.com/office/powerpoint/2010/main" val="1436508152"/>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30"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Ben</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800860" cy="300082"/>
          </a:xfrm>
          <a:prstGeom prst="rect">
            <a:avLst/>
          </a:prstGeom>
          <a:noFill/>
        </p:spPr>
        <p:txBody>
          <a:bodyPr wrap="square" rtlCol="0">
            <a:spAutoFit/>
          </a:bodyPr>
          <a:lstStyle/>
          <a:p>
            <a:r>
              <a:rPr lang="en-US" sz="1350" dirty="0"/>
              <a:t>Correction Needed</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38" y="1906380"/>
            <a:ext cx="3793861" cy="2972215"/>
          </a:xfrm>
          <a:prstGeom prst="rect">
            <a:avLst/>
          </a:prstGeom>
        </p:spPr>
      </p:pic>
      <p:pic>
        <p:nvPicPr>
          <p:cNvPr id="5" name="sen_600_b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9632" y="2591356"/>
            <a:ext cx="457200" cy="457200"/>
          </a:xfrm>
          <a:prstGeom prst="rect">
            <a:avLst/>
          </a:prstGeom>
        </p:spPr>
      </p:pic>
      <p:pic>
        <p:nvPicPr>
          <p:cNvPr id="12" name="b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99632" y="4023603"/>
            <a:ext cx="457200" cy="457200"/>
          </a:xfrm>
          <a:prstGeom prst="rect">
            <a:avLst/>
          </a:prstGeom>
        </p:spPr>
      </p:pic>
      <p:sp>
        <p:nvSpPr>
          <p:cNvPr id="13" name="TextBox 5"/>
          <p:cNvSpPr txBox="1"/>
          <p:nvPr/>
        </p:nvSpPr>
        <p:spPr>
          <a:xfrm>
            <a:off x="584319" y="5402088"/>
            <a:ext cx="4336542" cy="738664"/>
          </a:xfrm>
          <a:prstGeom prst="rect">
            <a:avLst/>
          </a:prstGeom>
          <a:noFill/>
        </p:spPr>
        <p:txBody>
          <a:bodyPr wrap="square" rtlCol="0">
            <a:spAutoFit/>
          </a:bodyPr>
          <a:lstStyle/>
          <a:p>
            <a:pPr algn="ctr"/>
            <a:r>
              <a:rPr lang="en-US" sz="1400" dirty="0"/>
              <a:t>Black is the personal equal loudness to a loudspeaker</a:t>
            </a:r>
          </a:p>
          <a:p>
            <a:pPr algn="ctr"/>
            <a:r>
              <a:rPr lang="en-US" sz="1400" dirty="0"/>
              <a:t>Blue is the correction needed for the headphone</a:t>
            </a:r>
          </a:p>
          <a:p>
            <a:pPr algn="ctr"/>
            <a:r>
              <a:rPr lang="en-US" sz="1400" dirty="0"/>
              <a:t>The timbre perceived is the inverse of the blue curve.</a:t>
            </a:r>
          </a:p>
        </p:txBody>
      </p:sp>
      <p:sp>
        <p:nvSpPr>
          <p:cNvPr id="14" name="TextBox 5"/>
          <p:cNvSpPr txBox="1"/>
          <p:nvPr/>
        </p:nvSpPr>
        <p:spPr>
          <a:xfrm>
            <a:off x="501382" y="4915107"/>
            <a:ext cx="4502417" cy="523220"/>
          </a:xfrm>
          <a:prstGeom prst="rect">
            <a:avLst/>
          </a:prstGeom>
          <a:noFill/>
        </p:spPr>
        <p:txBody>
          <a:bodyPr wrap="square" rtlCol="0">
            <a:spAutoFit/>
          </a:bodyPr>
          <a:lstStyle/>
          <a:p>
            <a:pPr algn="ctr"/>
            <a:r>
              <a:rPr lang="zh-CN" altLang="en-US" sz="1100" dirty="0" smtClean="0">
                <a:latin typeface="冬青黑体简体中文 W3" panose="020B0300000000000000" pitchFamily="34" charset="-122"/>
                <a:ea typeface="冬青黑体简体中文 W3" panose="020B0300000000000000" pitchFamily="34" charset="-122"/>
              </a:rPr>
              <a:t>黑色曲线是扬声器的等响曲线，蓝色曲线是耳机所需的均衡。听到的声音是蓝色曲线的逆曲线</a:t>
            </a:r>
            <a:r>
              <a:rPr lang="zh-CN" altLang="en-US" sz="1600" dirty="0" smtClean="0">
                <a:latin typeface="冬青黑体简体中文 W3" panose="020B0300000000000000" pitchFamily="34" charset="-122"/>
                <a:ea typeface="冬青黑体简体中文 W3" panose="020B0300000000000000" pitchFamily="34" charset="-122"/>
              </a:rPr>
              <a:t>。</a:t>
            </a:r>
            <a:endParaRPr lang="en-US" sz="1600" dirty="0">
              <a:latin typeface="冬青黑体简体中文 W3" panose="020B0300000000000000" pitchFamily="34" charset="-122"/>
              <a:ea typeface="冬青黑体简体中文 W3" panose="020B0300000000000000" pitchFamily="34" charset="-122"/>
            </a:endParaRPr>
          </a:p>
        </p:txBody>
      </p:sp>
    </p:spTree>
    <p:extLst>
      <p:ext uri="{BB962C8B-B14F-4D97-AF65-F5344CB8AC3E}">
        <p14:creationId xmlns:p14="http://schemas.microsoft.com/office/powerpoint/2010/main" val="2955056215"/>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17"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David</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927860" cy="300082"/>
          </a:xfrm>
          <a:prstGeom prst="rect">
            <a:avLst/>
          </a:prstGeom>
          <a:noFill/>
        </p:spPr>
        <p:txBody>
          <a:bodyPr wrap="square" rtlCol="0">
            <a:spAutoFit/>
          </a:bodyPr>
          <a:lstStyle/>
          <a:p>
            <a:r>
              <a:rPr lang="en-US" sz="1350" dirty="0"/>
              <a:t>Correction Needed</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38" y="1961289"/>
            <a:ext cx="3793861" cy="2972215"/>
          </a:xfrm>
          <a:prstGeom prst="rect">
            <a:avLst/>
          </a:prstGeom>
        </p:spPr>
      </p:pic>
      <p:pic>
        <p:nvPicPr>
          <p:cNvPr id="3" name="sen_600_dav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9632" y="2548026"/>
            <a:ext cx="457200" cy="457200"/>
          </a:xfrm>
          <a:prstGeom prst="rect">
            <a:avLst/>
          </a:prstGeom>
        </p:spPr>
      </p:pic>
      <p:pic>
        <p:nvPicPr>
          <p:cNvPr id="7" name="davi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99632" y="4027275"/>
            <a:ext cx="457200" cy="457200"/>
          </a:xfrm>
          <a:prstGeom prst="rect">
            <a:avLst/>
          </a:prstGeom>
        </p:spPr>
      </p:pic>
      <p:sp>
        <p:nvSpPr>
          <p:cNvPr id="12" name="TextBox 5"/>
          <p:cNvSpPr txBox="1"/>
          <p:nvPr/>
        </p:nvSpPr>
        <p:spPr>
          <a:xfrm>
            <a:off x="584319" y="5402088"/>
            <a:ext cx="4336542" cy="738664"/>
          </a:xfrm>
          <a:prstGeom prst="rect">
            <a:avLst/>
          </a:prstGeom>
          <a:noFill/>
        </p:spPr>
        <p:txBody>
          <a:bodyPr wrap="square" rtlCol="0">
            <a:spAutoFit/>
          </a:bodyPr>
          <a:lstStyle/>
          <a:p>
            <a:pPr algn="ctr"/>
            <a:r>
              <a:rPr lang="en-US" sz="1400" dirty="0"/>
              <a:t>Black is the personal equal loudness to a loudspeaker</a:t>
            </a:r>
          </a:p>
          <a:p>
            <a:pPr algn="ctr"/>
            <a:r>
              <a:rPr lang="en-US" sz="1400" dirty="0"/>
              <a:t>Blue is the correction needed for the headphone</a:t>
            </a:r>
          </a:p>
          <a:p>
            <a:pPr algn="ctr"/>
            <a:r>
              <a:rPr lang="en-US" sz="1400" dirty="0"/>
              <a:t>The timbre perceived is the inverse of the blue curve.</a:t>
            </a:r>
          </a:p>
        </p:txBody>
      </p:sp>
      <p:sp>
        <p:nvSpPr>
          <p:cNvPr id="13" name="TextBox 5"/>
          <p:cNvSpPr txBox="1"/>
          <p:nvPr/>
        </p:nvSpPr>
        <p:spPr>
          <a:xfrm>
            <a:off x="501382" y="4915107"/>
            <a:ext cx="4502417" cy="523220"/>
          </a:xfrm>
          <a:prstGeom prst="rect">
            <a:avLst/>
          </a:prstGeom>
          <a:noFill/>
        </p:spPr>
        <p:txBody>
          <a:bodyPr wrap="square" rtlCol="0">
            <a:spAutoFit/>
          </a:bodyPr>
          <a:lstStyle/>
          <a:p>
            <a:pPr algn="ctr"/>
            <a:r>
              <a:rPr lang="zh-CN" altLang="en-US" sz="1100" dirty="0" smtClean="0">
                <a:latin typeface="冬青黑体简体中文 W3" panose="020B0300000000000000" pitchFamily="34" charset="-122"/>
                <a:ea typeface="冬青黑体简体中文 W3" panose="020B0300000000000000" pitchFamily="34" charset="-122"/>
              </a:rPr>
              <a:t>黑色曲线是扬声器的等响曲线，蓝色曲线是耳机所需的均衡。听到的声音是蓝色曲线的逆曲线</a:t>
            </a:r>
            <a:r>
              <a:rPr lang="zh-CN" altLang="en-US" sz="1600" dirty="0" smtClean="0">
                <a:latin typeface="冬青黑体简体中文 W3" panose="020B0300000000000000" pitchFamily="34" charset="-122"/>
                <a:ea typeface="冬青黑体简体中文 W3" panose="020B0300000000000000" pitchFamily="34" charset="-122"/>
              </a:rPr>
              <a:t>。</a:t>
            </a:r>
            <a:endParaRPr lang="en-US" sz="1600" dirty="0">
              <a:latin typeface="冬青黑体简体中文 W3" panose="020B0300000000000000" pitchFamily="34" charset="-122"/>
              <a:ea typeface="冬青黑体简体中文 W3" panose="020B0300000000000000" pitchFamily="34" charset="-122"/>
            </a:endParaRPr>
          </a:p>
        </p:txBody>
      </p:sp>
    </p:spTree>
    <p:extLst>
      <p:ext uri="{BB962C8B-B14F-4D97-AF65-F5344CB8AC3E}">
        <p14:creationId xmlns:p14="http://schemas.microsoft.com/office/powerpoint/2010/main" val="496845738"/>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164" fill="hold"/>
                                        <p:tgtEl>
                                          <p:spTgt spid="7"/>
                                        </p:tgtEl>
                                      </p:cBhvr>
                                    </p:cmd>
                                  </p:childTnLst>
                                </p:cTn>
                              </p:par>
                            </p:childTnLst>
                          </p:cTn>
                        </p:par>
                      </p:childTnLst>
                    </p:cTn>
                  </p:par>
                </p:childTnLst>
              </p:cTn>
              <p:nextCondLst>
                <p:cond evt="onClick" delay="0">
                  <p:tgtEl>
                    <p:spTgt spid="7"/>
                  </p:tgtEl>
                </p:cond>
              </p:nextCondLst>
            </p:seq>
            <p:audio>
              <p:cMediaNode vol="80000">
                <p:cTn id="12" fill="hold" display="0">
                  <p:stCondLst>
                    <p:cond delay="indefinite"/>
                  </p:stCondLst>
                  <p:endCondLst>
                    <p:cond evt="onStopAudio" delay="0">
                      <p:tgtEl>
                        <p:sldTgt/>
                      </p:tgtEl>
                    </p:cond>
                  </p:endCondLst>
                </p:cTn>
                <p:tgtEl>
                  <p:spTgt spid="7"/>
                </p:tgtEl>
              </p:cMediaNode>
            </p:audi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Jonas</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762760" cy="300082"/>
          </a:xfrm>
          <a:prstGeom prst="rect">
            <a:avLst/>
          </a:prstGeom>
          <a:noFill/>
        </p:spPr>
        <p:txBody>
          <a:bodyPr wrap="square" rtlCol="0">
            <a:spAutoFit/>
          </a:bodyPr>
          <a:lstStyle/>
          <a:p>
            <a:r>
              <a:rPr lang="en-US" sz="1350" dirty="0"/>
              <a:t>Correction Needed</a:t>
            </a:r>
          </a:p>
        </p:txBody>
      </p:sp>
      <p:pic>
        <p:nvPicPr>
          <p:cNvPr id="5" name="sen_600_Jona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40330" y="2669699"/>
            <a:ext cx="457200" cy="457200"/>
          </a:xfrm>
          <a:prstGeom prst="rect">
            <a:avLst/>
          </a:prstGeom>
        </p:spPr>
      </p:pic>
      <p:pic>
        <p:nvPicPr>
          <p:cNvPr id="9" name="Jonas_Braasc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240330" y="4038434"/>
            <a:ext cx="457200" cy="4572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388" y="1902808"/>
            <a:ext cx="3915322" cy="2979359"/>
          </a:xfrm>
          <a:prstGeom prst="rect">
            <a:avLst/>
          </a:prstGeom>
        </p:spPr>
      </p:pic>
      <p:sp>
        <p:nvSpPr>
          <p:cNvPr id="13" name="TextBox 5"/>
          <p:cNvSpPr txBox="1"/>
          <p:nvPr/>
        </p:nvSpPr>
        <p:spPr>
          <a:xfrm>
            <a:off x="584319" y="5402088"/>
            <a:ext cx="4336542" cy="738664"/>
          </a:xfrm>
          <a:prstGeom prst="rect">
            <a:avLst/>
          </a:prstGeom>
          <a:noFill/>
        </p:spPr>
        <p:txBody>
          <a:bodyPr wrap="square" rtlCol="0">
            <a:spAutoFit/>
          </a:bodyPr>
          <a:lstStyle/>
          <a:p>
            <a:pPr algn="ctr"/>
            <a:r>
              <a:rPr lang="en-US" sz="1400" dirty="0"/>
              <a:t>Black is the personal equal loudness to a loudspeaker</a:t>
            </a:r>
          </a:p>
          <a:p>
            <a:pPr algn="ctr"/>
            <a:r>
              <a:rPr lang="en-US" sz="1400" dirty="0"/>
              <a:t>Blue is the correction needed for the headphone</a:t>
            </a:r>
          </a:p>
          <a:p>
            <a:pPr algn="ctr"/>
            <a:r>
              <a:rPr lang="en-US" sz="1400" dirty="0"/>
              <a:t>The timbre perceived is the inverse of the blue curve.</a:t>
            </a:r>
          </a:p>
        </p:txBody>
      </p:sp>
      <p:sp>
        <p:nvSpPr>
          <p:cNvPr id="14" name="TextBox 5"/>
          <p:cNvSpPr txBox="1"/>
          <p:nvPr/>
        </p:nvSpPr>
        <p:spPr>
          <a:xfrm>
            <a:off x="501382" y="4915107"/>
            <a:ext cx="4502417" cy="523220"/>
          </a:xfrm>
          <a:prstGeom prst="rect">
            <a:avLst/>
          </a:prstGeom>
          <a:noFill/>
        </p:spPr>
        <p:txBody>
          <a:bodyPr wrap="square" rtlCol="0">
            <a:spAutoFit/>
          </a:bodyPr>
          <a:lstStyle/>
          <a:p>
            <a:pPr algn="ctr"/>
            <a:r>
              <a:rPr lang="zh-CN" altLang="en-US" sz="1100" dirty="0" smtClean="0">
                <a:latin typeface="冬青黑体简体中文 W3" panose="020B0300000000000000" pitchFamily="34" charset="-122"/>
                <a:ea typeface="冬青黑体简体中文 W3" panose="020B0300000000000000" pitchFamily="34" charset="-122"/>
              </a:rPr>
              <a:t>黑色曲线是扬声器的等响曲线，蓝色曲线是耳机所需的均衡。听到的声音是蓝色曲线的逆曲线</a:t>
            </a:r>
            <a:r>
              <a:rPr lang="zh-CN" altLang="en-US" sz="1600" dirty="0" smtClean="0">
                <a:latin typeface="冬青黑体简体中文 W3" panose="020B0300000000000000" pitchFamily="34" charset="-122"/>
                <a:ea typeface="冬青黑体简体中文 W3" panose="020B0300000000000000" pitchFamily="34" charset="-122"/>
              </a:rPr>
              <a:t>。</a:t>
            </a:r>
            <a:endParaRPr lang="en-US" sz="1600" dirty="0">
              <a:latin typeface="冬青黑体简体中文 W3" panose="020B0300000000000000" pitchFamily="34" charset="-122"/>
              <a:ea typeface="冬青黑体简体中文 W3" panose="020B0300000000000000" pitchFamily="34" charset="-122"/>
            </a:endParaRPr>
          </a:p>
        </p:txBody>
      </p:sp>
    </p:spTree>
    <p:extLst>
      <p:ext uri="{BB962C8B-B14F-4D97-AF65-F5344CB8AC3E}">
        <p14:creationId xmlns:p14="http://schemas.microsoft.com/office/powerpoint/2010/main" val="1001098681"/>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478" fill="hold"/>
                                        <p:tgtEl>
                                          <p:spTgt spid="9"/>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9"/>
                </p:tgtEl>
              </p:cMediaNode>
            </p:audio>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Misha</a:t>
            </a:r>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737360" cy="300082"/>
          </a:xfrm>
          <a:prstGeom prst="rect">
            <a:avLst/>
          </a:prstGeom>
          <a:noFill/>
        </p:spPr>
        <p:txBody>
          <a:bodyPr wrap="square" rtlCol="0">
            <a:spAutoFit/>
          </a:bodyPr>
          <a:lstStyle/>
          <a:p>
            <a:r>
              <a:rPr lang="en-US" sz="1350" dirty="0"/>
              <a:t>Correction Needed</a:t>
            </a:r>
          </a:p>
        </p:txBody>
      </p:sp>
      <p:pic>
        <p:nvPicPr>
          <p:cNvPr id="5" name="sen_600_mish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9632" y="2569386"/>
            <a:ext cx="457200" cy="457200"/>
          </a:xfrm>
          <a:prstGeom prst="rect">
            <a:avLst/>
          </a:prstGeom>
        </p:spPr>
      </p:pic>
      <p:pic>
        <p:nvPicPr>
          <p:cNvPr id="9" name="Mish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199632" y="4107250"/>
            <a:ext cx="457200" cy="4572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138" y="1950572"/>
            <a:ext cx="3965335" cy="2993649"/>
          </a:xfrm>
          <a:prstGeom prst="rect">
            <a:avLst/>
          </a:prstGeom>
        </p:spPr>
      </p:pic>
      <p:sp>
        <p:nvSpPr>
          <p:cNvPr id="13" name="TextBox 5"/>
          <p:cNvSpPr txBox="1"/>
          <p:nvPr/>
        </p:nvSpPr>
        <p:spPr>
          <a:xfrm>
            <a:off x="584319" y="5402088"/>
            <a:ext cx="4336542" cy="738664"/>
          </a:xfrm>
          <a:prstGeom prst="rect">
            <a:avLst/>
          </a:prstGeom>
          <a:noFill/>
        </p:spPr>
        <p:txBody>
          <a:bodyPr wrap="square" rtlCol="0">
            <a:spAutoFit/>
          </a:bodyPr>
          <a:lstStyle/>
          <a:p>
            <a:pPr algn="ctr"/>
            <a:r>
              <a:rPr lang="en-US" sz="1400" dirty="0"/>
              <a:t>Black is the personal equal loudness to a loudspeaker</a:t>
            </a:r>
          </a:p>
          <a:p>
            <a:pPr algn="ctr"/>
            <a:r>
              <a:rPr lang="en-US" sz="1400" dirty="0"/>
              <a:t>Blue is the correction needed for the headphone</a:t>
            </a:r>
          </a:p>
          <a:p>
            <a:pPr algn="ctr"/>
            <a:r>
              <a:rPr lang="en-US" sz="1400" dirty="0"/>
              <a:t>The timbre perceived is the inverse of the blue curve.</a:t>
            </a:r>
          </a:p>
        </p:txBody>
      </p:sp>
      <p:sp>
        <p:nvSpPr>
          <p:cNvPr id="14" name="TextBox 5"/>
          <p:cNvSpPr txBox="1"/>
          <p:nvPr/>
        </p:nvSpPr>
        <p:spPr>
          <a:xfrm>
            <a:off x="501382" y="4915107"/>
            <a:ext cx="4502417" cy="430887"/>
          </a:xfrm>
          <a:prstGeom prst="rect">
            <a:avLst/>
          </a:prstGeom>
          <a:noFill/>
        </p:spPr>
        <p:txBody>
          <a:bodyPr wrap="square" rtlCol="0">
            <a:spAutoFit/>
          </a:bodyPr>
          <a:lstStyle/>
          <a:p>
            <a:pPr algn="ctr"/>
            <a:r>
              <a:rPr lang="zh-CN" altLang="en-US" sz="1100" dirty="0" smtClean="0">
                <a:latin typeface="冬青黑体简体中文 W3" panose="020B0300000000000000" pitchFamily="34" charset="-122"/>
                <a:ea typeface="冬青黑体简体中文 W3" panose="020B0300000000000000" pitchFamily="34" charset="-122"/>
              </a:rPr>
              <a:t>黑色曲线是扬声器的等响曲线，蓝色曲线是耳机所需的均衡。听到的声音是蓝色曲线的逆曲线。</a:t>
            </a:r>
            <a:endParaRPr lang="en-US" sz="1100" dirty="0">
              <a:latin typeface="冬青黑体简体中文 W3" panose="020B0300000000000000" pitchFamily="34" charset="-122"/>
              <a:ea typeface="冬青黑体简体中文 W3" panose="020B0300000000000000" pitchFamily="34" charset="-122"/>
            </a:endParaRPr>
          </a:p>
        </p:txBody>
      </p:sp>
    </p:spTree>
    <p:extLst>
      <p:ext uri="{BB962C8B-B14F-4D97-AF65-F5344CB8AC3E}">
        <p14:creationId xmlns:p14="http://schemas.microsoft.com/office/powerpoint/2010/main" val="2399013069"/>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478" fill="hold"/>
                                        <p:tgtEl>
                                          <p:spTgt spid="9"/>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9"/>
                </p:tgtEl>
              </p:cMediaNode>
            </p:audio>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Torben</a:t>
            </a:r>
            <a:endParaRPr lang="en-US" dirty="0"/>
          </a:p>
        </p:txBody>
      </p:sp>
      <p:sp>
        <p:nvSpPr>
          <p:cNvPr id="8" name="TextBox 7"/>
          <p:cNvSpPr txBox="1"/>
          <p:nvPr/>
        </p:nvSpPr>
        <p:spPr>
          <a:xfrm>
            <a:off x="5806440" y="3147315"/>
            <a:ext cx="1472184" cy="300082"/>
          </a:xfrm>
          <a:prstGeom prst="rect">
            <a:avLst/>
          </a:prstGeom>
          <a:noFill/>
        </p:spPr>
        <p:txBody>
          <a:bodyPr wrap="square" rtlCol="0">
            <a:spAutoFit/>
          </a:bodyPr>
          <a:lstStyle/>
          <a:p>
            <a:r>
              <a:rPr lang="en-US" sz="1350" dirty="0"/>
              <a:t>Timbre Perceived</a:t>
            </a:r>
          </a:p>
        </p:txBody>
      </p:sp>
      <p:sp>
        <p:nvSpPr>
          <p:cNvPr id="10" name="TextBox 9"/>
          <p:cNvSpPr txBox="1"/>
          <p:nvPr/>
        </p:nvSpPr>
        <p:spPr>
          <a:xfrm>
            <a:off x="5806440" y="4564450"/>
            <a:ext cx="1800860" cy="300082"/>
          </a:xfrm>
          <a:prstGeom prst="rect">
            <a:avLst/>
          </a:prstGeom>
          <a:noFill/>
        </p:spPr>
        <p:txBody>
          <a:bodyPr wrap="square" rtlCol="0">
            <a:spAutoFit/>
          </a:bodyPr>
          <a:lstStyle/>
          <a:p>
            <a:r>
              <a:rPr lang="en-US" sz="1350" dirty="0"/>
              <a:t>Correction Needed</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38" y="1961289"/>
            <a:ext cx="3836729" cy="2972215"/>
          </a:xfrm>
          <a:prstGeom prst="rect">
            <a:avLst/>
          </a:prstGeom>
        </p:spPr>
      </p:pic>
      <p:pic>
        <p:nvPicPr>
          <p:cNvPr id="9" name="sen_600_Torb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9632" y="2605690"/>
            <a:ext cx="457200" cy="457200"/>
          </a:xfrm>
          <a:prstGeom prst="rect">
            <a:avLst/>
          </a:prstGeom>
        </p:spPr>
      </p:pic>
      <p:pic>
        <p:nvPicPr>
          <p:cNvPr id="11" name="Torb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99632" y="4084939"/>
            <a:ext cx="457200" cy="457200"/>
          </a:xfrm>
          <a:prstGeom prst="rect">
            <a:avLst/>
          </a:prstGeom>
        </p:spPr>
      </p:pic>
      <p:sp>
        <p:nvSpPr>
          <p:cNvPr id="14" name="TextBox 5"/>
          <p:cNvSpPr txBox="1"/>
          <p:nvPr/>
        </p:nvSpPr>
        <p:spPr>
          <a:xfrm>
            <a:off x="584319" y="5402088"/>
            <a:ext cx="4336542" cy="738664"/>
          </a:xfrm>
          <a:prstGeom prst="rect">
            <a:avLst/>
          </a:prstGeom>
          <a:noFill/>
        </p:spPr>
        <p:txBody>
          <a:bodyPr wrap="square" rtlCol="0">
            <a:spAutoFit/>
          </a:bodyPr>
          <a:lstStyle/>
          <a:p>
            <a:pPr algn="ctr"/>
            <a:r>
              <a:rPr lang="en-US" sz="1400" dirty="0"/>
              <a:t>Black is the personal equal loudness to a loudspeaker</a:t>
            </a:r>
          </a:p>
          <a:p>
            <a:pPr algn="ctr"/>
            <a:r>
              <a:rPr lang="en-US" sz="1400" dirty="0"/>
              <a:t>Blue is the correction needed for the headphone</a:t>
            </a:r>
          </a:p>
          <a:p>
            <a:pPr algn="ctr"/>
            <a:r>
              <a:rPr lang="en-US" sz="1400" dirty="0"/>
              <a:t>The timbre perceived is the inverse of the blue curve.</a:t>
            </a:r>
          </a:p>
        </p:txBody>
      </p:sp>
      <p:sp>
        <p:nvSpPr>
          <p:cNvPr id="15" name="TextBox 5"/>
          <p:cNvSpPr txBox="1"/>
          <p:nvPr/>
        </p:nvSpPr>
        <p:spPr>
          <a:xfrm>
            <a:off x="501382" y="4915107"/>
            <a:ext cx="4502417" cy="430887"/>
          </a:xfrm>
          <a:prstGeom prst="rect">
            <a:avLst/>
          </a:prstGeom>
          <a:noFill/>
        </p:spPr>
        <p:txBody>
          <a:bodyPr wrap="square" rtlCol="0">
            <a:spAutoFit/>
          </a:bodyPr>
          <a:lstStyle/>
          <a:p>
            <a:pPr algn="ctr"/>
            <a:r>
              <a:rPr lang="zh-CN" altLang="en-US" sz="1100" dirty="0" smtClean="0">
                <a:latin typeface="冬青黑体简体中文 W3" panose="020B0300000000000000" pitchFamily="34" charset="-122"/>
                <a:ea typeface="冬青黑体简体中文 W3" panose="020B0300000000000000" pitchFamily="34" charset="-122"/>
              </a:rPr>
              <a:t>黑色曲线是扬声器的等响曲线，蓝色曲线是耳机所需的均衡。听到的声音是蓝色曲线的逆曲线。</a:t>
            </a:r>
            <a:endParaRPr lang="en-US" sz="1100" dirty="0">
              <a:latin typeface="冬青黑体简体中文 W3" panose="020B0300000000000000" pitchFamily="34" charset="-122"/>
              <a:ea typeface="冬青黑体简体中文 W3" panose="020B0300000000000000" pitchFamily="34" charset="-122"/>
            </a:endParaRPr>
          </a:p>
        </p:txBody>
      </p:sp>
    </p:spTree>
    <p:extLst>
      <p:ext uri="{BB962C8B-B14F-4D97-AF65-F5344CB8AC3E}">
        <p14:creationId xmlns:p14="http://schemas.microsoft.com/office/powerpoint/2010/main" val="2672247181"/>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295" fill="hold"/>
                                        <p:tgtEl>
                                          <p:spTgt spid="11"/>
                                        </p:tgtEl>
                                      </p:cBhvr>
                                    </p:cmd>
                                  </p:childTnLst>
                                </p:cTn>
                              </p:par>
                            </p:childTnLst>
                          </p:cTn>
                        </p:par>
                      </p:childTnLst>
                    </p:cTn>
                  </p:par>
                </p:childTnLst>
              </p:cTn>
              <p:nextCondLst>
                <p:cond evt="onClick" delay="0">
                  <p:tgtEl>
                    <p:spTgt spid="11"/>
                  </p:tgtEl>
                </p:cond>
              </p:nextCondLst>
            </p:seq>
            <p:audio>
              <p:cMediaNode vol="80000">
                <p:cTn id="12" fill="hold" display="0">
                  <p:stCondLst>
                    <p:cond delay="indefinite"/>
                  </p:stCondLst>
                  <p:endCondLst>
                    <p:cond evt="onStopAudio" delay="0">
                      <p:tgtEl>
                        <p:sldTgt/>
                      </p:tgtEl>
                    </p:cond>
                  </p:endCondLst>
                </p:cTn>
                <p:tgtEl>
                  <p:spTgt spid="11"/>
                </p:tgtEl>
              </p:cMediaNode>
            </p:audio>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A shoebox hall in Puerto Rico demonstrates the Limit of Localization Distance (LLD) </a:t>
            </a:r>
          </a:p>
        </p:txBody>
      </p:sp>
      <p:pic>
        <p:nvPicPr>
          <p:cNvPr id="5" name="Picture 4" descr="IMG_1034.jpg"/>
          <p:cNvPicPr/>
          <p:nvPr/>
        </p:nvPicPr>
        <p:blipFill>
          <a:blip r:embed="rId6" cstate="print"/>
          <a:srcRect/>
          <a:stretch>
            <a:fillRect/>
          </a:stretch>
        </p:blipFill>
        <p:spPr bwMode="auto">
          <a:xfrm>
            <a:off x="691837" y="1946590"/>
            <a:ext cx="4188290" cy="3123317"/>
          </a:xfrm>
          <a:prstGeom prst="rect">
            <a:avLst/>
          </a:prstGeom>
          <a:noFill/>
          <a:ln w="9525">
            <a:noFill/>
            <a:miter lim="800000"/>
            <a:headEnd/>
            <a:tailEnd/>
          </a:ln>
        </p:spPr>
      </p:pic>
      <p:sp>
        <p:nvSpPr>
          <p:cNvPr id="6" name="TextBox 5"/>
          <p:cNvSpPr txBox="1"/>
          <p:nvPr/>
        </p:nvSpPr>
        <p:spPr>
          <a:xfrm>
            <a:off x="5118538" y="1946590"/>
            <a:ext cx="3584028" cy="3901068"/>
          </a:xfrm>
          <a:prstGeom prst="rect">
            <a:avLst/>
          </a:prstGeom>
          <a:noFill/>
        </p:spPr>
        <p:txBody>
          <a:bodyPr wrap="square" rtlCol="0">
            <a:spAutoFit/>
          </a:bodyPr>
          <a:lstStyle/>
          <a:p>
            <a:r>
              <a:rPr lang="en-US" dirty="0"/>
              <a:t>The first recording was made from row F, just behind the woman in the picture. </a:t>
            </a:r>
          </a:p>
          <a:p>
            <a:endParaRPr lang="en-US" sz="1500" dirty="0"/>
          </a:p>
          <a:p>
            <a:endParaRPr lang="en-US" sz="1500" dirty="0"/>
          </a:p>
          <a:p>
            <a:endParaRPr lang="en-US" sz="1500" dirty="0"/>
          </a:p>
          <a:p>
            <a:r>
              <a:rPr lang="en-US" dirty="0"/>
              <a:t>The second recording was made </a:t>
            </a:r>
            <a:r>
              <a:rPr lang="en-US" dirty="0">
                <a:solidFill>
                  <a:srgbClr val="C00000"/>
                </a:solidFill>
              </a:rPr>
              <a:t>just five rows further back</a:t>
            </a:r>
            <a:r>
              <a:rPr lang="en-US" dirty="0"/>
              <a:t> in row K.</a:t>
            </a:r>
          </a:p>
          <a:p>
            <a:endParaRPr lang="en-US" sz="1500" dirty="0"/>
          </a:p>
          <a:p>
            <a:r>
              <a:rPr lang="en-US" sz="1500" dirty="0"/>
              <a:t> </a:t>
            </a:r>
          </a:p>
          <a:p>
            <a:endParaRPr lang="en-US" sz="1500" dirty="0"/>
          </a:p>
          <a:p>
            <a:pPr algn="ctr"/>
            <a:r>
              <a:rPr lang="en-US" dirty="0">
                <a:solidFill>
                  <a:srgbClr val="C00000"/>
                </a:solidFill>
              </a:rPr>
              <a:t>This is what happens when the strength of early reflections exceeds a critical limit.</a:t>
            </a:r>
          </a:p>
          <a:p>
            <a:endParaRPr lang="en-US" sz="1350" dirty="0"/>
          </a:p>
        </p:txBody>
      </p:sp>
      <p:pic>
        <p:nvPicPr>
          <p:cNvPr id="9" name="Schubert Symphonica rw 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86204" y="4118108"/>
            <a:ext cx="457200" cy="457200"/>
          </a:xfrm>
          <a:prstGeom prst="rect">
            <a:avLst/>
          </a:prstGeom>
        </p:spPr>
      </p:pic>
      <p:pic>
        <p:nvPicPr>
          <p:cNvPr id="3" name="Media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86204" y="2769590"/>
            <a:ext cx="520148" cy="520148"/>
          </a:xfrm>
          <a:prstGeom prst="rect">
            <a:avLst/>
          </a:prstGeom>
        </p:spPr>
      </p:pic>
    </p:spTree>
    <p:extLst>
      <p:ext uri="{BB962C8B-B14F-4D97-AF65-F5344CB8AC3E}">
        <p14:creationId xmlns:p14="http://schemas.microsoft.com/office/powerpoint/2010/main" val="2658861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9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088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Finding the Limit of Localization Distance, or LLD</a:t>
            </a:r>
          </a:p>
        </p:txBody>
      </p:sp>
      <p:sp>
        <p:nvSpPr>
          <p:cNvPr id="3" name="Content Placeholder 2"/>
          <p:cNvSpPr>
            <a:spLocks noGrp="1"/>
          </p:cNvSpPr>
          <p:nvPr>
            <p:ph idx="1"/>
          </p:nvPr>
        </p:nvSpPr>
        <p:spPr>
          <a:xfrm>
            <a:off x="357352" y="1815115"/>
            <a:ext cx="8084426" cy="4351338"/>
          </a:xfrm>
        </p:spPr>
        <p:txBody>
          <a:bodyPr/>
          <a:lstStyle/>
          <a:p>
            <a:r>
              <a:rPr lang="en-US" sz="2000" dirty="0"/>
              <a:t>If you walk away from an ensemble with your eyes averted, at first the sound is clear and each instrument is sharply localized.</a:t>
            </a:r>
          </a:p>
          <a:p>
            <a:r>
              <a:rPr lang="en-US" sz="2000" dirty="0"/>
              <a:t>But at a particular distance the sound completely changes. It becomes a muddy ball. This is the limit of Localization Distance, or LLD. </a:t>
            </a:r>
            <a:endParaRPr lang="en-US" sz="2000" dirty="0">
              <a:solidFill>
                <a:srgbClr val="FF0000"/>
              </a:solidFill>
            </a:endParaRPr>
          </a:p>
          <a:p>
            <a:r>
              <a:rPr lang="en-US" sz="2400" dirty="0">
                <a:solidFill>
                  <a:srgbClr val="FF0000"/>
                </a:solidFill>
              </a:rPr>
              <a:t>We find the LLD using five speakers and Lokki’s anechoic recordings of Mozart. We use a first violin, second violin, viola, cello, and a soprano.</a:t>
            </a:r>
          </a:p>
          <a:p>
            <a:r>
              <a:rPr lang="en-US" sz="2000" dirty="0"/>
              <a:t>With electronic instruments you don’t need to close your eyes, since you cannot see which instrument is playing.</a:t>
            </a:r>
          </a:p>
          <a:p>
            <a:endParaRPr lang="en-US" sz="2000" dirty="0"/>
          </a:p>
          <a:p>
            <a:r>
              <a:rPr lang="en-US" sz="2000" dirty="0"/>
              <a:t>The effect can be demonstrated with just two violins.</a:t>
            </a:r>
          </a:p>
          <a:p>
            <a:pPr marL="0" indent="0">
              <a:buNone/>
            </a:pPr>
            <a:endParaRPr lang="en-US" sz="2400" dirty="0"/>
          </a:p>
          <a:p>
            <a:endParaRPr lang="en-US" dirty="0"/>
          </a:p>
        </p:txBody>
      </p:sp>
      <p:pic>
        <p:nvPicPr>
          <p:cNvPr id="4" name="Mozartv_vl1_vl2_duet_dem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49915" y="5262563"/>
            <a:ext cx="609600" cy="609600"/>
          </a:xfrm>
          <a:prstGeom prst="rect">
            <a:avLst/>
          </a:prstGeom>
        </p:spPr>
      </p:pic>
    </p:spTree>
    <p:extLst>
      <p:ext uri="{BB962C8B-B14F-4D97-AF65-F5344CB8AC3E}">
        <p14:creationId xmlns:p14="http://schemas.microsoft.com/office/powerpoint/2010/main" val="1801743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latin typeface="+mn-lt"/>
              </a:rPr>
              <a:t>When sound is perceived as close to a listener it demands attention. Muddy sound can be easily ignored.</a:t>
            </a:r>
          </a:p>
        </p:txBody>
      </p:sp>
      <p:sp>
        <p:nvSpPr>
          <p:cNvPr id="3" name="Content Placeholder 2"/>
          <p:cNvSpPr>
            <a:spLocks noGrp="1"/>
          </p:cNvSpPr>
          <p:nvPr>
            <p:ph idx="1"/>
          </p:nvPr>
        </p:nvSpPr>
        <p:spPr/>
        <p:txBody>
          <a:bodyPr>
            <a:normAutofit/>
          </a:bodyPr>
          <a:lstStyle/>
          <a:p>
            <a:r>
              <a:rPr lang="en-US" sz="2400" dirty="0"/>
              <a:t>Carl Wieman and Katherine Perkins assigned college students randomly to seats in a large classroom for “Physics in Everyday Life.”</a:t>
            </a:r>
          </a:p>
          <a:p>
            <a:pPr lvl="1"/>
            <a:r>
              <a:rPr lang="en-US" sz="2000" dirty="0"/>
              <a:t>They were divided into four groups based on distance to the teacher.</a:t>
            </a:r>
          </a:p>
          <a:p>
            <a:pPr lvl="1"/>
            <a:r>
              <a:rPr lang="en-US" sz="2000" dirty="0"/>
              <a:t>Class participation, quiz results and grades were tracked.</a:t>
            </a:r>
          </a:p>
          <a:p>
            <a:pPr lvl="1"/>
            <a:endParaRPr lang="en-US" sz="2000" dirty="0"/>
          </a:p>
          <a:p>
            <a:r>
              <a:rPr lang="en-US" sz="2400" dirty="0"/>
              <a:t>Students in the front half of the room did better in all aspects – more participation, more questions, and better grades by a full grade level.</a:t>
            </a:r>
          </a:p>
          <a:p>
            <a:pPr lvl="1"/>
            <a:r>
              <a:rPr lang="en-US" sz="2000" dirty="0"/>
              <a:t>At the semester break the seat positions were switched, but the previously front students retained their advantage.</a:t>
            </a:r>
          </a:p>
        </p:txBody>
      </p:sp>
    </p:spTree>
    <p:extLst>
      <p:ext uri="{BB962C8B-B14F-4D97-AF65-F5344CB8AC3E}">
        <p14:creationId xmlns:p14="http://schemas.microsoft.com/office/powerpoint/2010/main" val="3851276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787"/>
            <a:ext cx="7886700" cy="892177"/>
          </a:xfrm>
        </p:spPr>
        <p:txBody>
          <a:bodyPr>
            <a:normAutofit/>
          </a:bodyPr>
          <a:lstStyle/>
          <a:p>
            <a:pPr algn="ctr"/>
            <a:r>
              <a:rPr lang="en-US" dirty="0"/>
              <a:t>Weiman’s results are alarming!</a:t>
            </a:r>
          </a:p>
        </p:txBody>
      </p:sp>
      <p:pic>
        <p:nvPicPr>
          <p:cNvPr id="4" name="Picture 3"/>
          <p:cNvPicPr>
            <a:picLocks noChangeAspect="1"/>
          </p:cNvPicPr>
          <p:nvPr/>
        </p:nvPicPr>
        <p:blipFill>
          <a:blip r:embed="rId2"/>
          <a:stretch>
            <a:fillRect/>
          </a:stretch>
        </p:blipFill>
        <p:spPr>
          <a:xfrm>
            <a:off x="263237" y="1076086"/>
            <a:ext cx="3851564" cy="5489237"/>
          </a:xfrm>
          <a:prstGeom prst="rect">
            <a:avLst/>
          </a:prstGeom>
        </p:spPr>
      </p:pic>
      <p:pic>
        <p:nvPicPr>
          <p:cNvPr id="5" name="Picture 4"/>
          <p:cNvPicPr>
            <a:picLocks noChangeAspect="1"/>
          </p:cNvPicPr>
          <p:nvPr/>
        </p:nvPicPr>
        <p:blipFill>
          <a:blip r:embed="rId3"/>
          <a:stretch>
            <a:fillRect/>
          </a:stretch>
        </p:blipFill>
        <p:spPr>
          <a:xfrm>
            <a:off x="4646035" y="1076085"/>
            <a:ext cx="4242035" cy="4233669"/>
          </a:xfrm>
          <a:prstGeom prst="rect">
            <a:avLst/>
          </a:prstGeom>
        </p:spPr>
      </p:pic>
      <p:sp>
        <p:nvSpPr>
          <p:cNvPr id="3" name="TextBox 2"/>
          <p:cNvSpPr txBox="1"/>
          <p:nvPr/>
        </p:nvSpPr>
        <p:spPr>
          <a:xfrm>
            <a:off x="4405745" y="5413662"/>
            <a:ext cx="4239491" cy="1200329"/>
          </a:xfrm>
          <a:prstGeom prst="rect">
            <a:avLst/>
          </a:prstGeom>
          <a:noFill/>
        </p:spPr>
        <p:txBody>
          <a:bodyPr wrap="square" rtlCol="0">
            <a:spAutoFit/>
          </a:bodyPr>
          <a:lstStyle/>
          <a:p>
            <a:pPr algn="ctr"/>
            <a:r>
              <a:rPr lang="en-US" sz="2400" dirty="0"/>
              <a:t>What can explain these results? Is it visual closeness or acoustic closeness?</a:t>
            </a:r>
          </a:p>
        </p:txBody>
      </p:sp>
    </p:spTree>
    <p:extLst>
      <p:ext uri="{BB962C8B-B14F-4D97-AF65-F5344CB8AC3E}">
        <p14:creationId xmlns:p14="http://schemas.microsoft.com/office/powerpoint/2010/main" val="4073623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4"/>
            <a:ext cx="7886700" cy="1325563"/>
          </a:xfrm>
        </p:spPr>
        <p:txBody>
          <a:bodyPr>
            <a:normAutofit/>
          </a:bodyPr>
          <a:lstStyle/>
          <a:p>
            <a:pPr algn="ctr"/>
            <a:r>
              <a:rPr lang="en-US" sz="3600" dirty="0"/>
              <a:t>A   27’x25’x10’ room with surface absorption of 0.15 and RT 0.34s</a:t>
            </a:r>
          </a:p>
        </p:txBody>
      </p:sp>
      <p:sp>
        <p:nvSpPr>
          <p:cNvPr id="9" name="TextBox 8"/>
          <p:cNvSpPr txBox="1"/>
          <p:nvPr/>
        </p:nvSpPr>
        <p:spPr>
          <a:xfrm>
            <a:off x="5851946" y="1481577"/>
            <a:ext cx="2919846" cy="3785652"/>
          </a:xfrm>
          <a:prstGeom prst="rect">
            <a:avLst/>
          </a:prstGeom>
          <a:noFill/>
        </p:spPr>
        <p:txBody>
          <a:bodyPr wrap="square" rtlCol="0">
            <a:spAutoFit/>
          </a:bodyPr>
          <a:lstStyle/>
          <a:p>
            <a:r>
              <a:rPr lang="en-US" sz="2000" dirty="0"/>
              <a:t>A room was modeled with a single sound source and five receiver positions.</a:t>
            </a:r>
          </a:p>
          <a:p>
            <a:endParaRPr lang="en-US" sz="2000" dirty="0"/>
          </a:p>
          <a:p>
            <a:r>
              <a:rPr lang="en-US" sz="2000" dirty="0"/>
              <a:t>The intelligibility measured by STI is very good in all positions.</a:t>
            </a:r>
          </a:p>
          <a:p>
            <a:endParaRPr lang="en-US" sz="2000" dirty="0"/>
          </a:p>
          <a:p>
            <a:r>
              <a:rPr lang="en-US" sz="2000" dirty="0"/>
              <a:t>LOC greater than +3dB predicts good proximity. LOC less than zero predicts poor attention.</a:t>
            </a:r>
          </a:p>
        </p:txBody>
      </p:sp>
      <p:sp>
        <p:nvSpPr>
          <p:cNvPr id="15" name="TextBox 14"/>
          <p:cNvSpPr txBox="1"/>
          <p:nvPr/>
        </p:nvSpPr>
        <p:spPr>
          <a:xfrm>
            <a:off x="750743" y="5554935"/>
            <a:ext cx="7642514" cy="830997"/>
          </a:xfrm>
          <a:prstGeom prst="rect">
            <a:avLst/>
          </a:prstGeom>
          <a:noFill/>
        </p:spPr>
        <p:txBody>
          <a:bodyPr wrap="square" rtlCol="0">
            <a:spAutoFit/>
          </a:bodyPr>
          <a:lstStyle/>
          <a:p>
            <a:pPr algn="ctr"/>
            <a:r>
              <a:rPr lang="en-US" sz="2400" dirty="0">
                <a:solidFill>
                  <a:srgbClr val="C00000"/>
                </a:solidFill>
              </a:rPr>
              <a:t>A small room with a 3.4 second RT has excellent STI – but the teacher is heard with proximity only in the front.</a:t>
            </a: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937" y="1395962"/>
            <a:ext cx="4286848" cy="3962953"/>
          </a:xfrm>
          <a:prstGeom prst="rect">
            <a:avLst/>
          </a:prstGeom>
        </p:spPr>
      </p:pic>
      <p:sp>
        <p:nvSpPr>
          <p:cNvPr id="18" name="TextBox 17"/>
          <p:cNvSpPr txBox="1"/>
          <p:nvPr/>
        </p:nvSpPr>
        <p:spPr>
          <a:xfrm>
            <a:off x="2888673" y="2047007"/>
            <a:ext cx="1215736" cy="1754326"/>
          </a:xfrm>
          <a:prstGeom prst="rect">
            <a:avLst/>
          </a:prstGeom>
          <a:noFill/>
        </p:spPr>
        <p:txBody>
          <a:bodyPr wrap="square" rtlCol="0">
            <a:spAutoFit/>
          </a:bodyPr>
          <a:lstStyle/>
          <a:p>
            <a:r>
              <a:rPr lang="en-US" dirty="0"/>
              <a:t>STI    LOC</a:t>
            </a:r>
          </a:p>
          <a:p>
            <a:r>
              <a:rPr lang="en-US" dirty="0"/>
              <a:t>.75  -2.3dB</a:t>
            </a:r>
          </a:p>
          <a:p>
            <a:r>
              <a:rPr lang="en-US" dirty="0"/>
              <a:t>.73  -3.4dB  </a:t>
            </a:r>
          </a:p>
          <a:p>
            <a:r>
              <a:rPr lang="en-US" dirty="0"/>
              <a:t>.74  -2.7dB</a:t>
            </a:r>
          </a:p>
          <a:p>
            <a:r>
              <a:rPr lang="en-US" dirty="0"/>
              <a:t>.74   0.3dB</a:t>
            </a:r>
          </a:p>
          <a:p>
            <a:r>
              <a:rPr lang="en-US" dirty="0"/>
              <a:t>.75   4.0dB</a:t>
            </a:r>
          </a:p>
        </p:txBody>
      </p:sp>
      <p:sp>
        <p:nvSpPr>
          <p:cNvPr id="19" name="TextBox 18"/>
          <p:cNvSpPr txBox="1"/>
          <p:nvPr/>
        </p:nvSpPr>
        <p:spPr>
          <a:xfrm>
            <a:off x="1774512" y="2315023"/>
            <a:ext cx="696191" cy="1477328"/>
          </a:xfrm>
          <a:prstGeom prst="rect">
            <a:avLst/>
          </a:prstGeom>
          <a:noFill/>
        </p:spPr>
        <p:txBody>
          <a:bodyPr wrap="square" rtlCol="0">
            <a:spAutoFit/>
          </a:bodyPr>
          <a:lstStyle/>
          <a:p>
            <a:r>
              <a:rPr lang="en-US" dirty="0"/>
              <a:t>21.3’</a:t>
            </a:r>
          </a:p>
          <a:p>
            <a:r>
              <a:rPr lang="en-US" dirty="0"/>
              <a:t>18.5’</a:t>
            </a:r>
          </a:p>
          <a:p>
            <a:r>
              <a:rPr lang="en-US" dirty="0"/>
              <a:t>15.8’</a:t>
            </a:r>
          </a:p>
          <a:p>
            <a:r>
              <a:rPr lang="en-US" dirty="0"/>
              <a:t>13.8’</a:t>
            </a:r>
          </a:p>
          <a:p>
            <a:r>
              <a:rPr lang="en-US" dirty="0"/>
              <a:t>10.4’</a:t>
            </a:r>
          </a:p>
        </p:txBody>
      </p:sp>
      <p:sp>
        <p:nvSpPr>
          <p:cNvPr id="20" name="TextBox 19"/>
          <p:cNvSpPr txBox="1"/>
          <p:nvPr/>
        </p:nvSpPr>
        <p:spPr>
          <a:xfrm>
            <a:off x="1187861" y="1948880"/>
            <a:ext cx="1543016" cy="369332"/>
          </a:xfrm>
          <a:prstGeom prst="rect">
            <a:avLst/>
          </a:prstGeom>
          <a:noFill/>
        </p:spPr>
        <p:txBody>
          <a:bodyPr wrap="square" rtlCol="0">
            <a:spAutoFit/>
          </a:bodyPr>
          <a:lstStyle/>
          <a:p>
            <a:r>
              <a:rPr lang="en-US" dirty="0"/>
              <a:t>Receiver pos.</a:t>
            </a:r>
          </a:p>
        </p:txBody>
      </p:sp>
      <p:sp>
        <p:nvSpPr>
          <p:cNvPr id="22" name="TextBox 21"/>
          <p:cNvSpPr txBox="1"/>
          <p:nvPr/>
        </p:nvSpPr>
        <p:spPr>
          <a:xfrm>
            <a:off x="2730877" y="3988371"/>
            <a:ext cx="1163781" cy="369332"/>
          </a:xfrm>
          <a:prstGeom prst="rect">
            <a:avLst/>
          </a:prstGeom>
          <a:noFill/>
        </p:spPr>
        <p:txBody>
          <a:bodyPr wrap="square" rtlCol="0">
            <a:spAutoFit/>
          </a:bodyPr>
          <a:lstStyle/>
          <a:p>
            <a:r>
              <a:rPr lang="en-US" dirty="0"/>
              <a:t>Teacher</a:t>
            </a:r>
          </a:p>
        </p:txBody>
      </p:sp>
      <p:sp>
        <p:nvSpPr>
          <p:cNvPr id="23" name="TextBox 22"/>
          <p:cNvSpPr txBox="1"/>
          <p:nvPr/>
        </p:nvSpPr>
        <p:spPr>
          <a:xfrm>
            <a:off x="2389907" y="4208316"/>
            <a:ext cx="540327" cy="369332"/>
          </a:xfrm>
          <a:prstGeom prst="rect">
            <a:avLst/>
          </a:prstGeom>
          <a:noFill/>
        </p:spPr>
        <p:txBody>
          <a:bodyPr wrap="square" rtlCol="0">
            <a:spAutoFit/>
          </a:bodyPr>
          <a:lstStyle/>
          <a:p>
            <a:r>
              <a:rPr lang="en-US" dirty="0"/>
              <a:t>6’</a:t>
            </a:r>
          </a:p>
        </p:txBody>
      </p:sp>
      <p:sp>
        <p:nvSpPr>
          <p:cNvPr id="24" name="TextBox 23"/>
          <p:cNvSpPr txBox="1"/>
          <p:nvPr/>
        </p:nvSpPr>
        <p:spPr>
          <a:xfrm>
            <a:off x="2026230" y="3988371"/>
            <a:ext cx="581891" cy="369332"/>
          </a:xfrm>
          <a:prstGeom prst="rect">
            <a:avLst/>
          </a:prstGeom>
          <a:noFill/>
        </p:spPr>
        <p:txBody>
          <a:bodyPr wrap="square" rtlCol="0">
            <a:spAutoFit/>
          </a:bodyPr>
          <a:lstStyle/>
          <a:p>
            <a:r>
              <a:rPr lang="en-US" dirty="0"/>
              <a:t>9.5’</a:t>
            </a:r>
          </a:p>
        </p:txBody>
      </p:sp>
      <p:pic>
        <p:nvPicPr>
          <p:cNvPr id="25" name="speech2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913770" y="1828746"/>
            <a:ext cx="609600" cy="609600"/>
          </a:xfrm>
          <a:prstGeom prst="rect">
            <a:avLst/>
          </a:prstGeom>
        </p:spPr>
      </p:pic>
      <p:pic>
        <p:nvPicPr>
          <p:cNvPr id="26" name="speech25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13770" y="2420429"/>
            <a:ext cx="609600" cy="609600"/>
          </a:xfrm>
          <a:prstGeom prst="rect">
            <a:avLst/>
          </a:prstGeom>
        </p:spPr>
      </p:pic>
      <p:pic>
        <p:nvPicPr>
          <p:cNvPr id="27" name="speech25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13770" y="2964616"/>
            <a:ext cx="609600" cy="609600"/>
          </a:xfrm>
          <a:prstGeom prst="rect">
            <a:avLst/>
          </a:prstGeom>
        </p:spPr>
      </p:pic>
      <p:pic>
        <p:nvPicPr>
          <p:cNvPr id="29" name="speech25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928619" y="4038078"/>
            <a:ext cx="609600" cy="609600"/>
          </a:xfrm>
          <a:prstGeom prst="rect">
            <a:avLst/>
          </a:prstGeom>
        </p:spPr>
      </p:pic>
      <p:pic>
        <p:nvPicPr>
          <p:cNvPr id="30" name="speech25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02539" y="3501347"/>
            <a:ext cx="609600" cy="609600"/>
          </a:xfrm>
          <a:prstGeom prst="rect">
            <a:avLst/>
          </a:prstGeom>
        </p:spPr>
      </p:pic>
    </p:spTree>
    <p:extLst>
      <p:ext uri="{BB962C8B-B14F-4D97-AF65-F5344CB8AC3E}">
        <p14:creationId xmlns:p14="http://schemas.microsoft.com/office/powerpoint/2010/main" val="2873465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1" fill="hold"/>
                                        <p:tgtEl>
                                          <p:spTgt spid="25"/>
                                        </p:tgtEl>
                                      </p:cBhvr>
                                    </p:cmd>
                                  </p:childTnLst>
                                </p:cTn>
                              </p:par>
                            </p:childTnLst>
                          </p:cTn>
                        </p:par>
                      </p:childTnLst>
                    </p:cTn>
                  </p:par>
                </p:childTnLst>
              </p:cTn>
              <p:nextCondLst>
                <p:cond evt="onClick" delay="0">
                  <p:tgtEl>
                    <p:spTgt spid="25"/>
                  </p:tgtEl>
                </p:cond>
              </p:nextCondLst>
            </p:seq>
            <p:audio>
              <p:cMediaNode vol="80000">
                <p:cTn id="7" fill="hold" display="0">
                  <p:stCondLst>
                    <p:cond delay="indefinite"/>
                  </p:stCondLst>
                  <p:endCondLst>
                    <p:cond evt="onStopAudio" delay="0">
                      <p:tgtEl>
                        <p:sldTgt/>
                      </p:tgtEl>
                    </p:cond>
                  </p:endCondLst>
                </p:cTn>
                <p:tgtEl>
                  <p:spTgt spid="25"/>
                </p:tgtEl>
              </p:cMediaNode>
            </p:audi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51" fill="hold"/>
                                        <p:tgtEl>
                                          <p:spTgt spid="26"/>
                                        </p:tgtEl>
                                      </p:cBhvr>
                                    </p:cmd>
                                  </p:childTnLst>
                                </p:cTn>
                              </p:par>
                            </p:childTnLst>
                          </p:cTn>
                        </p:par>
                      </p:childTnLst>
                    </p:cTn>
                  </p:par>
                </p:childTnLst>
              </p:cTn>
              <p:nextCondLst>
                <p:cond evt="onClick" delay="0">
                  <p:tgtEl>
                    <p:spTgt spid="26"/>
                  </p:tgtEl>
                </p:cond>
              </p:nextCondLst>
            </p:seq>
            <p:audio>
              <p:cMediaNode vol="80000">
                <p:cTn id="13" fill="hold" display="0">
                  <p:stCondLst>
                    <p:cond delay="indefinite"/>
                  </p:stCondLst>
                  <p:endCondLst>
                    <p:cond evt="onStopAudio" delay="0">
                      <p:tgtEl>
                        <p:sldTgt/>
                      </p:tgtEl>
                    </p:cond>
                  </p:endCondLst>
                </p:cTn>
                <p:tgtEl>
                  <p:spTgt spid="26"/>
                </p:tgtEl>
              </p:cMediaNode>
            </p:audio>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351" fill="hold"/>
                                        <p:tgtEl>
                                          <p:spTgt spid="27"/>
                                        </p:tgtEl>
                                      </p:cBhvr>
                                    </p:cmd>
                                  </p:childTnLst>
                                </p:cTn>
                              </p:par>
                            </p:childTnLst>
                          </p:cTn>
                        </p:par>
                      </p:childTnLst>
                    </p:cTn>
                  </p:par>
                </p:childTnLst>
              </p:cTn>
              <p:nextCondLst>
                <p:cond evt="onClick" delay="0">
                  <p:tgtEl>
                    <p:spTgt spid="27"/>
                  </p:tgtEl>
                </p:cond>
              </p:nextCondLst>
            </p:seq>
            <p:audio>
              <p:cMediaNode vol="80000">
                <p:cTn id="19" fill="hold" display="0">
                  <p:stCondLst>
                    <p:cond delay="indefinite"/>
                  </p:stCondLst>
                  <p:endCondLst>
                    <p:cond evt="onStopAudio" delay="0">
                      <p:tgtEl>
                        <p:sldTgt/>
                      </p:tgtEl>
                    </p:cond>
                  </p:endCondLst>
                </p:cTn>
                <p:tgtEl>
                  <p:spTgt spid="27"/>
                </p:tgtEl>
              </p:cMediaNode>
            </p:audio>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351" fill="hold"/>
                                        <p:tgtEl>
                                          <p:spTgt spid="29"/>
                                        </p:tgtEl>
                                      </p:cBhvr>
                                    </p:cmd>
                                  </p:childTnLst>
                                </p:cTn>
                              </p:par>
                            </p:childTnLst>
                          </p:cTn>
                        </p:par>
                      </p:childTnLst>
                    </p:cTn>
                  </p:par>
                </p:childTnLst>
              </p:cTn>
              <p:nextCondLst>
                <p:cond evt="onClick" delay="0">
                  <p:tgtEl>
                    <p:spTgt spid="29"/>
                  </p:tgtEl>
                </p:cond>
              </p:nextCondLst>
            </p:seq>
            <p:audio>
              <p:cMediaNode vol="80000">
                <p:cTn id="25" fill="hold" display="0">
                  <p:stCondLst>
                    <p:cond delay="indefinite"/>
                  </p:stCondLst>
                  <p:endCondLst>
                    <p:cond evt="onStopAudio" delay="0">
                      <p:tgtEl>
                        <p:sldTgt/>
                      </p:tgtEl>
                    </p:cond>
                  </p:endCondLst>
                </p:cTn>
                <p:tgtEl>
                  <p:spTgt spid="29"/>
                </p:tgtEl>
              </p:cMediaNode>
            </p:audi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351" fill="hold"/>
                                        <p:tgtEl>
                                          <p:spTgt spid="30"/>
                                        </p:tgtEl>
                                      </p:cBhvr>
                                    </p:cmd>
                                  </p:childTnLst>
                                </p:cTn>
                              </p:par>
                            </p:childTnLst>
                          </p:cTn>
                        </p:par>
                      </p:childTnLst>
                    </p:cTn>
                  </p:par>
                </p:childTnLst>
              </p:cTn>
              <p:nextCondLst>
                <p:cond evt="onClick" delay="0">
                  <p:tgtEl>
                    <p:spTgt spid="30"/>
                  </p:tgtEl>
                </p:cond>
              </p:nextCondLst>
            </p:seq>
            <p:audio>
              <p:cMediaNode vol="80000">
                <p:cTn id="31" fill="hold" display="0">
                  <p:stCondLst>
                    <p:cond delay="indefinite"/>
                  </p:stCondLst>
                  <p:endCondLst>
                    <p:cond evt="onStopAudio" delay="0">
                      <p:tgtEl>
                        <p:sldTgt/>
                      </p:tgtEl>
                    </p:cond>
                  </p:endCondLst>
                </p:cTn>
                <p:tgtEl>
                  <p:spTgt spid="3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2352</TotalTime>
  <Words>3662</Words>
  <Application>Microsoft Office PowerPoint</Application>
  <PresentationFormat>On-screen Show (4:3)</PresentationFormat>
  <Paragraphs>343</Paragraphs>
  <Slides>49</Slides>
  <Notes>1</Notes>
  <HiddenSlides>0</HiddenSlides>
  <MMClips>51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宋体</vt:lpstr>
      <vt:lpstr>Arial</vt:lpstr>
      <vt:lpstr>Calibri</vt:lpstr>
      <vt:lpstr>Calibri Light</vt:lpstr>
      <vt:lpstr>冬青黑体简体中文 W3</vt:lpstr>
      <vt:lpstr>Office Theme</vt:lpstr>
      <vt:lpstr>The physics of auditory proximity and its effects on intelligibility and recall </vt:lpstr>
      <vt:lpstr>Recent concert hall preference tests by Neil et al</vt:lpstr>
      <vt:lpstr>What is “Auditory Proximity?”</vt:lpstr>
      <vt:lpstr>The Limit of Localization Distance: The LLD</vt:lpstr>
      <vt:lpstr>A shoebox hall in Puerto Rico demonstrates the Limit of Localization Distance (LLD) </vt:lpstr>
      <vt:lpstr>Finding the Limit of Localization Distance, or LLD</vt:lpstr>
      <vt:lpstr>When sound is perceived as close to a listener it demands attention. Muddy sound can be easily ignored.</vt:lpstr>
      <vt:lpstr>Weiman’s results are alarming!</vt:lpstr>
      <vt:lpstr>A   27’x25’x10’ room with surface absorption of 0.15 and RT 0.34s</vt:lpstr>
      <vt:lpstr>What can be done?</vt:lpstr>
      <vt:lpstr>A   27’x25’x10’ room with surface absorption of 0.3 and RT 0.26s</vt:lpstr>
      <vt:lpstr>Why did we not discover “Proximity” sooner? There are two reasons.</vt:lpstr>
      <vt:lpstr>Barron and Marshall Spatial Impression and the effect of early reflections Journal of Sound and Vibration. (1981) 77(2), 211-232</vt:lpstr>
      <vt:lpstr>To reproduce “Proximity” the rule is simple: you need one linear phase speaker for each voice.</vt:lpstr>
      <vt:lpstr>Lokki and Neil succeeded in detecting proximity by following the same  rules:</vt:lpstr>
      <vt:lpstr>“Close” and/or “attention- grabbing” might be also descriptors for “proximity”</vt:lpstr>
      <vt:lpstr>How do we detect a sound as present and  close?</vt:lpstr>
      <vt:lpstr>The missing element is periodic pulses in the sound pressure. </vt:lpstr>
      <vt:lpstr>The amplitude spikes in the upper harmonics of voiced speech cut through noise and reverberation</vt:lpstr>
      <vt:lpstr>But reflections can eliminate these periodic pulses</vt:lpstr>
      <vt:lpstr>More important: the phase spikes in speech or music allow the ear to separate different sound sources into independent neural streams!</vt:lpstr>
      <vt:lpstr>A mechanism for perceiving pitch was proposed by J. C. R. Licklider in 1951</vt:lpstr>
      <vt:lpstr>The autocorrelator in the organ of Corti also enables source separation</vt:lpstr>
      <vt:lpstr>Aarabi et al studied the effects of phase randomization on word recognition</vt:lpstr>
      <vt:lpstr>The effect of phase noise on the error rate of speech was dramatic</vt:lpstr>
      <vt:lpstr>Word recognition vs recall</vt:lpstr>
      <vt:lpstr>Classrooms and opera: where working memory is limited  and clarity is essential.</vt:lpstr>
      <vt:lpstr>How can we measure and predict Proximity?</vt:lpstr>
      <vt:lpstr>Our measure, LOC, uses the ability to sharply localize sound as a proxy for near/far.</vt:lpstr>
      <vt:lpstr>Example: Two seats in Boston Symphony Hall</vt:lpstr>
      <vt:lpstr>Binaural experiments in Boston Symphony Hall</vt:lpstr>
      <vt:lpstr>The measured data needs to be equalized to compensate for the source and the dummy</vt:lpstr>
      <vt:lpstr>We use a single binaural measurement to auralize a small ensemble. </vt:lpstr>
      <vt:lpstr>A Matlab script creates three separate binaural tracks.</vt:lpstr>
      <vt:lpstr>We can A/B compare different combinations on individually equalized headphones For seat DD11:</vt:lpstr>
      <vt:lpstr>Is the difference in sound from deleting the first reflection measurable with LOC?</vt:lpstr>
      <vt:lpstr>We can A/B compare different combinations on individually equalized headphones For balcony row 2 seat 26:</vt:lpstr>
      <vt:lpstr>An unusual hall in Bleibach Germany </vt:lpstr>
      <vt:lpstr>We can A/B compare different sound combinations for this unusual small shoebox hall in row 7 seat 9</vt:lpstr>
      <vt:lpstr>Conclusions</vt:lpstr>
      <vt:lpstr>DGSonicFocus:  Apps that equalize headphones to match the spectrum at the eardrum from a frontal source. </vt:lpstr>
      <vt:lpstr>Similar data from acoustics graduate students at Rensselaer University</vt:lpstr>
      <vt:lpstr>Individual headphone equalization is critical because the ear canal resonances are very different for each person!</vt:lpstr>
      <vt:lpstr>Anthony</vt:lpstr>
      <vt:lpstr>Ben</vt:lpstr>
      <vt:lpstr>David</vt:lpstr>
      <vt:lpstr>Jonas</vt:lpstr>
      <vt:lpstr>Misha</vt:lpstr>
      <vt:lpstr>Torben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physics of auditory proximity and its effects on intelligibility and recall</dc:title>
  <dc:creator>david</dc:creator>
  <cp:lastModifiedBy>david</cp:lastModifiedBy>
  <cp:revision>60</cp:revision>
  <dcterms:created xsi:type="dcterms:W3CDTF">2016-09-30T20:10:46Z</dcterms:created>
  <dcterms:modified xsi:type="dcterms:W3CDTF">2020-06-15T01:54:02Z</dcterms:modified>
</cp:coreProperties>
</file>