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6" r:id="rId2"/>
    <p:sldId id="310" r:id="rId3"/>
    <p:sldId id="311" r:id="rId4"/>
    <p:sldId id="321" r:id="rId5"/>
    <p:sldId id="313" r:id="rId6"/>
    <p:sldId id="312" r:id="rId7"/>
    <p:sldId id="314" r:id="rId8"/>
    <p:sldId id="317" r:id="rId9"/>
    <p:sldId id="319" r:id="rId10"/>
    <p:sldId id="258" r:id="rId11"/>
    <p:sldId id="287" r:id="rId12"/>
    <p:sldId id="257" r:id="rId13"/>
    <p:sldId id="288" r:id="rId14"/>
    <p:sldId id="262" r:id="rId15"/>
    <p:sldId id="320" r:id="rId16"/>
    <p:sldId id="292" r:id="rId17"/>
    <p:sldId id="294" r:id="rId18"/>
    <p:sldId id="259" r:id="rId19"/>
    <p:sldId id="289" r:id="rId20"/>
    <p:sldId id="261" r:id="rId21"/>
    <p:sldId id="263" r:id="rId22"/>
    <p:sldId id="322" r:id="rId23"/>
    <p:sldId id="323" r:id="rId24"/>
    <p:sldId id="325" r:id="rId25"/>
    <p:sldId id="324" r:id="rId26"/>
    <p:sldId id="326" r:id="rId27"/>
    <p:sldId id="284" r:id="rId28"/>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0" autoAdjust="0"/>
    <p:restoredTop sz="94660"/>
  </p:normalViewPr>
  <p:slideViewPr>
    <p:cSldViewPr snapToGrid="0">
      <p:cViewPr varScale="1">
        <p:scale>
          <a:sx n="101" d="100"/>
          <a:sy n="101" d="100"/>
        </p:scale>
        <p:origin x="50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8A03499D-0AB4-496A-AEE8-97C01360DCA5}" type="datetimeFigureOut">
              <a:rPr lang="en-US" smtClean="0"/>
              <a:t>3/4/2022</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2DDF7A02-591F-4075-A5CE-80AA2F287B3C}" type="slidenum">
              <a:rPr lang="en-US" smtClean="0"/>
              <a:t>‹#›</a:t>
            </a:fld>
            <a:endParaRPr lang="en-US"/>
          </a:p>
        </p:txBody>
      </p:sp>
    </p:spTree>
    <p:extLst>
      <p:ext uri="{BB962C8B-B14F-4D97-AF65-F5344CB8AC3E}">
        <p14:creationId xmlns:p14="http://schemas.microsoft.com/office/powerpoint/2010/main" val="1132301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419D9336-3BDC-4E7D-94E8-EFC15662E1AA}" type="datetimeFigureOut">
              <a:rPr lang="en-US" smtClean="0"/>
              <a:t>3/4/2022</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35CA902A-E7FD-4D87-88DE-54D3B350C25F}" type="slidenum">
              <a:rPr lang="en-US" smtClean="0"/>
              <a:t>‹#›</a:t>
            </a:fld>
            <a:endParaRPr lang="en-US"/>
          </a:p>
        </p:txBody>
      </p:sp>
    </p:spTree>
    <p:extLst>
      <p:ext uri="{BB962C8B-B14F-4D97-AF65-F5344CB8AC3E}">
        <p14:creationId xmlns:p14="http://schemas.microsoft.com/office/powerpoint/2010/main" val="516293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411990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41131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57457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39E33E-4F37-40E9-A1B2-512762D938E2}"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226174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39E33E-4F37-40E9-A1B2-512762D938E2}"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176708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39E33E-4F37-40E9-A1B2-512762D938E2}"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372502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9E33E-4F37-40E9-A1B2-512762D938E2}"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427332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39E33E-4F37-40E9-A1B2-512762D938E2}"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158325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39E33E-4F37-40E9-A1B2-512762D938E2}"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4539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39E33E-4F37-40E9-A1B2-512762D938E2}"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139682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39E33E-4F37-40E9-A1B2-512762D938E2}"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5B7583-92F2-431E-B364-BCFD18191F3D}" type="slidenum">
              <a:rPr lang="en-US" smtClean="0"/>
              <a:t>‹#›</a:t>
            </a:fld>
            <a:endParaRPr lang="en-US"/>
          </a:p>
        </p:txBody>
      </p:sp>
    </p:spTree>
    <p:extLst>
      <p:ext uri="{BB962C8B-B14F-4D97-AF65-F5344CB8AC3E}">
        <p14:creationId xmlns:p14="http://schemas.microsoft.com/office/powerpoint/2010/main" val="3014377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39E33E-4F37-40E9-A1B2-512762D938E2}" type="datetimeFigureOut">
              <a:rPr lang="en-US" smtClean="0"/>
              <a:t>3/4/2022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B7583-92F2-431E-B364-BCFD18191F3D}" type="slidenum">
              <a:rPr lang="en-US" smtClean="0"/>
              <a:t>‹#›</a:t>
            </a:fld>
            <a:endParaRPr lang="en-US"/>
          </a:p>
        </p:txBody>
      </p:sp>
    </p:spTree>
    <p:extLst>
      <p:ext uri="{BB962C8B-B14F-4D97-AF65-F5344CB8AC3E}">
        <p14:creationId xmlns:p14="http://schemas.microsoft.com/office/powerpoint/2010/main" val="5996647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avidgriesinger.com/" TargetMode="External"/><Relationship Id="rId2" Type="http://schemas.openxmlformats.org/officeDocument/2006/relationships/hyperlink" Target="mailto:dhgriesinger@Verizon.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jpe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audio" Target="../media/media10.m4a"/><Relationship Id="rId3" Type="http://schemas.microsoft.com/office/2007/relationships/media" Target="../media/media8.m4a"/><Relationship Id="rId7" Type="http://schemas.microsoft.com/office/2007/relationships/media" Target="../media/media10.m4a"/><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audio" Target="../media/media9.m4a"/><Relationship Id="rId11" Type="http://schemas.openxmlformats.org/officeDocument/2006/relationships/image" Target="../media/image5.png"/><Relationship Id="rId5" Type="http://schemas.microsoft.com/office/2007/relationships/media" Target="../media/media9.m4a"/><Relationship Id="rId10" Type="http://schemas.openxmlformats.org/officeDocument/2006/relationships/image" Target="../media/image17.png"/><Relationship Id="rId4" Type="http://schemas.openxmlformats.org/officeDocument/2006/relationships/audio" Target="../media/media8.m4a"/><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audio" Target="../media/media14.m4a"/><Relationship Id="rId13" Type="http://schemas.openxmlformats.org/officeDocument/2006/relationships/image" Target="../media/image5.png"/><Relationship Id="rId3" Type="http://schemas.microsoft.com/office/2007/relationships/media" Target="../media/media12.m4a"/><Relationship Id="rId7" Type="http://schemas.microsoft.com/office/2007/relationships/media" Target="../media/media14.m4a"/><Relationship Id="rId12"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audio" Target="../media/media13.m4a"/><Relationship Id="rId11" Type="http://schemas.openxmlformats.org/officeDocument/2006/relationships/slideLayout" Target="../slideLayouts/slideLayout2.xml"/><Relationship Id="rId5" Type="http://schemas.microsoft.com/office/2007/relationships/media" Target="../media/media13.m4a"/><Relationship Id="rId10" Type="http://schemas.openxmlformats.org/officeDocument/2006/relationships/audio" Target="../media/media15.m4a"/><Relationship Id="rId4" Type="http://schemas.openxmlformats.org/officeDocument/2006/relationships/audio" Target="../media/media12.m4a"/><Relationship Id="rId9" Type="http://schemas.microsoft.com/office/2007/relationships/media" Target="../media/media15.m4a"/></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media" Target="../media/media17.mp3"/><Relationship Id="rId7" Type="http://schemas.openxmlformats.org/officeDocument/2006/relationships/image" Target="../media/image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3.jpg"/><Relationship Id="rId5" Type="http://schemas.openxmlformats.org/officeDocument/2006/relationships/slideLayout" Target="../slideLayouts/slideLayout2.xml"/><Relationship Id="rId4" Type="http://schemas.openxmlformats.org/officeDocument/2006/relationships/audio" Target="../media/media17.mp3"/></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3"/><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g"/><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29062"/>
            <a:ext cx="7772400" cy="2387600"/>
          </a:xfrm>
        </p:spPr>
        <p:txBody>
          <a:bodyPr>
            <a:noAutofit/>
          </a:bodyPr>
          <a:lstStyle/>
          <a:p>
            <a:pPr eaLnBrk="0" hangingPunct="0"/>
            <a:r>
              <a:rPr lang="en-US" sz="4400" b="1" dirty="0"/>
              <a:t>The physics of auditory proximity and its effects on intelligibility and recall </a:t>
            </a:r>
          </a:p>
        </p:txBody>
      </p:sp>
      <p:sp>
        <p:nvSpPr>
          <p:cNvPr id="3" name="Subtitle 2"/>
          <p:cNvSpPr>
            <a:spLocks noGrp="1"/>
          </p:cNvSpPr>
          <p:nvPr>
            <p:ph type="subTitle" idx="1"/>
          </p:nvPr>
        </p:nvSpPr>
        <p:spPr>
          <a:xfrm>
            <a:off x="1524000" y="4147154"/>
            <a:ext cx="6858000" cy="2779511"/>
          </a:xfrm>
        </p:spPr>
        <p:txBody>
          <a:bodyPr>
            <a:normAutofit lnSpcReduction="10000"/>
          </a:bodyPr>
          <a:lstStyle/>
          <a:p>
            <a:r>
              <a:rPr lang="en-US" dirty="0"/>
              <a:t>David Griesinger</a:t>
            </a:r>
          </a:p>
          <a:p>
            <a:r>
              <a:rPr lang="en-US" dirty="0"/>
              <a:t>David Griesinger Acoustics</a:t>
            </a:r>
          </a:p>
          <a:p>
            <a:r>
              <a:rPr lang="en-US" dirty="0" smtClean="0">
                <a:hlinkClick r:id="rId2"/>
              </a:rPr>
              <a:t>dhgriesinger@gmail.com </a:t>
            </a:r>
            <a:endParaRPr lang="en-US" dirty="0"/>
          </a:p>
          <a:p>
            <a:r>
              <a:rPr lang="en-US" dirty="0">
                <a:hlinkClick r:id="rId3"/>
              </a:rPr>
              <a:t>www.davidgriesinger.com</a:t>
            </a:r>
            <a:endParaRPr lang="en-US" dirty="0"/>
          </a:p>
          <a:p>
            <a:endParaRPr lang="en-US" dirty="0"/>
          </a:p>
          <a:p>
            <a:endParaRPr lang="en-US" dirty="0"/>
          </a:p>
        </p:txBody>
      </p:sp>
    </p:spTree>
    <p:extLst>
      <p:ext uri="{BB962C8B-B14F-4D97-AF65-F5344CB8AC3E}">
        <p14:creationId xmlns:p14="http://schemas.microsoft.com/office/powerpoint/2010/main" val="2845538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228600"/>
            <a:ext cx="7886700" cy="842964"/>
          </a:xfrm>
        </p:spPr>
        <p:txBody>
          <a:bodyPr/>
          <a:lstStyle/>
          <a:p>
            <a:pPr algn="ctr"/>
            <a:r>
              <a:rPr lang="en-US" b="1" dirty="0">
                <a:solidFill>
                  <a:srgbClr val="C00000"/>
                </a:solidFill>
              </a:rPr>
              <a:t>What is “Auditory Proximity?”</a:t>
            </a:r>
          </a:p>
        </p:txBody>
      </p:sp>
      <p:sp>
        <p:nvSpPr>
          <p:cNvPr id="3" name="Content Placeholder 2"/>
          <p:cNvSpPr>
            <a:spLocks noGrp="1"/>
          </p:cNvSpPr>
          <p:nvPr>
            <p:ph idx="1"/>
          </p:nvPr>
        </p:nvSpPr>
        <p:spPr>
          <a:xfrm>
            <a:off x="247650" y="1252539"/>
            <a:ext cx="8439150" cy="4713200"/>
          </a:xfrm>
        </p:spPr>
        <p:txBody>
          <a:bodyPr>
            <a:normAutofit/>
          </a:bodyPr>
          <a:lstStyle/>
          <a:p>
            <a:pPr marL="571500" indent="-342900"/>
            <a:r>
              <a:rPr lang="en-US" sz="2000" dirty="0" smtClean="0"/>
              <a:t>Lokki et al performed preference tests using an electronic orchestra in concert halls in Scandinavia. “</a:t>
            </a:r>
            <a:r>
              <a:rPr lang="en-US" sz="1600" dirty="0" smtClean="0"/>
              <a:t>Disentangling </a:t>
            </a:r>
            <a:r>
              <a:rPr lang="en-US" sz="1600" dirty="0"/>
              <a:t>preference ratings of concert hall </a:t>
            </a:r>
            <a:r>
              <a:rPr lang="en-US" sz="1600" dirty="0" smtClean="0"/>
              <a:t>acoustics…” (2012)</a:t>
            </a:r>
            <a:endParaRPr lang="en-US" sz="2000" dirty="0"/>
          </a:p>
          <a:p>
            <a:pPr marL="571500" indent="-342900"/>
            <a:r>
              <a:rPr lang="en-US" sz="2000" dirty="0" smtClean="0"/>
              <a:t>He found that the one perceptual attribute that correlated with preference for all listeners was unnamed, and was then un-measurable. He called it “Proximity”</a:t>
            </a:r>
          </a:p>
          <a:p>
            <a:pPr marL="571500" indent="-342900"/>
            <a:r>
              <a:rPr lang="en-US" sz="1800" i="1" dirty="0" smtClean="0"/>
              <a:t>“</a:t>
            </a:r>
            <a:r>
              <a:rPr lang="en-US" sz="1800" i="1" dirty="0"/>
              <a:t>An interesting fact is that neither </a:t>
            </a:r>
            <a:r>
              <a:rPr lang="en-US" sz="1800" i="1" dirty="0" smtClean="0"/>
              <a:t>Definition, </a:t>
            </a:r>
            <a:r>
              <a:rPr lang="en-US" sz="1800" i="1" dirty="0" err="1" smtClean="0"/>
              <a:t>Reverberance</a:t>
            </a:r>
            <a:r>
              <a:rPr lang="en-US" sz="1800" i="1" dirty="0" smtClean="0"/>
              <a:t>, C80 or </a:t>
            </a:r>
            <a:r>
              <a:rPr lang="en-US" sz="1800" i="1" dirty="0"/>
              <a:t>EDT (early decay time) </a:t>
            </a:r>
            <a:r>
              <a:rPr lang="en-US" sz="1800" i="1" dirty="0" smtClean="0"/>
              <a:t>explain </a:t>
            </a:r>
            <a:r>
              <a:rPr lang="en-US" sz="1800" i="1" dirty="0"/>
              <a:t>preference at all. </a:t>
            </a:r>
            <a:r>
              <a:rPr lang="en-US" sz="1800" i="1" dirty="0" smtClean="0">
                <a:solidFill>
                  <a:srgbClr val="FF0000"/>
                </a:solidFill>
              </a:rPr>
              <a:t>Preference </a:t>
            </a:r>
            <a:r>
              <a:rPr lang="en-US" sz="1800" i="1" dirty="0">
                <a:solidFill>
                  <a:srgbClr val="FF0000"/>
                </a:solidFill>
              </a:rPr>
              <a:t>is best explained with </a:t>
            </a:r>
            <a:r>
              <a:rPr lang="en-US" sz="1800" i="1" dirty="0" smtClean="0">
                <a:solidFill>
                  <a:srgbClr val="FF0000"/>
                </a:solidFill>
              </a:rPr>
              <a:t>Proximity. </a:t>
            </a:r>
            <a:r>
              <a:rPr lang="en-US" sz="1800" i="1" dirty="0" smtClean="0"/>
              <a:t>Further </a:t>
            </a:r>
            <a:r>
              <a:rPr lang="en-US" sz="1800" i="1" dirty="0"/>
              <a:t>there is no objective measure that correlates to Proximity and overall average of preference</a:t>
            </a:r>
            <a:r>
              <a:rPr lang="en-US" sz="1800" i="1" dirty="0" smtClean="0"/>
              <a:t>.”</a:t>
            </a:r>
          </a:p>
          <a:p>
            <a:pPr marL="571500" indent="-342900"/>
            <a:r>
              <a:rPr lang="en-US" sz="1800" dirty="0"/>
              <a:t>At the ISRA conference in Amsterdam October of 2019 Matthew Neil et al described blind listening tests of an electronic orchestra in famous concert halls. They found that more than 75% of the preference could be explained by a single perception: </a:t>
            </a:r>
            <a:r>
              <a:rPr lang="en-US" sz="1800" dirty="0">
                <a:solidFill>
                  <a:srgbClr val="FF0000"/>
                </a:solidFill>
              </a:rPr>
              <a:t>“Proximity”</a:t>
            </a:r>
          </a:p>
          <a:p>
            <a:pPr marL="571500" indent="-342900" algn="ctr"/>
            <a:r>
              <a:rPr lang="en-US" sz="2000" dirty="0" smtClean="0">
                <a:solidFill>
                  <a:srgbClr val="C00000"/>
                </a:solidFill>
              </a:rPr>
              <a:t>We </a:t>
            </a:r>
            <a:r>
              <a:rPr lang="en-US" sz="2000" dirty="0">
                <a:solidFill>
                  <a:srgbClr val="C00000"/>
                </a:solidFill>
              </a:rPr>
              <a:t>have been calling </a:t>
            </a:r>
            <a:r>
              <a:rPr lang="en-US" sz="2000" dirty="0" smtClean="0">
                <a:solidFill>
                  <a:srgbClr val="C00000"/>
                </a:solidFill>
              </a:rPr>
              <a:t>the proximity perception  </a:t>
            </a:r>
            <a:r>
              <a:rPr lang="en-US" sz="2000" dirty="0">
                <a:solidFill>
                  <a:srgbClr val="C00000"/>
                </a:solidFill>
              </a:rPr>
              <a:t>“Engagement”, </a:t>
            </a:r>
            <a:r>
              <a:rPr lang="en-US" sz="2000" dirty="0" smtClean="0">
                <a:solidFill>
                  <a:srgbClr val="C00000"/>
                </a:solidFill>
              </a:rPr>
              <a:t>“Clarity</a:t>
            </a:r>
            <a:r>
              <a:rPr lang="en-US" sz="2000" dirty="0">
                <a:solidFill>
                  <a:srgbClr val="C00000"/>
                </a:solidFill>
              </a:rPr>
              <a:t>”, or “Presence” since 2004. </a:t>
            </a:r>
            <a:r>
              <a:rPr lang="en-US" sz="2000" dirty="0" smtClean="0">
                <a:solidFill>
                  <a:srgbClr val="C00000"/>
                </a:solidFill>
              </a:rPr>
              <a:t>We have a measure for it we call “LOC”.</a:t>
            </a:r>
            <a:endParaRPr lang="en-US" sz="2000" dirty="0">
              <a:solidFill>
                <a:srgbClr val="FF0000"/>
              </a:solidFill>
            </a:endParaRPr>
          </a:p>
          <a:p>
            <a:endParaRPr lang="en-US" dirty="0"/>
          </a:p>
        </p:txBody>
      </p:sp>
    </p:spTree>
    <p:extLst>
      <p:ext uri="{BB962C8B-B14F-4D97-AF65-F5344CB8AC3E}">
        <p14:creationId xmlns:p14="http://schemas.microsoft.com/office/powerpoint/2010/main" val="46584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742"/>
            <a:ext cx="7886700" cy="938214"/>
          </a:xfrm>
        </p:spPr>
        <p:txBody>
          <a:bodyPr>
            <a:noAutofit/>
          </a:bodyPr>
          <a:lstStyle/>
          <a:p>
            <a:pPr algn="ctr"/>
            <a:r>
              <a:rPr lang="en-US" sz="2400" dirty="0" smtClean="0">
                <a:latin typeface="+mn-lt"/>
              </a:rPr>
              <a:t>We have a method that uses a binaural impulse response to predict the presence or absence of proximity. </a:t>
            </a:r>
            <a:endParaRPr lang="en-US" sz="2400" dirty="0">
              <a:latin typeface="+mn-lt"/>
            </a:endParaRPr>
          </a:p>
        </p:txBody>
      </p:sp>
      <p:sp>
        <p:nvSpPr>
          <p:cNvPr id="3" name="Content Placeholder 2"/>
          <p:cNvSpPr>
            <a:spLocks noGrp="1"/>
          </p:cNvSpPr>
          <p:nvPr>
            <p:ph idx="1"/>
          </p:nvPr>
        </p:nvSpPr>
        <p:spPr>
          <a:xfrm>
            <a:off x="285750" y="1151956"/>
            <a:ext cx="8572500" cy="5429819"/>
          </a:xfrm>
        </p:spPr>
        <p:txBody>
          <a:bodyPr/>
          <a:lstStyle/>
          <a:p>
            <a:pPr marL="0" indent="0">
              <a:buNone/>
            </a:pPr>
            <a:r>
              <a:rPr lang="en-US" sz="1800" dirty="0" smtClean="0">
                <a:solidFill>
                  <a:srgbClr val="C00000"/>
                </a:solidFill>
              </a:rPr>
              <a:t>Our measure, </a:t>
            </a:r>
            <a:r>
              <a:rPr lang="en-US" sz="1800" i="1" dirty="0" smtClean="0">
                <a:solidFill>
                  <a:srgbClr val="C00000"/>
                </a:solidFill>
              </a:rPr>
              <a:t>LOC, </a:t>
            </a:r>
            <a:r>
              <a:rPr lang="en-US" sz="1800" dirty="0" smtClean="0">
                <a:solidFill>
                  <a:srgbClr val="C00000"/>
                </a:solidFill>
              </a:rPr>
              <a:t>compares the sum in decibels of the direct sound and the reflections in a 80ms window. LOC is an objective measure that predicts the perception of proximity.</a:t>
            </a:r>
          </a:p>
          <a:p>
            <a:pPr marL="0" indent="0">
              <a:buNone/>
            </a:pPr>
            <a:r>
              <a:rPr lang="en-US" sz="1800" dirty="0" smtClean="0">
                <a:solidFill>
                  <a:srgbClr val="C00000"/>
                </a:solidFill>
              </a:rPr>
              <a:t>In the pictures below the direct sound is plotted in blue, and the strength of the sum of the reflections is plotted in red. The difference between the area below the blue line and the area under the red line in the 80ms window is the value of LOC in </a:t>
            </a:r>
            <a:r>
              <a:rPr lang="en-US" sz="1800" dirty="0" err="1" smtClean="0">
                <a:solidFill>
                  <a:srgbClr val="C00000"/>
                </a:solidFill>
              </a:rPr>
              <a:t>dB.</a:t>
            </a:r>
            <a:r>
              <a:rPr lang="en-US" sz="1800" dirty="0" smtClean="0">
                <a:solidFill>
                  <a:srgbClr val="C00000"/>
                </a:solidFill>
              </a:rPr>
              <a:t> A value for LOC of +3dB predicts good proximity.</a:t>
            </a:r>
          </a:p>
          <a:p>
            <a:endParaRPr lang="en-US" sz="2400" dirty="0"/>
          </a:p>
        </p:txBody>
      </p:sp>
      <p:pic>
        <p:nvPicPr>
          <p:cNvPr id="6" name="Picture 5"/>
          <p:cNvPicPr>
            <a:picLocks noChangeAspect="1"/>
          </p:cNvPicPr>
          <p:nvPr/>
        </p:nvPicPr>
        <p:blipFill>
          <a:blip r:embed="rId2"/>
          <a:stretch>
            <a:fillRect/>
          </a:stretch>
        </p:blipFill>
        <p:spPr>
          <a:xfrm>
            <a:off x="509218" y="2907232"/>
            <a:ext cx="3445083" cy="2621511"/>
          </a:xfrm>
          <a:prstGeom prst="rect">
            <a:avLst/>
          </a:prstGeom>
        </p:spPr>
      </p:pic>
      <p:pic>
        <p:nvPicPr>
          <p:cNvPr id="7" name="Picture 6"/>
          <p:cNvPicPr>
            <a:picLocks noChangeAspect="1"/>
          </p:cNvPicPr>
          <p:nvPr/>
        </p:nvPicPr>
        <p:blipFill>
          <a:blip r:embed="rId3"/>
          <a:stretch>
            <a:fillRect/>
          </a:stretch>
        </p:blipFill>
        <p:spPr>
          <a:xfrm>
            <a:off x="4422087" y="2907231"/>
            <a:ext cx="3425441" cy="2621511"/>
          </a:xfrm>
          <a:prstGeom prst="rect">
            <a:avLst/>
          </a:prstGeom>
        </p:spPr>
      </p:pic>
      <p:sp>
        <p:nvSpPr>
          <p:cNvPr id="10" name="TextBox 9"/>
          <p:cNvSpPr txBox="1"/>
          <p:nvPr/>
        </p:nvSpPr>
        <p:spPr>
          <a:xfrm>
            <a:off x="636117" y="5528743"/>
            <a:ext cx="3262460" cy="646331"/>
          </a:xfrm>
          <a:prstGeom prst="rect">
            <a:avLst/>
          </a:prstGeom>
          <a:noFill/>
        </p:spPr>
        <p:txBody>
          <a:bodyPr wrap="square" rtlCol="0">
            <a:spAutoFit/>
          </a:bodyPr>
          <a:lstStyle/>
          <a:p>
            <a:r>
              <a:rPr lang="en-US" dirty="0" smtClean="0"/>
              <a:t>In this seat reflections build slowly. Proximity is excellent.</a:t>
            </a:r>
            <a:endParaRPr lang="en-US" dirty="0"/>
          </a:p>
        </p:txBody>
      </p:sp>
      <p:sp>
        <p:nvSpPr>
          <p:cNvPr id="13" name="TextBox 12"/>
          <p:cNvSpPr txBox="1"/>
          <p:nvPr/>
        </p:nvSpPr>
        <p:spPr>
          <a:xfrm>
            <a:off x="4010025" y="5528743"/>
            <a:ext cx="4505325" cy="923330"/>
          </a:xfrm>
          <a:prstGeom prst="rect">
            <a:avLst/>
          </a:prstGeom>
          <a:noFill/>
        </p:spPr>
        <p:txBody>
          <a:bodyPr wrap="square" rtlCol="0">
            <a:spAutoFit/>
          </a:bodyPr>
          <a:lstStyle/>
          <a:p>
            <a:r>
              <a:rPr lang="en-US" dirty="0" smtClean="0"/>
              <a:t>In this seat there is a strong early reflection at about 18ms. The reflected energy builds up quickly, and the sound is muddy.</a:t>
            </a:r>
            <a:endParaRPr lang="en-US" dirty="0"/>
          </a:p>
        </p:txBody>
      </p:sp>
    </p:spTree>
    <p:extLst>
      <p:ext uri="{BB962C8B-B14F-4D97-AF65-F5344CB8AC3E}">
        <p14:creationId xmlns:p14="http://schemas.microsoft.com/office/powerpoint/2010/main" val="1169613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951"/>
            <a:ext cx="8010853" cy="1325563"/>
          </a:xfrm>
        </p:spPr>
        <p:txBody>
          <a:bodyPr>
            <a:noAutofit/>
          </a:bodyPr>
          <a:lstStyle/>
          <a:p>
            <a:pPr algn="ctr"/>
            <a:r>
              <a:rPr lang="en-US" sz="3600" b="1" dirty="0"/>
              <a:t>The </a:t>
            </a:r>
            <a:r>
              <a:rPr lang="en-US" sz="3600" b="1" dirty="0">
                <a:solidFill>
                  <a:srgbClr val="FF0000"/>
                </a:solidFill>
              </a:rPr>
              <a:t>L</a:t>
            </a:r>
            <a:r>
              <a:rPr lang="en-US" sz="3600" b="1" dirty="0"/>
              <a:t>imit of </a:t>
            </a:r>
            <a:r>
              <a:rPr lang="en-US" sz="3600" b="1" dirty="0">
                <a:solidFill>
                  <a:srgbClr val="FF0000"/>
                </a:solidFill>
              </a:rPr>
              <a:t>L</a:t>
            </a:r>
            <a:r>
              <a:rPr lang="en-US" sz="3600" b="1" dirty="0"/>
              <a:t>ocalization </a:t>
            </a:r>
            <a:r>
              <a:rPr lang="en-US" sz="3600" b="1" dirty="0">
                <a:solidFill>
                  <a:srgbClr val="FF0000"/>
                </a:solidFill>
              </a:rPr>
              <a:t>D</a:t>
            </a:r>
            <a:r>
              <a:rPr lang="en-US" sz="3600" b="1" dirty="0"/>
              <a:t>istance: </a:t>
            </a:r>
            <a:r>
              <a:rPr lang="en-US" sz="3600" b="1" dirty="0">
                <a:solidFill>
                  <a:srgbClr val="FF0000"/>
                </a:solidFill>
              </a:rPr>
              <a:t>The LLD</a:t>
            </a:r>
            <a:endParaRPr lang="en-US" sz="3600" b="1" dirty="0"/>
          </a:p>
        </p:txBody>
      </p:sp>
      <p:sp>
        <p:nvSpPr>
          <p:cNvPr id="3" name="Content Placeholder 2"/>
          <p:cNvSpPr>
            <a:spLocks noGrp="1"/>
          </p:cNvSpPr>
          <p:nvPr>
            <p:ph idx="1"/>
          </p:nvPr>
        </p:nvSpPr>
        <p:spPr>
          <a:xfrm>
            <a:off x="323850" y="1433514"/>
            <a:ext cx="8648700" cy="4351338"/>
          </a:xfrm>
        </p:spPr>
        <p:txBody>
          <a:bodyPr>
            <a:normAutofit lnSpcReduction="10000"/>
          </a:bodyPr>
          <a:lstStyle/>
          <a:p>
            <a:r>
              <a:rPr lang="en-US" sz="2400" dirty="0"/>
              <a:t>W</a:t>
            </a:r>
            <a:r>
              <a:rPr lang="en-US" sz="2400" dirty="0" smtClean="0"/>
              <a:t>e </a:t>
            </a:r>
            <a:r>
              <a:rPr lang="en-US" sz="2400" dirty="0"/>
              <a:t>find that </a:t>
            </a:r>
            <a:r>
              <a:rPr lang="en-US" sz="2400" dirty="0" smtClean="0"/>
              <a:t>proximity is not a continuous perception. A source is either proximate, or it is not. </a:t>
            </a:r>
          </a:p>
          <a:p>
            <a:r>
              <a:rPr lang="en-US" sz="2400" dirty="0" smtClean="0"/>
              <a:t>In </a:t>
            </a:r>
            <a:r>
              <a:rPr lang="en-US" sz="2400" dirty="0"/>
              <a:t>most halls proximity disappears </a:t>
            </a:r>
            <a:r>
              <a:rPr lang="en-US" sz="2400" dirty="0" smtClean="0"/>
              <a:t>over a distance of one meter at </a:t>
            </a:r>
            <a:r>
              <a:rPr lang="en-US" sz="2400" dirty="0"/>
              <a:t>a particular distance from the sound sources. We call this the </a:t>
            </a:r>
            <a:r>
              <a:rPr lang="en-US" sz="2400" dirty="0" smtClean="0">
                <a:solidFill>
                  <a:srgbClr val="C00000"/>
                </a:solidFill>
              </a:rPr>
              <a:t>“</a:t>
            </a:r>
            <a:r>
              <a:rPr lang="en-US" sz="2400" dirty="0">
                <a:solidFill>
                  <a:srgbClr val="C00000"/>
                </a:solidFill>
              </a:rPr>
              <a:t>Limit of Localization Distance” or LLD</a:t>
            </a:r>
            <a:r>
              <a:rPr lang="en-US" sz="2400" dirty="0" smtClean="0">
                <a:solidFill>
                  <a:srgbClr val="C00000"/>
                </a:solidFill>
              </a:rPr>
              <a:t>.</a:t>
            </a:r>
          </a:p>
          <a:p>
            <a:r>
              <a:rPr lang="en-US" sz="2400" dirty="0"/>
              <a:t>The LLD can be easily mapped by </a:t>
            </a:r>
            <a:r>
              <a:rPr lang="en-US" sz="2400" dirty="0" smtClean="0"/>
              <a:t>walking </a:t>
            </a:r>
            <a:r>
              <a:rPr lang="en-US" sz="2400" dirty="0"/>
              <a:t>around while </a:t>
            </a:r>
            <a:r>
              <a:rPr lang="en-US" sz="2400" dirty="0" smtClean="0"/>
              <a:t>listening, but not looking at, a </a:t>
            </a:r>
            <a:r>
              <a:rPr lang="en-US" sz="2400" dirty="0"/>
              <a:t>live or electronic ensemble</a:t>
            </a:r>
            <a:r>
              <a:rPr lang="en-US" sz="2400" dirty="0" smtClean="0"/>
              <a:t>.</a:t>
            </a:r>
          </a:p>
          <a:p>
            <a:endParaRPr lang="en-US" sz="2000" dirty="0"/>
          </a:p>
          <a:p>
            <a:r>
              <a:rPr lang="en-US" sz="2400" dirty="0" smtClean="0"/>
              <a:t>We </a:t>
            </a:r>
            <a:r>
              <a:rPr lang="en-US" sz="2400" dirty="0"/>
              <a:t>propose that the </a:t>
            </a:r>
            <a:r>
              <a:rPr lang="en-US" sz="2400" dirty="0" smtClean="0"/>
              <a:t>availability </a:t>
            </a:r>
            <a:r>
              <a:rPr lang="en-US" sz="2400" dirty="0"/>
              <a:t>of seats where listeners perceive performers as </a:t>
            </a:r>
            <a:r>
              <a:rPr lang="en-US" sz="2400" dirty="0" smtClean="0"/>
              <a:t>close or “Proximate” is an important measure of hall quality. </a:t>
            </a:r>
          </a:p>
          <a:p>
            <a:pPr marL="0" indent="0">
              <a:buNone/>
            </a:pPr>
            <a:endParaRPr lang="en-US" sz="2600" dirty="0">
              <a:solidFill>
                <a:srgbClr val="C00000"/>
              </a:solidFill>
            </a:endParaRPr>
          </a:p>
        </p:txBody>
      </p:sp>
    </p:spTree>
    <p:extLst>
      <p:ext uri="{BB962C8B-B14F-4D97-AF65-F5344CB8AC3E}">
        <p14:creationId xmlns:p14="http://schemas.microsoft.com/office/powerpoint/2010/main" val="21802629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960" y="365126"/>
            <a:ext cx="8605520" cy="1325563"/>
          </a:xfrm>
        </p:spPr>
        <p:txBody>
          <a:bodyPr>
            <a:noAutofit/>
          </a:bodyPr>
          <a:lstStyle/>
          <a:p>
            <a:pPr algn="ctr"/>
            <a:r>
              <a:rPr lang="en-US" sz="3200" b="1" dirty="0" smtClean="0"/>
              <a:t>We can hear the difference in sound in front of and behind the LLD in a </a:t>
            </a:r>
            <a:r>
              <a:rPr lang="en-US" sz="3200" b="1" dirty="0"/>
              <a:t>shoebox hall in Puerto </a:t>
            </a:r>
            <a:r>
              <a:rPr lang="en-US" sz="3200" b="1" dirty="0" smtClean="0"/>
              <a:t>Rico.  </a:t>
            </a:r>
            <a:endParaRPr lang="en-US" sz="3200" b="1" dirty="0"/>
          </a:p>
        </p:txBody>
      </p:sp>
      <p:pic>
        <p:nvPicPr>
          <p:cNvPr id="5" name="Picture 4" descr="IMG_1034.jpg"/>
          <p:cNvPicPr/>
          <p:nvPr/>
        </p:nvPicPr>
        <p:blipFill>
          <a:blip r:embed="rId6" cstate="print"/>
          <a:srcRect/>
          <a:stretch>
            <a:fillRect/>
          </a:stretch>
        </p:blipFill>
        <p:spPr bwMode="auto">
          <a:xfrm>
            <a:off x="691837" y="1946590"/>
            <a:ext cx="4188290" cy="3123317"/>
          </a:xfrm>
          <a:prstGeom prst="rect">
            <a:avLst/>
          </a:prstGeom>
          <a:noFill/>
          <a:ln w="9525">
            <a:noFill/>
            <a:miter lim="800000"/>
            <a:headEnd/>
            <a:tailEnd/>
          </a:ln>
        </p:spPr>
      </p:pic>
      <p:sp>
        <p:nvSpPr>
          <p:cNvPr id="6" name="TextBox 5"/>
          <p:cNvSpPr txBox="1"/>
          <p:nvPr/>
        </p:nvSpPr>
        <p:spPr>
          <a:xfrm>
            <a:off x="5022790" y="1946590"/>
            <a:ext cx="3643690" cy="4524315"/>
          </a:xfrm>
          <a:prstGeom prst="rect">
            <a:avLst/>
          </a:prstGeom>
          <a:noFill/>
        </p:spPr>
        <p:txBody>
          <a:bodyPr wrap="square" rtlCol="0">
            <a:spAutoFit/>
          </a:bodyPr>
          <a:lstStyle/>
          <a:p>
            <a:r>
              <a:rPr lang="en-US" dirty="0" smtClean="0"/>
              <a:t>This recording </a:t>
            </a:r>
            <a:r>
              <a:rPr lang="en-US" dirty="0"/>
              <a:t>was made from row F, just behind the woman in the picture. </a:t>
            </a:r>
          </a:p>
          <a:p>
            <a:endParaRPr lang="en-US" sz="1500" dirty="0"/>
          </a:p>
          <a:p>
            <a:endParaRPr lang="en-US" sz="1500" dirty="0" smtClean="0"/>
          </a:p>
          <a:p>
            <a:r>
              <a:rPr lang="en-US" dirty="0" smtClean="0"/>
              <a:t>The four instruments are clear and separate. The sound is bright, clear, and spacious in spite of the reverberation</a:t>
            </a:r>
            <a:r>
              <a:rPr lang="en-US" sz="1500" dirty="0" smtClean="0"/>
              <a:t>.</a:t>
            </a:r>
            <a:endParaRPr lang="en-US" sz="1500" dirty="0"/>
          </a:p>
          <a:p>
            <a:endParaRPr lang="en-US" sz="1500" dirty="0"/>
          </a:p>
          <a:p>
            <a:r>
              <a:rPr lang="en-US" dirty="0">
                <a:solidFill>
                  <a:srgbClr val="C00000"/>
                </a:solidFill>
              </a:rPr>
              <a:t>The </a:t>
            </a:r>
            <a:r>
              <a:rPr lang="en-US" dirty="0" smtClean="0">
                <a:solidFill>
                  <a:srgbClr val="C00000"/>
                </a:solidFill>
              </a:rPr>
              <a:t>next recording </a:t>
            </a:r>
            <a:r>
              <a:rPr lang="en-US" dirty="0">
                <a:solidFill>
                  <a:srgbClr val="C00000"/>
                </a:solidFill>
              </a:rPr>
              <a:t>was made just five rows further back in row K.</a:t>
            </a:r>
          </a:p>
          <a:p>
            <a:endParaRPr lang="en-US" sz="1500" dirty="0"/>
          </a:p>
          <a:p>
            <a:r>
              <a:rPr lang="en-US" sz="1500" dirty="0"/>
              <a:t> </a:t>
            </a:r>
          </a:p>
          <a:p>
            <a:endParaRPr lang="en-US" sz="1500" dirty="0"/>
          </a:p>
          <a:p>
            <a:pPr algn="ctr"/>
            <a:r>
              <a:rPr lang="en-US" dirty="0" smtClean="0">
                <a:solidFill>
                  <a:srgbClr val="C00000"/>
                </a:solidFill>
              </a:rPr>
              <a:t>The sound is blended and muddy. There are too many early reflections! </a:t>
            </a:r>
            <a:endParaRPr lang="en-US" sz="1350" dirty="0"/>
          </a:p>
        </p:txBody>
      </p:sp>
      <p:pic>
        <p:nvPicPr>
          <p:cNvPr id="9" name="Schubert Symphonica rw 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86204" y="5161347"/>
            <a:ext cx="457200" cy="457200"/>
          </a:xfrm>
          <a:prstGeom prst="rect">
            <a:avLst/>
          </a:prstGeom>
        </p:spPr>
      </p:pic>
      <p:pic>
        <p:nvPicPr>
          <p:cNvPr id="3" name="Media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554730" y="2556230"/>
            <a:ext cx="520148" cy="520148"/>
          </a:xfrm>
          <a:prstGeom prst="rect">
            <a:avLst/>
          </a:prstGeom>
        </p:spPr>
      </p:pic>
    </p:spTree>
    <p:extLst>
      <p:ext uri="{BB962C8B-B14F-4D97-AF65-F5344CB8AC3E}">
        <p14:creationId xmlns:p14="http://schemas.microsoft.com/office/powerpoint/2010/main" val="2658861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92"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4088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Finding the Limit of Localization Distance, or LLD</a:t>
            </a:r>
          </a:p>
        </p:txBody>
      </p:sp>
      <p:sp>
        <p:nvSpPr>
          <p:cNvPr id="3" name="Content Placeholder 2"/>
          <p:cNvSpPr>
            <a:spLocks noGrp="1"/>
          </p:cNvSpPr>
          <p:nvPr>
            <p:ph idx="1"/>
          </p:nvPr>
        </p:nvSpPr>
        <p:spPr>
          <a:xfrm>
            <a:off x="357352" y="1815114"/>
            <a:ext cx="8084426" cy="4636485"/>
          </a:xfrm>
        </p:spPr>
        <p:txBody>
          <a:bodyPr/>
          <a:lstStyle/>
          <a:p>
            <a:r>
              <a:rPr lang="en-US" sz="2000" dirty="0"/>
              <a:t>If you walk away from an ensemble with your eyes averted, at first the sound is clear and each instrument is sharply localized.</a:t>
            </a:r>
          </a:p>
          <a:p>
            <a:r>
              <a:rPr lang="en-US" sz="2000" dirty="0"/>
              <a:t>But at a particular distance the sound completely changes. It becomes a muddy ball. This is the limit of Localization Distance, or LLD. </a:t>
            </a:r>
            <a:endParaRPr lang="en-US" sz="2000" dirty="0">
              <a:solidFill>
                <a:srgbClr val="FF0000"/>
              </a:solidFill>
            </a:endParaRPr>
          </a:p>
          <a:p>
            <a:r>
              <a:rPr lang="en-US" sz="2400" dirty="0">
                <a:solidFill>
                  <a:srgbClr val="FF0000"/>
                </a:solidFill>
              </a:rPr>
              <a:t>We find the LLD using five speakers and Lokki’s anechoic recordings of Mozart. We use a first violin, second violin, viola, cello, and a soprano.</a:t>
            </a:r>
          </a:p>
          <a:p>
            <a:r>
              <a:rPr lang="en-US" sz="2000" dirty="0"/>
              <a:t>With electronic instruments you cannot see which instrument is </a:t>
            </a:r>
            <a:r>
              <a:rPr lang="en-US" sz="2000" dirty="0" smtClean="0"/>
              <a:t>playing, so </a:t>
            </a:r>
            <a:r>
              <a:rPr lang="en-US" sz="2000" dirty="0"/>
              <a:t>you don’t need to close your </a:t>
            </a:r>
            <a:r>
              <a:rPr lang="en-US" sz="2000" dirty="0" smtClean="0"/>
              <a:t>eyes.</a:t>
            </a:r>
          </a:p>
          <a:p>
            <a:r>
              <a:rPr lang="en-US" sz="2000" dirty="0" smtClean="0"/>
              <a:t>Two violins are sufficient to find the LLD. In front of the LLD you can localize each instrument. Behind the LLD the sound blends together. </a:t>
            </a:r>
            <a:endParaRPr lang="en-US" sz="2000" dirty="0"/>
          </a:p>
          <a:p>
            <a:pPr marL="0" indent="0">
              <a:buNone/>
            </a:pPr>
            <a:endParaRPr lang="en-US" sz="2400" dirty="0"/>
          </a:p>
          <a:p>
            <a:endParaRPr lang="en-US" dirty="0"/>
          </a:p>
        </p:txBody>
      </p:sp>
      <p:pic>
        <p:nvPicPr>
          <p:cNvPr id="4" name="Mozartv_vl1_vl2_duet_dem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10010" y="5560024"/>
            <a:ext cx="609600" cy="609600"/>
          </a:xfrm>
          <a:prstGeom prst="rect">
            <a:avLst/>
          </a:prstGeom>
        </p:spPr>
      </p:pic>
    </p:spTree>
    <p:extLst>
      <p:ext uri="{BB962C8B-B14F-4D97-AF65-F5344CB8AC3E}">
        <p14:creationId xmlns:p14="http://schemas.microsoft.com/office/powerpoint/2010/main" val="1801743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860" y="499092"/>
            <a:ext cx="8639175" cy="754856"/>
          </a:xfrm>
        </p:spPr>
        <p:txBody>
          <a:bodyPr>
            <a:normAutofit/>
          </a:bodyPr>
          <a:lstStyle/>
          <a:p>
            <a:pPr algn="ctr"/>
            <a:r>
              <a:rPr lang="en-US" sz="2100" dirty="0">
                <a:latin typeface="+mn-lt"/>
              </a:rPr>
              <a:t>LOC predicts the LLD well in halls with music from a small ensemble,</a:t>
            </a:r>
            <a:br>
              <a:rPr lang="en-US" sz="2100" dirty="0">
                <a:latin typeface="+mn-lt"/>
              </a:rPr>
            </a:br>
            <a:r>
              <a:rPr lang="en-US" sz="2100" dirty="0">
                <a:latin typeface="+mn-lt"/>
              </a:rPr>
              <a:t>but </a:t>
            </a:r>
            <a:r>
              <a:rPr lang="en-US" sz="2100" dirty="0" smtClean="0">
                <a:latin typeface="+mn-lt"/>
              </a:rPr>
              <a:t>with just two violins in a small room the LLD was about two feet closer. </a:t>
            </a:r>
            <a:br>
              <a:rPr lang="en-US" sz="2100" dirty="0" smtClean="0">
                <a:latin typeface="+mn-lt"/>
              </a:rPr>
            </a:br>
            <a:r>
              <a:rPr lang="en-US" sz="2100" dirty="0" smtClean="0">
                <a:latin typeface="+mn-lt"/>
              </a:rPr>
              <a:t>But there was substantial agreement about where the LLD was found.</a:t>
            </a:r>
            <a:endParaRPr lang="en-US" sz="2100" dirty="0">
              <a:latin typeface="+mn-lt"/>
            </a:endParaRPr>
          </a:p>
        </p:txBody>
      </p:sp>
      <p:sp>
        <p:nvSpPr>
          <p:cNvPr id="3" name="Content Placeholder 2"/>
          <p:cNvSpPr>
            <a:spLocks noGrp="1"/>
          </p:cNvSpPr>
          <p:nvPr>
            <p:ph idx="1"/>
          </p:nvPr>
        </p:nvSpPr>
        <p:spPr>
          <a:xfrm>
            <a:off x="609499" y="1805328"/>
            <a:ext cx="8144536" cy="3263504"/>
          </a:xfrm>
        </p:spPr>
        <p:txBody>
          <a:bodyPr>
            <a:normAutofit/>
          </a:bodyPr>
          <a:lstStyle/>
          <a:p>
            <a:r>
              <a:rPr lang="en-US" sz="1800" dirty="0"/>
              <a:t>We did an experiment in a small classroom at Rensselaer </a:t>
            </a:r>
            <a:r>
              <a:rPr lang="en-US" sz="1800" dirty="0" smtClean="0"/>
              <a:t>Polytechnic Institute </a:t>
            </a:r>
            <a:r>
              <a:rPr lang="en-US" sz="1800" dirty="0"/>
              <a:t>(RPI), using just the violin 1 and 2 tracks from Lokki’s recordings. </a:t>
            </a:r>
            <a:endParaRPr lang="en-US" dirty="0">
              <a:solidFill>
                <a:srgbClr val="C00000"/>
              </a:solidFill>
            </a:endParaRPr>
          </a:p>
        </p:txBody>
      </p:sp>
      <p:pic>
        <p:nvPicPr>
          <p:cNvPr id="2050" name="Picture 2" descr="LLD measure at RPI"/>
          <p:cNvPicPr>
            <a:picLocks noChangeAspect="1" noChangeArrowheads="1"/>
          </p:cNvPicPr>
          <p:nvPr/>
        </p:nvPicPr>
        <p:blipFill>
          <a:blip r:embed="rId2" cstate="print">
            <a:extLst>
              <a:ext uri="{28A0092B-C50C-407E-A947-70E740481C1C}">
                <a14:useLocalDpi xmlns:a14="http://schemas.microsoft.com/office/drawing/2010/main" val="0"/>
              </a:ext>
            </a:extLst>
          </a:blip>
          <a:srcRect l="25629" t="22209" r="12646" b="24820"/>
          <a:stretch>
            <a:fillRect/>
          </a:stretch>
        </p:blipFill>
        <p:spPr bwMode="auto">
          <a:xfrm>
            <a:off x="266868" y="2575175"/>
            <a:ext cx="4736725" cy="304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19302" y="2595629"/>
            <a:ext cx="3707066" cy="4224233"/>
          </a:xfrm>
          <a:prstGeom prst="rect">
            <a:avLst/>
          </a:prstGeom>
          <a:noFill/>
        </p:spPr>
        <p:txBody>
          <a:bodyPr wrap="square" rtlCol="0">
            <a:spAutoFit/>
          </a:bodyPr>
          <a:lstStyle/>
          <a:p>
            <a:r>
              <a:rPr lang="en-US" sz="1500" dirty="0"/>
              <a:t>Each listener dropped a pencil at the point where localization was lost. They agreed on where localization failed.</a:t>
            </a:r>
          </a:p>
          <a:p>
            <a:endParaRPr lang="en-US" sz="1500" dirty="0"/>
          </a:p>
          <a:p>
            <a:r>
              <a:rPr lang="en-US" sz="1500" dirty="0"/>
              <a:t>The LLD found by the listeners was several feet in front of the LLD predicted by LOC.</a:t>
            </a:r>
          </a:p>
          <a:p>
            <a:endParaRPr lang="en-US" sz="1500" dirty="0"/>
          </a:p>
          <a:p>
            <a:r>
              <a:rPr lang="en-US" sz="1500" dirty="0"/>
              <a:t>By experimenting with binaural recordings we found that violins are </a:t>
            </a:r>
            <a:r>
              <a:rPr lang="en-US" sz="1500" dirty="0" smtClean="0"/>
              <a:t>somewhat more </a:t>
            </a:r>
            <a:r>
              <a:rPr lang="en-US" sz="1500" dirty="0"/>
              <a:t>difficult to localize than speech or woodwinds.</a:t>
            </a:r>
          </a:p>
          <a:p>
            <a:endParaRPr lang="en-US" sz="1500" dirty="0"/>
          </a:p>
          <a:p>
            <a:r>
              <a:rPr lang="en-US" sz="1500" dirty="0" smtClean="0"/>
              <a:t>There </a:t>
            </a:r>
            <a:r>
              <a:rPr lang="en-US" sz="1500" dirty="0"/>
              <a:t>is a paper on my web-page that describes recent improvements to </a:t>
            </a:r>
            <a:r>
              <a:rPr lang="en-US" sz="1500" dirty="0" smtClean="0"/>
              <a:t>LOC, along with Matlab and stand alone Windows C language code for calculating it. See the URL below the picture.</a:t>
            </a:r>
          </a:p>
          <a:p>
            <a:endParaRPr lang="en-US" sz="1350" dirty="0"/>
          </a:p>
        </p:txBody>
      </p:sp>
      <p:sp>
        <p:nvSpPr>
          <p:cNvPr id="5" name="TextBox 4"/>
          <p:cNvSpPr txBox="1"/>
          <p:nvPr/>
        </p:nvSpPr>
        <p:spPr>
          <a:xfrm>
            <a:off x="230449" y="5750942"/>
            <a:ext cx="4809565" cy="584775"/>
          </a:xfrm>
          <a:prstGeom prst="rect">
            <a:avLst/>
          </a:prstGeom>
          <a:noFill/>
        </p:spPr>
        <p:txBody>
          <a:bodyPr wrap="square" rtlCol="0">
            <a:spAutoFit/>
          </a:bodyPr>
          <a:lstStyle/>
          <a:p>
            <a:pPr algn="ctr"/>
            <a:r>
              <a:rPr lang="en-US" sz="1600" dirty="0"/>
              <a:t>https://www.dropbox.com/sh/p9ufove0e5moy6s/AACL1sA853AYfzs6CgJ8MLAYa?dl=0</a:t>
            </a:r>
          </a:p>
        </p:txBody>
      </p:sp>
    </p:spTree>
    <p:extLst>
      <p:ext uri="{BB962C8B-B14F-4D97-AF65-F5344CB8AC3E}">
        <p14:creationId xmlns:p14="http://schemas.microsoft.com/office/powerpoint/2010/main" val="3646819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 y="136243"/>
            <a:ext cx="8578752" cy="1325563"/>
          </a:xfrm>
        </p:spPr>
        <p:txBody>
          <a:bodyPr>
            <a:normAutofit/>
          </a:bodyPr>
          <a:lstStyle/>
          <a:p>
            <a:pPr algn="ctr"/>
            <a:r>
              <a:rPr lang="en-US" sz="2400" dirty="0" smtClean="0"/>
              <a:t>STI , the speech transmission index, is a standard way of measuring intelligibility in halls and classrooms. We calculated both STI and our measure for proximity, LOC, in a  </a:t>
            </a:r>
            <a:r>
              <a:rPr lang="en-US" sz="2400" dirty="0"/>
              <a:t>27’x25’x10’ room with surface absorption of 0.15 and RT 0.34s. </a:t>
            </a:r>
          </a:p>
        </p:txBody>
      </p:sp>
      <p:sp>
        <p:nvSpPr>
          <p:cNvPr id="9" name="TextBox 8"/>
          <p:cNvSpPr txBox="1"/>
          <p:nvPr/>
        </p:nvSpPr>
        <p:spPr>
          <a:xfrm>
            <a:off x="5663344" y="1585374"/>
            <a:ext cx="3108448" cy="3970318"/>
          </a:xfrm>
          <a:prstGeom prst="rect">
            <a:avLst/>
          </a:prstGeom>
          <a:noFill/>
        </p:spPr>
        <p:txBody>
          <a:bodyPr wrap="square" rtlCol="0">
            <a:spAutoFit/>
          </a:bodyPr>
          <a:lstStyle/>
          <a:p>
            <a:r>
              <a:rPr lang="en-US" dirty="0" smtClean="0"/>
              <a:t>The </a:t>
            </a:r>
            <a:r>
              <a:rPr lang="en-US" dirty="0"/>
              <a:t>room was modeled with a single </a:t>
            </a:r>
            <a:r>
              <a:rPr lang="en-US" dirty="0" smtClean="0"/>
              <a:t>sound </a:t>
            </a:r>
            <a:r>
              <a:rPr lang="en-US" dirty="0"/>
              <a:t>source </a:t>
            </a:r>
            <a:r>
              <a:rPr lang="en-US" dirty="0" smtClean="0"/>
              <a:t>(+) and </a:t>
            </a:r>
            <a:r>
              <a:rPr lang="en-US" dirty="0"/>
              <a:t>five receiver positions</a:t>
            </a:r>
            <a:r>
              <a:rPr lang="en-US" dirty="0" smtClean="0"/>
              <a:t>. (*)</a:t>
            </a:r>
            <a:endParaRPr lang="en-US" dirty="0"/>
          </a:p>
          <a:p>
            <a:endParaRPr lang="en-US" dirty="0"/>
          </a:p>
          <a:p>
            <a:r>
              <a:rPr lang="en-US" dirty="0"/>
              <a:t>The intelligibility </a:t>
            </a:r>
            <a:r>
              <a:rPr lang="en-US" dirty="0" smtClean="0"/>
              <a:t>as measured </a:t>
            </a:r>
            <a:r>
              <a:rPr lang="en-US" dirty="0"/>
              <a:t>by STI is very good in all positions</a:t>
            </a:r>
            <a:r>
              <a:rPr lang="en-US" dirty="0" smtClean="0"/>
              <a:t>. Only the first position has good Proximity. The difference is easy to hear.</a:t>
            </a:r>
            <a:endParaRPr lang="en-US" dirty="0"/>
          </a:p>
          <a:p>
            <a:endParaRPr lang="en-US" dirty="0"/>
          </a:p>
          <a:p>
            <a:r>
              <a:rPr lang="en-US" dirty="0"/>
              <a:t>LOC greater than +3dB predicts good proximity. LOC less than zero predicts poor </a:t>
            </a:r>
            <a:r>
              <a:rPr lang="en-US" dirty="0" smtClean="0"/>
              <a:t>proximity and attention</a:t>
            </a:r>
            <a:r>
              <a:rPr lang="en-US" dirty="0"/>
              <a:t>.</a:t>
            </a:r>
          </a:p>
        </p:txBody>
      </p:sp>
      <p:sp>
        <p:nvSpPr>
          <p:cNvPr id="15" name="TextBox 14"/>
          <p:cNvSpPr txBox="1"/>
          <p:nvPr/>
        </p:nvSpPr>
        <p:spPr>
          <a:xfrm>
            <a:off x="750743" y="5778496"/>
            <a:ext cx="7642514" cy="830997"/>
          </a:xfrm>
          <a:prstGeom prst="rect">
            <a:avLst/>
          </a:prstGeom>
          <a:noFill/>
        </p:spPr>
        <p:txBody>
          <a:bodyPr wrap="square" rtlCol="0">
            <a:spAutoFit/>
          </a:bodyPr>
          <a:lstStyle/>
          <a:p>
            <a:pPr algn="ctr"/>
            <a:r>
              <a:rPr lang="en-US" sz="2400" dirty="0">
                <a:solidFill>
                  <a:srgbClr val="C00000"/>
                </a:solidFill>
              </a:rPr>
              <a:t>A small room with a </a:t>
            </a:r>
            <a:r>
              <a:rPr lang="en-US" sz="2400" dirty="0" smtClean="0">
                <a:solidFill>
                  <a:srgbClr val="C00000"/>
                </a:solidFill>
              </a:rPr>
              <a:t>0.34 </a:t>
            </a:r>
            <a:r>
              <a:rPr lang="en-US" sz="2400" dirty="0">
                <a:solidFill>
                  <a:srgbClr val="C00000"/>
                </a:solidFill>
              </a:rPr>
              <a:t>second RT has excellent STI – but the teacher is heard with proximity only in the </a:t>
            </a:r>
            <a:r>
              <a:rPr lang="en-US" sz="2400" dirty="0" smtClean="0">
                <a:solidFill>
                  <a:srgbClr val="C00000"/>
                </a:solidFill>
              </a:rPr>
              <a:t>front seat.</a:t>
            </a:r>
            <a:endParaRPr lang="en-US" sz="2400" dirty="0">
              <a:solidFill>
                <a:srgbClr val="C00000"/>
              </a:solidFill>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797" y="1519870"/>
            <a:ext cx="4286848" cy="3962953"/>
          </a:xfrm>
          <a:prstGeom prst="rect">
            <a:avLst/>
          </a:prstGeom>
        </p:spPr>
      </p:pic>
      <p:sp>
        <p:nvSpPr>
          <p:cNvPr id="18" name="TextBox 17"/>
          <p:cNvSpPr txBox="1"/>
          <p:nvPr/>
        </p:nvSpPr>
        <p:spPr>
          <a:xfrm>
            <a:off x="2878021" y="2120024"/>
            <a:ext cx="1215736" cy="1754326"/>
          </a:xfrm>
          <a:prstGeom prst="rect">
            <a:avLst/>
          </a:prstGeom>
          <a:noFill/>
        </p:spPr>
        <p:txBody>
          <a:bodyPr wrap="square" rtlCol="0">
            <a:spAutoFit/>
          </a:bodyPr>
          <a:lstStyle/>
          <a:p>
            <a:r>
              <a:rPr lang="en-US" dirty="0"/>
              <a:t>STI    LOC</a:t>
            </a:r>
          </a:p>
          <a:p>
            <a:r>
              <a:rPr lang="en-US" dirty="0"/>
              <a:t>.75  -2.3dB</a:t>
            </a:r>
          </a:p>
          <a:p>
            <a:r>
              <a:rPr lang="en-US" dirty="0"/>
              <a:t>.73  -3.4dB  </a:t>
            </a:r>
          </a:p>
          <a:p>
            <a:r>
              <a:rPr lang="en-US" dirty="0"/>
              <a:t>.74  -2.7dB</a:t>
            </a:r>
          </a:p>
          <a:p>
            <a:r>
              <a:rPr lang="en-US" dirty="0"/>
              <a:t>.74   0.3dB</a:t>
            </a:r>
          </a:p>
          <a:p>
            <a:r>
              <a:rPr lang="en-US" dirty="0"/>
              <a:t>.75   4.0dB</a:t>
            </a:r>
          </a:p>
        </p:txBody>
      </p:sp>
      <p:sp>
        <p:nvSpPr>
          <p:cNvPr id="19" name="TextBox 18"/>
          <p:cNvSpPr txBox="1"/>
          <p:nvPr/>
        </p:nvSpPr>
        <p:spPr>
          <a:xfrm>
            <a:off x="1786712" y="2382825"/>
            <a:ext cx="696191" cy="1477328"/>
          </a:xfrm>
          <a:prstGeom prst="rect">
            <a:avLst/>
          </a:prstGeom>
          <a:noFill/>
        </p:spPr>
        <p:txBody>
          <a:bodyPr wrap="square" rtlCol="0">
            <a:spAutoFit/>
          </a:bodyPr>
          <a:lstStyle/>
          <a:p>
            <a:r>
              <a:rPr lang="en-US" dirty="0"/>
              <a:t>21.3’</a:t>
            </a:r>
          </a:p>
          <a:p>
            <a:r>
              <a:rPr lang="en-US" dirty="0"/>
              <a:t>18.5’</a:t>
            </a:r>
          </a:p>
          <a:p>
            <a:r>
              <a:rPr lang="en-US" dirty="0"/>
              <a:t>15.8’</a:t>
            </a:r>
          </a:p>
          <a:p>
            <a:r>
              <a:rPr lang="en-US" dirty="0"/>
              <a:t>13.8’</a:t>
            </a:r>
          </a:p>
          <a:p>
            <a:r>
              <a:rPr lang="en-US" dirty="0"/>
              <a:t>10.4’</a:t>
            </a:r>
          </a:p>
        </p:txBody>
      </p:sp>
      <p:sp>
        <p:nvSpPr>
          <p:cNvPr id="20" name="TextBox 19"/>
          <p:cNvSpPr txBox="1"/>
          <p:nvPr/>
        </p:nvSpPr>
        <p:spPr>
          <a:xfrm>
            <a:off x="1205672" y="1996317"/>
            <a:ext cx="1543016" cy="369332"/>
          </a:xfrm>
          <a:prstGeom prst="rect">
            <a:avLst/>
          </a:prstGeom>
          <a:noFill/>
        </p:spPr>
        <p:txBody>
          <a:bodyPr wrap="square" rtlCol="0">
            <a:spAutoFit/>
          </a:bodyPr>
          <a:lstStyle/>
          <a:p>
            <a:r>
              <a:rPr lang="en-US" dirty="0"/>
              <a:t>Receiver pos.</a:t>
            </a:r>
          </a:p>
        </p:txBody>
      </p:sp>
      <p:sp>
        <p:nvSpPr>
          <p:cNvPr id="22" name="TextBox 21"/>
          <p:cNvSpPr txBox="1"/>
          <p:nvPr/>
        </p:nvSpPr>
        <p:spPr>
          <a:xfrm>
            <a:off x="2698459" y="4051498"/>
            <a:ext cx="1163781" cy="369332"/>
          </a:xfrm>
          <a:prstGeom prst="rect">
            <a:avLst/>
          </a:prstGeom>
          <a:noFill/>
        </p:spPr>
        <p:txBody>
          <a:bodyPr wrap="square" rtlCol="0">
            <a:spAutoFit/>
          </a:bodyPr>
          <a:lstStyle/>
          <a:p>
            <a:r>
              <a:rPr lang="en-US" dirty="0"/>
              <a:t>Teacher</a:t>
            </a:r>
          </a:p>
        </p:txBody>
      </p:sp>
      <p:sp>
        <p:nvSpPr>
          <p:cNvPr id="23" name="TextBox 22"/>
          <p:cNvSpPr txBox="1"/>
          <p:nvPr/>
        </p:nvSpPr>
        <p:spPr>
          <a:xfrm>
            <a:off x="2426296" y="4247220"/>
            <a:ext cx="540327" cy="369332"/>
          </a:xfrm>
          <a:prstGeom prst="rect">
            <a:avLst/>
          </a:prstGeom>
          <a:noFill/>
        </p:spPr>
        <p:txBody>
          <a:bodyPr wrap="square" rtlCol="0">
            <a:spAutoFit/>
          </a:bodyPr>
          <a:lstStyle/>
          <a:p>
            <a:r>
              <a:rPr lang="en-US" dirty="0"/>
              <a:t>6’</a:t>
            </a:r>
          </a:p>
        </p:txBody>
      </p:sp>
      <p:sp>
        <p:nvSpPr>
          <p:cNvPr id="24" name="TextBox 23"/>
          <p:cNvSpPr txBox="1"/>
          <p:nvPr/>
        </p:nvSpPr>
        <p:spPr>
          <a:xfrm>
            <a:off x="1979201" y="4052669"/>
            <a:ext cx="581891" cy="369332"/>
          </a:xfrm>
          <a:prstGeom prst="rect">
            <a:avLst/>
          </a:prstGeom>
          <a:noFill/>
        </p:spPr>
        <p:txBody>
          <a:bodyPr wrap="square" rtlCol="0">
            <a:spAutoFit/>
          </a:bodyPr>
          <a:lstStyle/>
          <a:p>
            <a:r>
              <a:rPr lang="en-US" dirty="0"/>
              <a:t>9.5’</a:t>
            </a:r>
          </a:p>
        </p:txBody>
      </p:sp>
      <p:pic>
        <p:nvPicPr>
          <p:cNvPr id="25" name="speech2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913770" y="1828746"/>
            <a:ext cx="609600" cy="609600"/>
          </a:xfrm>
          <a:prstGeom prst="rect">
            <a:avLst/>
          </a:prstGeom>
        </p:spPr>
      </p:pic>
      <p:pic>
        <p:nvPicPr>
          <p:cNvPr id="26"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420429"/>
            <a:ext cx="609600" cy="609600"/>
          </a:xfrm>
          <a:prstGeom prst="rect">
            <a:avLst/>
          </a:prstGeom>
        </p:spPr>
      </p:pic>
      <p:pic>
        <p:nvPicPr>
          <p:cNvPr id="27" name="speech25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13770" y="2964616"/>
            <a:ext cx="609600" cy="609600"/>
          </a:xfrm>
          <a:prstGeom prst="rect">
            <a:avLst/>
          </a:prstGeom>
        </p:spPr>
      </p:pic>
      <p:pic>
        <p:nvPicPr>
          <p:cNvPr id="29" name="speech25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928619" y="4038078"/>
            <a:ext cx="609600" cy="609600"/>
          </a:xfrm>
          <a:prstGeom prst="rect">
            <a:avLst/>
          </a:prstGeom>
        </p:spPr>
      </p:pic>
      <p:pic>
        <p:nvPicPr>
          <p:cNvPr id="30" name="speech25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02539" y="3501347"/>
            <a:ext cx="609600" cy="609600"/>
          </a:xfrm>
          <a:prstGeom prst="rect">
            <a:avLst/>
          </a:prstGeom>
        </p:spPr>
      </p:pic>
    </p:spTree>
    <p:extLst>
      <p:ext uri="{BB962C8B-B14F-4D97-AF65-F5344CB8AC3E}">
        <p14:creationId xmlns:p14="http://schemas.microsoft.com/office/powerpoint/2010/main" val="2873465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51" fill="hold"/>
                                        <p:tgtEl>
                                          <p:spTgt spid="26"/>
                                        </p:tgtEl>
                                      </p:cBhvr>
                                    </p:cmd>
                                  </p:childTnLst>
                                </p:cTn>
                              </p:par>
                            </p:childTnLst>
                          </p:cTn>
                        </p:par>
                      </p:childTnLst>
                    </p:cTn>
                  </p:par>
                </p:childTnLst>
              </p:cTn>
              <p:nextCondLst>
                <p:cond evt="onClick" delay="0">
                  <p:tgtEl>
                    <p:spTgt spid="26"/>
                  </p:tgtEl>
                </p:cond>
              </p:nextCondLst>
            </p:seq>
            <p:audio>
              <p:cMediaNode vol="80000">
                <p:cTn id="13" fill="hold" display="0">
                  <p:stCondLst>
                    <p:cond delay="indefinite"/>
                  </p:stCondLst>
                  <p:endCondLst>
                    <p:cond evt="onStopAudio" delay="0">
                      <p:tgtEl>
                        <p:sldTgt/>
                      </p:tgtEl>
                    </p:cond>
                  </p:endCondLst>
                </p:cTn>
                <p:tgtEl>
                  <p:spTgt spid="26"/>
                </p:tgtEl>
              </p:cMediaNode>
            </p:audio>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51" fill="hold"/>
                                        <p:tgtEl>
                                          <p:spTgt spid="27"/>
                                        </p:tgtEl>
                                      </p:cBhvr>
                                    </p:cmd>
                                  </p:childTnLst>
                                </p:cTn>
                              </p:par>
                            </p:childTnLst>
                          </p:cTn>
                        </p:par>
                      </p:childTnLst>
                    </p:cTn>
                  </p:par>
                </p:childTnLst>
              </p:cTn>
              <p:nextCondLst>
                <p:cond evt="onClick" delay="0">
                  <p:tgtEl>
                    <p:spTgt spid="27"/>
                  </p:tgtEl>
                </p:cond>
              </p:nextCondLst>
            </p:seq>
            <p:audio>
              <p:cMediaNode vol="80000">
                <p:cTn id="19" fill="hold" display="0">
                  <p:stCondLst>
                    <p:cond delay="indefinite"/>
                  </p:stCondLst>
                  <p:endCondLst>
                    <p:cond evt="onStopAudio" delay="0">
                      <p:tgtEl>
                        <p:sldTgt/>
                      </p:tgtEl>
                    </p:cond>
                  </p:endCondLst>
                </p:cTn>
                <p:tgtEl>
                  <p:spTgt spid="27"/>
                </p:tgtEl>
              </p:cMediaNode>
            </p:audio>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51" fill="hold"/>
                                        <p:tgtEl>
                                          <p:spTgt spid="29"/>
                                        </p:tgtEl>
                                      </p:cBhvr>
                                    </p:cmd>
                                  </p:childTnLst>
                                </p:cTn>
                              </p:par>
                            </p:childTnLst>
                          </p:cTn>
                        </p:par>
                      </p:childTnLst>
                    </p:cTn>
                  </p:par>
                </p:childTnLst>
              </p:cTn>
              <p:nextCondLst>
                <p:cond evt="onClick" delay="0">
                  <p:tgtEl>
                    <p:spTgt spid="29"/>
                  </p:tgtEl>
                </p:cond>
              </p:nextCondLst>
            </p:seq>
            <p:audio>
              <p:cMediaNode vol="80000">
                <p:cTn id="25" fill="hold" display="0">
                  <p:stCondLst>
                    <p:cond delay="indefinite"/>
                  </p:stCondLst>
                  <p:endCondLst>
                    <p:cond evt="onStopAudio" delay="0">
                      <p:tgtEl>
                        <p:sldTgt/>
                      </p:tgtEl>
                    </p:cond>
                  </p:endCondLst>
                </p:cTn>
                <p:tgtEl>
                  <p:spTgt spid="29"/>
                </p:tgtEl>
              </p:cMediaNode>
            </p:audio>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51" fill="hold"/>
                                        <p:tgtEl>
                                          <p:spTgt spid="30"/>
                                        </p:tgtEl>
                                      </p:cBhvr>
                                    </p:cmd>
                                  </p:childTnLst>
                                </p:cTn>
                              </p:par>
                            </p:childTnLst>
                          </p:cTn>
                        </p:par>
                      </p:childTnLst>
                    </p:cTn>
                  </p:par>
                </p:childTnLst>
              </p:cTn>
              <p:nextCondLst>
                <p:cond evt="onClick" delay="0">
                  <p:tgtEl>
                    <p:spTgt spid="30"/>
                  </p:tgtEl>
                </p:cond>
              </p:nextCondLst>
            </p:seq>
            <p:audio>
              <p:cMediaNode vol="80000">
                <p:cTn id="31" fill="hold" display="0">
                  <p:stCondLst>
                    <p:cond delay="indefinite"/>
                  </p:stCondLst>
                  <p:endCondLst>
                    <p:cond evt="onStopAudio" delay="0">
                      <p:tgtEl>
                        <p:sldTgt/>
                      </p:tgtEl>
                    </p:cond>
                  </p:endCondLst>
                </p:cTn>
                <p:tgtEl>
                  <p:spTgt spid="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36524"/>
            <a:ext cx="8476517" cy="1325563"/>
          </a:xfrm>
        </p:spPr>
        <p:txBody>
          <a:bodyPr>
            <a:noAutofit/>
          </a:bodyPr>
          <a:lstStyle/>
          <a:p>
            <a:pPr algn="ctr"/>
            <a:r>
              <a:rPr lang="en-US" sz="3200" b="1" dirty="0" smtClean="0"/>
              <a:t>This model classroom is greatly improved by increasing the average absorption </a:t>
            </a:r>
            <a:r>
              <a:rPr lang="en-US" sz="3200" b="1" dirty="0"/>
              <a:t>to 0.3</a:t>
            </a:r>
          </a:p>
        </p:txBody>
      </p:sp>
      <p:sp>
        <p:nvSpPr>
          <p:cNvPr id="9" name="TextBox 8"/>
          <p:cNvSpPr txBox="1"/>
          <p:nvPr/>
        </p:nvSpPr>
        <p:spPr>
          <a:xfrm>
            <a:off x="5727989" y="1363787"/>
            <a:ext cx="3105181" cy="4401205"/>
          </a:xfrm>
          <a:prstGeom prst="rect">
            <a:avLst/>
          </a:prstGeom>
          <a:noFill/>
        </p:spPr>
        <p:txBody>
          <a:bodyPr wrap="square" rtlCol="0">
            <a:spAutoFit/>
          </a:bodyPr>
          <a:lstStyle/>
          <a:p>
            <a:endParaRPr lang="en-US" sz="2000" dirty="0" smtClean="0">
              <a:solidFill>
                <a:srgbClr val="FF0000"/>
              </a:solidFill>
            </a:endParaRPr>
          </a:p>
          <a:p>
            <a:r>
              <a:rPr lang="en-US" sz="2000" dirty="0" smtClean="0">
                <a:solidFill>
                  <a:srgbClr val="C00000"/>
                </a:solidFill>
              </a:rPr>
              <a:t>When you listen to  the sound clips the improvement in proximity compared to  the previous slide is very clear.</a:t>
            </a:r>
          </a:p>
          <a:p>
            <a:endParaRPr lang="en-US" sz="2000" dirty="0" smtClean="0">
              <a:solidFill>
                <a:srgbClr val="C00000"/>
              </a:solidFill>
            </a:endParaRPr>
          </a:p>
          <a:p>
            <a:r>
              <a:rPr lang="en-US" sz="2000" dirty="0">
                <a:solidFill>
                  <a:srgbClr val="C00000"/>
                </a:solidFill>
              </a:rPr>
              <a:t>LOC is excellent to fair in all </a:t>
            </a:r>
            <a:r>
              <a:rPr lang="en-US" sz="2000" dirty="0" smtClean="0">
                <a:solidFill>
                  <a:srgbClr val="C00000"/>
                </a:solidFill>
              </a:rPr>
              <a:t>positions</a:t>
            </a:r>
            <a:r>
              <a:rPr lang="en-US" sz="2000" dirty="0" smtClean="0">
                <a:solidFill>
                  <a:srgbClr val="FF0000"/>
                </a:solidFill>
              </a:rPr>
              <a:t>.</a:t>
            </a:r>
          </a:p>
          <a:p>
            <a:endParaRPr lang="en-US" sz="2000" dirty="0">
              <a:solidFill>
                <a:srgbClr val="FF0000"/>
              </a:solidFill>
            </a:endParaRPr>
          </a:p>
          <a:p>
            <a:r>
              <a:rPr lang="en-US" sz="2000" dirty="0" smtClean="0"/>
              <a:t>The </a:t>
            </a:r>
            <a:r>
              <a:rPr lang="en-US" sz="2000" dirty="0"/>
              <a:t>intelligibility measured by STI </a:t>
            </a:r>
            <a:r>
              <a:rPr lang="en-US" sz="2000" dirty="0" smtClean="0"/>
              <a:t>also increases.</a:t>
            </a:r>
            <a:endParaRPr lang="en-US" sz="2000" dirty="0"/>
          </a:p>
          <a:p>
            <a:endParaRPr lang="en-US" sz="2000" dirty="0" smtClean="0"/>
          </a:p>
          <a:p>
            <a:endParaRPr lang="en-US" sz="2000" dirty="0"/>
          </a:p>
        </p:txBody>
      </p:sp>
      <p:sp>
        <p:nvSpPr>
          <p:cNvPr id="15" name="TextBox 14"/>
          <p:cNvSpPr txBox="1"/>
          <p:nvPr/>
        </p:nvSpPr>
        <p:spPr>
          <a:xfrm>
            <a:off x="941728" y="5539394"/>
            <a:ext cx="7642514" cy="954107"/>
          </a:xfrm>
          <a:prstGeom prst="rect">
            <a:avLst/>
          </a:prstGeom>
          <a:noFill/>
        </p:spPr>
        <p:txBody>
          <a:bodyPr wrap="square" rtlCol="0">
            <a:spAutoFit/>
          </a:bodyPr>
          <a:lstStyle/>
          <a:p>
            <a:pPr algn="ctr"/>
            <a:r>
              <a:rPr lang="en-US" sz="2800" dirty="0">
                <a:solidFill>
                  <a:srgbClr val="C00000"/>
                </a:solidFill>
              </a:rPr>
              <a:t>A small room needs a lot of absorption if proximity is to be high in all the seats.</a:t>
            </a:r>
          </a:p>
        </p:txBody>
      </p:sp>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0937" y="1395962"/>
            <a:ext cx="4286848" cy="3962953"/>
          </a:xfrm>
          <a:prstGeom prst="rect">
            <a:avLst/>
          </a:prstGeom>
        </p:spPr>
      </p:pic>
      <p:sp>
        <p:nvSpPr>
          <p:cNvPr id="18" name="TextBox 17"/>
          <p:cNvSpPr txBox="1"/>
          <p:nvPr/>
        </p:nvSpPr>
        <p:spPr>
          <a:xfrm>
            <a:off x="2888673" y="2047007"/>
            <a:ext cx="1215736" cy="1754326"/>
          </a:xfrm>
          <a:prstGeom prst="rect">
            <a:avLst/>
          </a:prstGeom>
          <a:noFill/>
        </p:spPr>
        <p:txBody>
          <a:bodyPr wrap="square" rtlCol="0">
            <a:spAutoFit/>
          </a:bodyPr>
          <a:lstStyle/>
          <a:p>
            <a:r>
              <a:rPr lang="en-US" dirty="0"/>
              <a:t>STI    LOC</a:t>
            </a:r>
          </a:p>
          <a:p>
            <a:r>
              <a:rPr lang="en-US" dirty="0"/>
              <a:t>.84   2.4dB</a:t>
            </a:r>
          </a:p>
          <a:p>
            <a:r>
              <a:rPr lang="en-US" dirty="0"/>
              <a:t>.85   1.4dB  </a:t>
            </a:r>
          </a:p>
          <a:p>
            <a:r>
              <a:rPr lang="en-US" dirty="0"/>
              <a:t>.85   2.4dB</a:t>
            </a:r>
          </a:p>
          <a:p>
            <a:r>
              <a:rPr lang="en-US" dirty="0"/>
              <a:t>.85   5.1dB</a:t>
            </a:r>
          </a:p>
          <a:p>
            <a:r>
              <a:rPr lang="en-US" dirty="0"/>
              <a:t>.85   8.5dB</a:t>
            </a:r>
          </a:p>
        </p:txBody>
      </p:sp>
      <p:sp>
        <p:nvSpPr>
          <p:cNvPr id="19" name="TextBox 18"/>
          <p:cNvSpPr txBox="1"/>
          <p:nvPr/>
        </p:nvSpPr>
        <p:spPr>
          <a:xfrm>
            <a:off x="1774512" y="2315023"/>
            <a:ext cx="696191" cy="1477328"/>
          </a:xfrm>
          <a:prstGeom prst="rect">
            <a:avLst/>
          </a:prstGeom>
          <a:noFill/>
        </p:spPr>
        <p:txBody>
          <a:bodyPr wrap="square" rtlCol="0">
            <a:spAutoFit/>
          </a:bodyPr>
          <a:lstStyle/>
          <a:p>
            <a:r>
              <a:rPr lang="en-US" dirty="0"/>
              <a:t>21.3’</a:t>
            </a:r>
          </a:p>
          <a:p>
            <a:r>
              <a:rPr lang="en-US" dirty="0"/>
              <a:t>18.5’</a:t>
            </a:r>
          </a:p>
          <a:p>
            <a:r>
              <a:rPr lang="en-US" dirty="0"/>
              <a:t>15.8’</a:t>
            </a:r>
          </a:p>
          <a:p>
            <a:r>
              <a:rPr lang="en-US" dirty="0"/>
              <a:t>13.8’</a:t>
            </a:r>
          </a:p>
          <a:p>
            <a:r>
              <a:rPr lang="en-US" dirty="0"/>
              <a:t>10.4’</a:t>
            </a:r>
          </a:p>
        </p:txBody>
      </p:sp>
      <p:sp>
        <p:nvSpPr>
          <p:cNvPr id="20" name="TextBox 19"/>
          <p:cNvSpPr txBox="1"/>
          <p:nvPr/>
        </p:nvSpPr>
        <p:spPr>
          <a:xfrm>
            <a:off x="1187861" y="1948880"/>
            <a:ext cx="1543016" cy="369332"/>
          </a:xfrm>
          <a:prstGeom prst="rect">
            <a:avLst/>
          </a:prstGeom>
          <a:noFill/>
        </p:spPr>
        <p:txBody>
          <a:bodyPr wrap="square" rtlCol="0">
            <a:spAutoFit/>
          </a:bodyPr>
          <a:lstStyle/>
          <a:p>
            <a:r>
              <a:rPr lang="en-US" dirty="0"/>
              <a:t>Receiver pos.</a:t>
            </a:r>
          </a:p>
        </p:txBody>
      </p:sp>
      <p:sp>
        <p:nvSpPr>
          <p:cNvPr id="22" name="TextBox 21"/>
          <p:cNvSpPr txBox="1"/>
          <p:nvPr/>
        </p:nvSpPr>
        <p:spPr>
          <a:xfrm>
            <a:off x="2730877" y="3988371"/>
            <a:ext cx="1163781" cy="369332"/>
          </a:xfrm>
          <a:prstGeom prst="rect">
            <a:avLst/>
          </a:prstGeom>
          <a:noFill/>
        </p:spPr>
        <p:txBody>
          <a:bodyPr wrap="square" rtlCol="0">
            <a:spAutoFit/>
          </a:bodyPr>
          <a:lstStyle/>
          <a:p>
            <a:r>
              <a:rPr lang="en-US" dirty="0"/>
              <a:t>Teacher</a:t>
            </a:r>
          </a:p>
        </p:txBody>
      </p:sp>
      <p:sp>
        <p:nvSpPr>
          <p:cNvPr id="23" name="TextBox 22"/>
          <p:cNvSpPr txBox="1"/>
          <p:nvPr/>
        </p:nvSpPr>
        <p:spPr>
          <a:xfrm>
            <a:off x="2389907" y="4208316"/>
            <a:ext cx="540327" cy="369332"/>
          </a:xfrm>
          <a:prstGeom prst="rect">
            <a:avLst/>
          </a:prstGeom>
          <a:noFill/>
        </p:spPr>
        <p:txBody>
          <a:bodyPr wrap="square" rtlCol="0">
            <a:spAutoFit/>
          </a:bodyPr>
          <a:lstStyle/>
          <a:p>
            <a:r>
              <a:rPr lang="en-US" dirty="0"/>
              <a:t>6’</a:t>
            </a:r>
          </a:p>
        </p:txBody>
      </p:sp>
      <p:sp>
        <p:nvSpPr>
          <p:cNvPr id="24" name="TextBox 23"/>
          <p:cNvSpPr txBox="1"/>
          <p:nvPr/>
        </p:nvSpPr>
        <p:spPr>
          <a:xfrm>
            <a:off x="2026230" y="3988371"/>
            <a:ext cx="581891" cy="369332"/>
          </a:xfrm>
          <a:prstGeom prst="rect">
            <a:avLst/>
          </a:prstGeom>
          <a:noFill/>
        </p:spPr>
        <p:txBody>
          <a:bodyPr wrap="square" rtlCol="0">
            <a:spAutoFit/>
          </a:bodyPr>
          <a:lstStyle/>
          <a:p>
            <a:r>
              <a:rPr lang="en-US" dirty="0"/>
              <a:t>9.5’</a:t>
            </a:r>
          </a:p>
        </p:txBody>
      </p:sp>
      <p:pic>
        <p:nvPicPr>
          <p:cNvPr id="3" name="speech25_0pt7_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13770" y="1828746"/>
            <a:ext cx="609600" cy="609600"/>
          </a:xfrm>
          <a:prstGeom prst="rect">
            <a:avLst/>
          </a:prstGeom>
        </p:spPr>
      </p:pic>
      <p:pic>
        <p:nvPicPr>
          <p:cNvPr id="4" name="speech25_0pt7_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913770" y="2403510"/>
            <a:ext cx="609600" cy="609600"/>
          </a:xfrm>
          <a:prstGeom prst="rect">
            <a:avLst/>
          </a:prstGeom>
        </p:spPr>
      </p:pic>
      <p:pic>
        <p:nvPicPr>
          <p:cNvPr id="5" name="speech25_0pt7_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4915233" y="2931919"/>
            <a:ext cx="609600" cy="609600"/>
          </a:xfrm>
          <a:prstGeom prst="rect">
            <a:avLst/>
          </a:prstGeom>
        </p:spPr>
      </p:pic>
      <p:pic>
        <p:nvPicPr>
          <p:cNvPr id="6" name="speech25_0pt7_2">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28087" y="3460960"/>
            <a:ext cx="609600" cy="609600"/>
          </a:xfrm>
          <a:prstGeom prst="rect">
            <a:avLst/>
          </a:prstGeom>
        </p:spPr>
      </p:pic>
      <p:pic>
        <p:nvPicPr>
          <p:cNvPr id="7" name="speech25_0pt7_1">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4928087" y="3954533"/>
            <a:ext cx="609600" cy="609600"/>
          </a:xfrm>
          <a:prstGeom prst="rect">
            <a:avLst/>
          </a:prstGeom>
        </p:spPr>
      </p:pic>
    </p:spTree>
    <p:extLst>
      <p:ext uri="{BB962C8B-B14F-4D97-AF65-F5344CB8AC3E}">
        <p14:creationId xmlns:p14="http://schemas.microsoft.com/office/powerpoint/2010/main" val="587617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5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351"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51"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3351"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Why did we not discover “Proximity” sooner? There are two reasons.</a:t>
            </a:r>
          </a:p>
        </p:txBody>
      </p:sp>
      <p:sp>
        <p:nvSpPr>
          <p:cNvPr id="3" name="Content Placeholder 2"/>
          <p:cNvSpPr>
            <a:spLocks noGrp="1"/>
          </p:cNvSpPr>
          <p:nvPr>
            <p:ph idx="1"/>
          </p:nvPr>
        </p:nvSpPr>
        <p:spPr>
          <a:xfrm>
            <a:off x="264160" y="1844674"/>
            <a:ext cx="8636000" cy="4727575"/>
          </a:xfrm>
        </p:spPr>
        <p:txBody>
          <a:bodyPr/>
          <a:lstStyle/>
          <a:p>
            <a:r>
              <a:rPr lang="en-US" dirty="0" smtClean="0"/>
              <a:t>1. -Proximity </a:t>
            </a:r>
            <a:r>
              <a:rPr lang="en-US" dirty="0"/>
              <a:t>describes the perception that a sound source is </a:t>
            </a:r>
            <a:r>
              <a:rPr lang="en-US" dirty="0">
                <a:solidFill>
                  <a:srgbClr val="FF0000"/>
                </a:solidFill>
              </a:rPr>
              <a:t>sonically</a:t>
            </a:r>
            <a:r>
              <a:rPr lang="en-US" dirty="0"/>
              <a:t> close to the listener.</a:t>
            </a:r>
          </a:p>
          <a:p>
            <a:pPr lvl="1"/>
            <a:r>
              <a:rPr lang="en-US" dirty="0" smtClean="0">
                <a:solidFill>
                  <a:srgbClr val="FF0000"/>
                </a:solidFill>
              </a:rPr>
              <a:t>If your eyes are open you often cannot detect the absence of  Proximity.  If you see a source clearly  you are sure you are hearing it clearly.</a:t>
            </a:r>
            <a:endParaRPr lang="en-US" dirty="0"/>
          </a:p>
          <a:p>
            <a:r>
              <a:rPr lang="en-US" dirty="0" smtClean="0"/>
              <a:t>2. - </a:t>
            </a:r>
            <a:r>
              <a:rPr lang="en-US" dirty="0" smtClean="0">
                <a:solidFill>
                  <a:srgbClr val="FF0000"/>
                </a:solidFill>
              </a:rPr>
              <a:t>To </a:t>
            </a:r>
            <a:r>
              <a:rPr lang="en-US" dirty="0">
                <a:solidFill>
                  <a:srgbClr val="FF0000"/>
                </a:solidFill>
              </a:rPr>
              <a:t>study </a:t>
            </a:r>
            <a:r>
              <a:rPr lang="en-US" dirty="0" smtClean="0">
                <a:solidFill>
                  <a:srgbClr val="FF0000"/>
                </a:solidFill>
              </a:rPr>
              <a:t>proximity your </a:t>
            </a:r>
            <a:r>
              <a:rPr lang="en-US" dirty="0">
                <a:solidFill>
                  <a:srgbClr val="FF0000"/>
                </a:solidFill>
              </a:rPr>
              <a:t>reproduction system must be able to reproduce </a:t>
            </a:r>
            <a:r>
              <a:rPr lang="en-US" dirty="0" smtClean="0">
                <a:solidFill>
                  <a:srgbClr val="FF0000"/>
                </a:solidFill>
              </a:rPr>
              <a:t>it! </a:t>
            </a:r>
            <a:r>
              <a:rPr lang="en-US" dirty="0" smtClean="0"/>
              <a:t>This requires a single loudspeaker for each instrument or voice, and preferably an anechoic recording.</a:t>
            </a:r>
          </a:p>
          <a:p>
            <a:r>
              <a:rPr lang="en-US" dirty="0" smtClean="0"/>
              <a:t>Proximity was not discovered until recently because earlier experiments did not use individual instruments. </a:t>
            </a:r>
            <a:endParaRPr lang="en-US" dirty="0"/>
          </a:p>
        </p:txBody>
      </p:sp>
    </p:spTree>
    <p:extLst>
      <p:ext uri="{BB962C8B-B14F-4D97-AF65-F5344CB8AC3E}">
        <p14:creationId xmlns:p14="http://schemas.microsoft.com/office/powerpoint/2010/main" val="2454460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549" y="195323"/>
            <a:ext cx="7886700" cy="1325563"/>
          </a:xfrm>
        </p:spPr>
        <p:txBody>
          <a:bodyPr>
            <a:noAutofit/>
          </a:bodyPr>
          <a:lstStyle/>
          <a:p>
            <a:pPr algn="ctr"/>
            <a:r>
              <a:rPr lang="en-US" sz="3600" b="1" dirty="0"/>
              <a:t>Barron and Marshall</a:t>
            </a:r>
            <a:r>
              <a:rPr lang="en-US" sz="3600" b="1" dirty="0">
                <a:latin typeface="冬青黑体简体中文 W3" panose="020B0300000000000000" pitchFamily="34" charset="-122"/>
                <a:ea typeface="冬青黑体简体中文 W3" panose="020B0300000000000000" pitchFamily="34" charset="-122"/>
              </a:rPr>
              <a:t/>
            </a:r>
            <a:br>
              <a:rPr lang="en-US" sz="3600" b="1" dirty="0">
                <a:latin typeface="冬青黑体简体中文 W3" panose="020B0300000000000000" pitchFamily="34" charset="-122"/>
                <a:ea typeface="冬青黑体简体中文 W3" panose="020B0300000000000000" pitchFamily="34" charset="-122"/>
              </a:rPr>
            </a:br>
            <a:r>
              <a:rPr lang="en-US" sz="2800" b="1" i="1" dirty="0"/>
              <a:t>Spatial Impression and the effect of early reflections</a:t>
            </a:r>
            <a:br>
              <a:rPr lang="en-US" sz="2800" b="1" i="1" dirty="0"/>
            </a:br>
            <a:r>
              <a:rPr lang="en-US" sz="1600" b="1" i="1" dirty="0"/>
              <a:t>Journal of Sound and Vibration. (1981) 77(2), 211-232</a:t>
            </a:r>
            <a:endParaRPr lang="en-US" sz="2400" b="1" dirty="0"/>
          </a:p>
        </p:txBody>
      </p:sp>
      <p:sp>
        <p:nvSpPr>
          <p:cNvPr id="4" name="TextBox 3"/>
          <p:cNvSpPr txBox="1"/>
          <p:nvPr/>
        </p:nvSpPr>
        <p:spPr>
          <a:xfrm>
            <a:off x="484789" y="1428553"/>
            <a:ext cx="8318149" cy="1015663"/>
          </a:xfrm>
          <a:prstGeom prst="rect">
            <a:avLst/>
          </a:prstGeom>
          <a:noFill/>
        </p:spPr>
        <p:txBody>
          <a:bodyPr wrap="square" rtlCol="0">
            <a:spAutoFit/>
          </a:bodyPr>
          <a:lstStyle/>
          <a:p>
            <a:pPr algn="ctr"/>
            <a:r>
              <a:rPr lang="en-US" sz="2000" dirty="0" smtClean="0"/>
              <a:t>Barron and Marshall’s classic paper on spatial impression </a:t>
            </a:r>
            <a:r>
              <a:rPr lang="en-US" sz="2000" dirty="0" smtClean="0">
                <a:solidFill>
                  <a:srgbClr val="C00000"/>
                </a:solidFill>
              </a:rPr>
              <a:t>used a single speaker to reproduce a whole orchestra.</a:t>
            </a:r>
            <a:r>
              <a:rPr lang="en-US" sz="2000" dirty="0" smtClean="0"/>
              <a:t> </a:t>
            </a:r>
            <a:r>
              <a:rPr lang="en-US" sz="2000" dirty="0" smtClean="0">
                <a:solidFill>
                  <a:srgbClr val="C00000"/>
                </a:solidFill>
              </a:rPr>
              <a:t>The </a:t>
            </a:r>
            <a:r>
              <a:rPr lang="en-US" sz="2000" dirty="0">
                <a:solidFill>
                  <a:srgbClr val="C00000"/>
                </a:solidFill>
              </a:rPr>
              <a:t>orchestra </a:t>
            </a:r>
            <a:r>
              <a:rPr lang="en-US" sz="2000" dirty="0" smtClean="0">
                <a:solidFill>
                  <a:srgbClr val="C00000"/>
                </a:solidFill>
              </a:rPr>
              <a:t>recording had no proximity. Many later experiments repeated this arrangement.</a:t>
            </a:r>
            <a:endParaRPr lang="en-US" dirty="0">
              <a:solidFill>
                <a:srgbClr val="C00000"/>
              </a:solidFill>
            </a:endParaRPr>
          </a:p>
        </p:txBody>
      </p:sp>
      <p:sp>
        <p:nvSpPr>
          <p:cNvPr id="6" name="矩形 9"/>
          <p:cNvSpPr/>
          <p:nvPr/>
        </p:nvSpPr>
        <p:spPr>
          <a:xfrm>
            <a:off x="356083" y="2259550"/>
            <a:ext cx="3882542" cy="1661993"/>
          </a:xfrm>
          <a:prstGeom prst="rect">
            <a:avLst/>
          </a:prstGeom>
        </p:spPr>
        <p:txBody>
          <a:bodyPr wrap="square">
            <a:spAutoFit/>
          </a:bodyPr>
          <a:lstStyle/>
          <a:p>
            <a:endParaRPr lang="en-US" altLang="zh-CN" sz="1200" dirty="0"/>
          </a:p>
          <a:p>
            <a:r>
              <a:rPr lang="en-US" altLang="zh-CN" dirty="0"/>
              <a:t>They </a:t>
            </a:r>
            <a:r>
              <a:rPr lang="en-US" altLang="zh-CN" dirty="0" smtClean="0"/>
              <a:t>all found that adding </a:t>
            </a:r>
            <a:r>
              <a:rPr lang="en-US" altLang="zh-CN" dirty="0"/>
              <a:t>lateral reflections widened the image. They used the term </a:t>
            </a:r>
            <a:r>
              <a:rPr lang="en-US" altLang="zh-CN" dirty="0">
                <a:solidFill>
                  <a:srgbClr val="C00000"/>
                </a:solidFill>
              </a:rPr>
              <a:t>“Apparent Source Width</a:t>
            </a:r>
            <a:r>
              <a:rPr lang="en-US" altLang="zh-CN" dirty="0" smtClean="0">
                <a:solidFill>
                  <a:srgbClr val="C00000"/>
                </a:solidFill>
              </a:rPr>
              <a:t>” or ASW </a:t>
            </a:r>
            <a:r>
              <a:rPr lang="en-US" altLang="zh-CN" dirty="0"/>
              <a:t>to describe what they thought was an improvement to the sound.</a:t>
            </a:r>
          </a:p>
        </p:txBody>
      </p:sp>
      <p:sp>
        <p:nvSpPr>
          <p:cNvPr id="7" name="矩形 11"/>
          <p:cNvSpPr/>
          <p:nvPr/>
        </p:nvSpPr>
        <p:spPr>
          <a:xfrm>
            <a:off x="180975" y="4034210"/>
            <a:ext cx="3933825" cy="1015663"/>
          </a:xfrm>
          <a:prstGeom prst="rect">
            <a:avLst/>
          </a:prstGeom>
        </p:spPr>
        <p:txBody>
          <a:bodyPr wrap="square">
            <a:spAutoFit/>
          </a:bodyPr>
          <a:lstStyle/>
          <a:p>
            <a:pPr algn="ctr"/>
            <a:r>
              <a:rPr lang="en-US" altLang="zh-CN" sz="2000" dirty="0"/>
              <a:t>ASW has since been quoted as beneficial to hall acoustics in nearly every article and text book. </a:t>
            </a:r>
          </a:p>
        </p:txBody>
      </p:sp>
      <p:sp>
        <p:nvSpPr>
          <p:cNvPr id="8" name="TextBox 7"/>
          <p:cNvSpPr txBox="1"/>
          <p:nvPr/>
        </p:nvSpPr>
        <p:spPr>
          <a:xfrm>
            <a:off x="207024" y="5162540"/>
            <a:ext cx="4227775" cy="1200329"/>
          </a:xfrm>
          <a:prstGeom prst="rect">
            <a:avLst/>
          </a:prstGeom>
          <a:noFill/>
        </p:spPr>
        <p:txBody>
          <a:bodyPr wrap="square" rtlCol="0">
            <a:spAutoFit/>
          </a:bodyPr>
          <a:lstStyle/>
          <a:p>
            <a:pPr algn="ctr"/>
            <a:r>
              <a:rPr lang="en-US" sz="2400" dirty="0">
                <a:solidFill>
                  <a:srgbClr val="C00000"/>
                </a:solidFill>
              </a:rPr>
              <a:t>But ASW </a:t>
            </a:r>
            <a:r>
              <a:rPr lang="en-US" sz="2400" dirty="0" smtClean="0">
                <a:solidFill>
                  <a:srgbClr val="C00000"/>
                </a:solidFill>
              </a:rPr>
              <a:t>by definition eliminates sharp localization and decreases proximity. </a:t>
            </a:r>
          </a:p>
        </p:txBody>
      </p:sp>
      <p:pic>
        <p:nvPicPr>
          <p:cNvPr id="3" name="Picture 2"/>
          <p:cNvPicPr>
            <a:picLocks noChangeAspect="1"/>
          </p:cNvPicPr>
          <p:nvPr/>
        </p:nvPicPr>
        <p:blipFill>
          <a:blip r:embed="rId2"/>
          <a:stretch>
            <a:fillRect/>
          </a:stretch>
        </p:blipFill>
        <p:spPr>
          <a:xfrm>
            <a:off x="4720063" y="2976103"/>
            <a:ext cx="3281617" cy="3519947"/>
          </a:xfrm>
          <a:prstGeom prst="rect">
            <a:avLst/>
          </a:prstGeom>
        </p:spPr>
      </p:pic>
      <p:sp>
        <p:nvSpPr>
          <p:cNvPr id="10" name="TextBox 9"/>
          <p:cNvSpPr txBox="1"/>
          <p:nvPr/>
        </p:nvSpPr>
        <p:spPr>
          <a:xfrm>
            <a:off x="6067425" y="2479327"/>
            <a:ext cx="2486025" cy="461665"/>
          </a:xfrm>
          <a:prstGeom prst="rect">
            <a:avLst/>
          </a:prstGeom>
          <a:noFill/>
        </p:spPr>
        <p:txBody>
          <a:bodyPr wrap="square" rtlCol="0">
            <a:spAutoFit/>
          </a:bodyPr>
          <a:lstStyle/>
          <a:p>
            <a:r>
              <a:rPr lang="en-US" sz="2400" dirty="0" smtClean="0"/>
              <a:t>Barron’s orchestra</a:t>
            </a:r>
            <a:endParaRPr lang="en-US" sz="2400" dirty="0"/>
          </a:p>
        </p:txBody>
      </p:sp>
    </p:spTree>
    <p:extLst>
      <p:ext uri="{BB962C8B-B14F-4D97-AF65-F5344CB8AC3E}">
        <p14:creationId xmlns:p14="http://schemas.microsoft.com/office/powerpoint/2010/main" val="2079316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 y="67311"/>
            <a:ext cx="8587740" cy="5847755"/>
          </a:xfrm>
          <a:prstGeom prst="rect">
            <a:avLst/>
          </a:prstGeom>
          <a:noFill/>
        </p:spPr>
        <p:txBody>
          <a:bodyPr wrap="square" rtlCol="0">
            <a:spAutoFit/>
          </a:bodyPr>
          <a:lstStyle/>
          <a:p>
            <a:endParaRPr lang="en-US" dirty="0" smtClean="0"/>
          </a:p>
          <a:p>
            <a:pPr algn="ctr"/>
            <a:r>
              <a:rPr lang="en-US" sz="3200" dirty="0" smtClean="0"/>
              <a:t>Introduction</a:t>
            </a:r>
            <a:endParaRPr lang="en-US" sz="3200" dirty="0"/>
          </a:p>
          <a:p>
            <a:endParaRPr lang="en-US" dirty="0"/>
          </a:p>
          <a:p>
            <a:r>
              <a:rPr lang="en-US" dirty="0" smtClean="0"/>
              <a:t>I am a Physicist, recording engineer, </a:t>
            </a:r>
            <a:r>
              <a:rPr lang="en-US" dirty="0"/>
              <a:t>singer, and </a:t>
            </a:r>
            <a:r>
              <a:rPr lang="en-US" dirty="0" smtClean="0"/>
              <a:t>former horn player who likes inventing new devices and discerning explanations for puzzling audio phenomena.</a:t>
            </a:r>
            <a:endParaRPr lang="en-US" dirty="0"/>
          </a:p>
          <a:p>
            <a:endParaRPr lang="en-US" dirty="0" smtClean="0"/>
          </a:p>
          <a:p>
            <a:r>
              <a:rPr lang="en-US" dirty="0" smtClean="0"/>
              <a:t>In this presentation I will </a:t>
            </a:r>
            <a:r>
              <a:rPr lang="en-US" dirty="0" err="1" smtClean="0"/>
              <a:t>revew</a:t>
            </a:r>
            <a:r>
              <a:rPr lang="en-US" dirty="0" smtClean="0"/>
              <a:t> some of the mechanisms that allow us to play musical instruments with precision and to distinguish small differences in pitch and timbre.</a:t>
            </a:r>
          </a:p>
          <a:p>
            <a:endParaRPr lang="en-US" dirty="0" smtClean="0"/>
          </a:p>
          <a:p>
            <a:r>
              <a:rPr lang="en-US" dirty="0" smtClean="0"/>
              <a:t>Our abilities to communicate with each other by sound depend not only on the spectra of speech and music, but also on our remarkable abilities to separate signals from each other and from noise. In rooms and halls we find that these abilities often fail abruptly at a particular distance from the source. Beyond this distance attention and much of our ability to recall what we heard is compromised. </a:t>
            </a:r>
          </a:p>
          <a:p>
            <a:endParaRPr lang="en-US" dirty="0"/>
          </a:p>
          <a:p>
            <a:r>
              <a:rPr lang="en-US" dirty="0" smtClean="0"/>
              <a:t>In the past science has </a:t>
            </a:r>
            <a:r>
              <a:rPr lang="en-US" dirty="0"/>
              <a:t>concentrated on the </a:t>
            </a:r>
            <a:r>
              <a:rPr lang="en-US" dirty="0" smtClean="0"/>
              <a:t>spectra of speech and </a:t>
            </a:r>
            <a:r>
              <a:rPr lang="en-US" dirty="0"/>
              <a:t>music, while </a:t>
            </a:r>
            <a:r>
              <a:rPr lang="en-US" dirty="0" smtClean="0"/>
              <a:t>largely ignoring </a:t>
            </a:r>
            <a:r>
              <a:rPr lang="en-US" dirty="0"/>
              <a:t>the amplitude </a:t>
            </a:r>
            <a:r>
              <a:rPr lang="en-US" dirty="0" smtClean="0"/>
              <a:t>waveforms. When periodic peaks in amplitude waveforms are perceived multiple sources can be separated by their pitch. When this is possible we have the perception of “Proximity,” a major component of preference and recall. This talk will show how our hearing detects and uses these waveforms. </a:t>
            </a:r>
            <a:endParaRPr lang="en-US" dirty="0"/>
          </a:p>
        </p:txBody>
      </p:sp>
    </p:spTree>
    <p:extLst>
      <p:ext uri="{BB962C8B-B14F-4D97-AF65-F5344CB8AC3E}">
        <p14:creationId xmlns:p14="http://schemas.microsoft.com/office/powerpoint/2010/main" val="3521458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Lokki and Neil succeeded in detecting proximity by following the same  rules:</a:t>
            </a:r>
          </a:p>
        </p:txBody>
      </p:sp>
      <p:sp>
        <p:nvSpPr>
          <p:cNvPr id="3" name="Content Placeholder 2"/>
          <p:cNvSpPr>
            <a:spLocks noGrp="1"/>
          </p:cNvSpPr>
          <p:nvPr>
            <p:ph idx="1"/>
          </p:nvPr>
        </p:nvSpPr>
        <p:spPr>
          <a:xfrm>
            <a:off x="653451" y="2118923"/>
            <a:ext cx="7886700" cy="4351338"/>
          </a:xfrm>
        </p:spPr>
        <p:txBody>
          <a:bodyPr/>
          <a:lstStyle/>
          <a:p>
            <a:pPr marL="0" indent="0">
              <a:buNone/>
            </a:pPr>
            <a:endParaRPr lang="en-US" dirty="0"/>
          </a:p>
          <a:p>
            <a:r>
              <a:rPr lang="en-US" dirty="0"/>
              <a:t>Reproducing each instrument through a single loudspeaker as close as possible to the original azimuth</a:t>
            </a:r>
            <a:r>
              <a:rPr lang="en-US" dirty="0" smtClean="0"/>
              <a:t>.</a:t>
            </a:r>
          </a:p>
          <a:p>
            <a:endParaRPr lang="en-US" dirty="0"/>
          </a:p>
          <a:p>
            <a:r>
              <a:rPr lang="en-US" dirty="0"/>
              <a:t>And using an independent anechoic track for each instrument.</a:t>
            </a:r>
          </a:p>
        </p:txBody>
      </p:sp>
    </p:spTree>
    <p:extLst>
      <p:ext uri="{BB962C8B-B14F-4D97-AF65-F5344CB8AC3E}">
        <p14:creationId xmlns:p14="http://schemas.microsoft.com/office/powerpoint/2010/main" val="2588973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326" y="396657"/>
            <a:ext cx="7886700" cy="1325563"/>
          </a:xfrm>
        </p:spPr>
        <p:txBody>
          <a:bodyPr>
            <a:normAutofit/>
          </a:bodyPr>
          <a:lstStyle/>
          <a:p>
            <a:pPr algn="ctr"/>
            <a:r>
              <a:rPr lang="en-US" sz="3600" b="1" dirty="0"/>
              <a:t>“Close” and/or “attention- grabbing” might be also descriptors for “proximity”</a:t>
            </a:r>
          </a:p>
        </p:txBody>
      </p:sp>
      <p:sp>
        <p:nvSpPr>
          <p:cNvPr id="3" name="Content Placeholder 2"/>
          <p:cNvSpPr>
            <a:spLocks noGrp="1"/>
          </p:cNvSpPr>
          <p:nvPr>
            <p:ph idx="1"/>
          </p:nvPr>
        </p:nvSpPr>
        <p:spPr>
          <a:xfrm>
            <a:off x="460484" y="1867666"/>
            <a:ext cx="8233542" cy="4827424"/>
          </a:xfrm>
        </p:spPr>
        <p:txBody>
          <a:bodyPr/>
          <a:lstStyle/>
          <a:p>
            <a:pPr algn="ctr"/>
            <a:r>
              <a:rPr lang="en-US" dirty="0"/>
              <a:t>Sounds that have proximity are perceived as close to a </a:t>
            </a:r>
            <a:r>
              <a:rPr lang="en-US" dirty="0" smtClean="0"/>
              <a:t>listener.</a:t>
            </a:r>
          </a:p>
          <a:p>
            <a:pPr algn="ctr"/>
            <a:endParaRPr lang="en-US" dirty="0" smtClean="0"/>
          </a:p>
          <a:p>
            <a:pPr lvl="1" algn="ctr"/>
            <a:r>
              <a:rPr lang="en-US" sz="2800" dirty="0">
                <a:solidFill>
                  <a:srgbClr val="FF0000"/>
                </a:solidFill>
              </a:rPr>
              <a:t>Our brains involuntarily pay attention to close sounds. They may predict </a:t>
            </a:r>
            <a:r>
              <a:rPr lang="en-US" sz="2800" dirty="0" smtClean="0">
                <a:solidFill>
                  <a:srgbClr val="FF0000"/>
                </a:solidFill>
              </a:rPr>
              <a:t>danger!</a:t>
            </a:r>
            <a:endParaRPr lang="en-US" sz="2800" dirty="0">
              <a:solidFill>
                <a:srgbClr val="FF0000"/>
              </a:solidFill>
            </a:endParaRPr>
          </a:p>
          <a:p>
            <a:pPr lvl="1" algn="ctr"/>
            <a:r>
              <a:rPr lang="en-US" sz="2800" dirty="0">
                <a:solidFill>
                  <a:srgbClr val="FF0000"/>
                </a:solidFill>
              </a:rPr>
              <a:t>They are also easier to interpret and remember.</a:t>
            </a:r>
            <a:r>
              <a:rPr lang="en-US" sz="2800" dirty="0"/>
              <a:t> </a:t>
            </a:r>
          </a:p>
          <a:p>
            <a:pPr algn="ctr"/>
            <a:endParaRPr lang="en-US" dirty="0" smtClean="0"/>
          </a:p>
          <a:p>
            <a:pPr lvl="1" algn="ctr"/>
            <a:r>
              <a:rPr lang="en-US" dirty="0" smtClean="0"/>
              <a:t>Both </a:t>
            </a:r>
            <a:r>
              <a:rPr lang="en-US" dirty="0"/>
              <a:t>in natural hearing and in a sound </a:t>
            </a:r>
            <a:r>
              <a:rPr lang="en-US" dirty="0" smtClean="0"/>
              <a:t>mix, sounds </a:t>
            </a:r>
            <a:r>
              <a:rPr lang="en-US" dirty="0"/>
              <a:t>with proximity “pop forward” </a:t>
            </a:r>
            <a:r>
              <a:rPr lang="en-US" dirty="0" smtClean="0"/>
              <a:t>from other </a:t>
            </a:r>
            <a:r>
              <a:rPr lang="en-US" dirty="0"/>
              <a:t>instruments </a:t>
            </a:r>
            <a:r>
              <a:rPr lang="en-US" dirty="0" smtClean="0"/>
              <a:t>and background sounds. This is well known by sound engineers, cinema directors and opera conductors.</a:t>
            </a: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8815299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2239"/>
            <a:ext cx="7886700" cy="787399"/>
          </a:xfrm>
        </p:spPr>
        <p:txBody>
          <a:bodyPr>
            <a:noAutofit/>
          </a:bodyPr>
          <a:lstStyle/>
          <a:p>
            <a:pPr algn="ctr"/>
            <a:r>
              <a:rPr lang="en-US" sz="3200" b="1" dirty="0" smtClean="0"/>
              <a:t>Where do we like to listen to violins?</a:t>
            </a:r>
            <a:endParaRPr lang="en-US" sz="3200" b="1" dirty="0"/>
          </a:p>
        </p:txBody>
      </p:sp>
      <p:pic>
        <p:nvPicPr>
          <p:cNvPr id="5" name="Picture 4"/>
          <p:cNvPicPr>
            <a:picLocks noChangeAspect="1"/>
          </p:cNvPicPr>
          <p:nvPr/>
        </p:nvPicPr>
        <p:blipFill>
          <a:blip r:embed="rId2"/>
          <a:stretch>
            <a:fillRect/>
          </a:stretch>
        </p:blipFill>
        <p:spPr>
          <a:xfrm>
            <a:off x="723349" y="1152525"/>
            <a:ext cx="3372949" cy="2657475"/>
          </a:xfrm>
          <a:prstGeom prst="rect">
            <a:avLst/>
          </a:prstGeom>
        </p:spPr>
      </p:pic>
      <p:pic>
        <p:nvPicPr>
          <p:cNvPr id="7" name="Picture 6"/>
          <p:cNvPicPr>
            <a:picLocks noChangeAspect="1"/>
          </p:cNvPicPr>
          <p:nvPr/>
        </p:nvPicPr>
        <p:blipFill>
          <a:blip r:embed="rId3"/>
          <a:stretch>
            <a:fillRect/>
          </a:stretch>
        </p:blipFill>
        <p:spPr>
          <a:xfrm>
            <a:off x="4635384" y="1185863"/>
            <a:ext cx="3401171" cy="2657475"/>
          </a:xfrm>
          <a:prstGeom prst="rect">
            <a:avLst/>
          </a:prstGeom>
        </p:spPr>
      </p:pic>
      <p:sp>
        <p:nvSpPr>
          <p:cNvPr id="8" name="TextBox 7"/>
          <p:cNvSpPr txBox="1"/>
          <p:nvPr/>
        </p:nvSpPr>
        <p:spPr>
          <a:xfrm>
            <a:off x="1619249" y="3063359"/>
            <a:ext cx="1581150" cy="369332"/>
          </a:xfrm>
          <a:prstGeom prst="rect">
            <a:avLst/>
          </a:prstGeom>
          <a:noFill/>
        </p:spPr>
        <p:txBody>
          <a:bodyPr wrap="square" rtlCol="0">
            <a:spAutoFit/>
          </a:bodyPr>
          <a:lstStyle/>
          <a:p>
            <a:r>
              <a:rPr lang="en-US" dirty="0" smtClean="0"/>
              <a:t>LOC = 9.1dB</a:t>
            </a:r>
            <a:endParaRPr lang="en-US" dirty="0"/>
          </a:p>
        </p:txBody>
      </p:sp>
      <p:sp>
        <p:nvSpPr>
          <p:cNvPr id="9" name="TextBox 8"/>
          <p:cNvSpPr txBox="1"/>
          <p:nvPr/>
        </p:nvSpPr>
        <p:spPr>
          <a:xfrm>
            <a:off x="5734050" y="3063359"/>
            <a:ext cx="1536456" cy="369332"/>
          </a:xfrm>
          <a:prstGeom prst="rect">
            <a:avLst/>
          </a:prstGeom>
          <a:noFill/>
        </p:spPr>
        <p:txBody>
          <a:bodyPr wrap="square" rtlCol="0">
            <a:spAutoFit/>
          </a:bodyPr>
          <a:lstStyle/>
          <a:p>
            <a:r>
              <a:rPr lang="en-US" dirty="0" smtClean="0"/>
              <a:t>LOC = 1.2dB</a:t>
            </a:r>
            <a:endParaRPr lang="en-US" dirty="0"/>
          </a:p>
        </p:txBody>
      </p:sp>
      <p:sp>
        <p:nvSpPr>
          <p:cNvPr id="10" name="TextBox 9"/>
          <p:cNvSpPr txBox="1"/>
          <p:nvPr/>
        </p:nvSpPr>
        <p:spPr>
          <a:xfrm>
            <a:off x="533400" y="4086225"/>
            <a:ext cx="8067675" cy="3139321"/>
          </a:xfrm>
          <a:prstGeom prst="rect">
            <a:avLst/>
          </a:prstGeom>
          <a:noFill/>
        </p:spPr>
        <p:txBody>
          <a:bodyPr wrap="square" rtlCol="0">
            <a:spAutoFit/>
          </a:bodyPr>
          <a:lstStyle/>
          <a:p>
            <a:r>
              <a:rPr lang="en-US" dirty="0" smtClean="0"/>
              <a:t>Here are impulse responses from two seats in a large concert hall, one near the middle of the hall, and one near a side wall. C80 (a current measure for clarity) says they should both sound good. But LOC says the seat in the center sounds much better! (It does!) Both seats share the rich reverberation of this hall, but avoiding the side wall is a good strategy. </a:t>
            </a:r>
          </a:p>
          <a:p>
            <a:endParaRPr lang="en-US" dirty="0"/>
          </a:p>
          <a:p>
            <a:r>
              <a:rPr lang="en-US" dirty="0" smtClean="0"/>
              <a:t>In many small halls there is a strong reflection from the back of the stage which reduces the number of seats with proximity. Adding absorption to the back and side walls can help a lot without much reduction of the reverb time. </a:t>
            </a:r>
          </a:p>
          <a:p>
            <a:endParaRPr lang="en-US" dirty="0"/>
          </a:p>
          <a:p>
            <a:endParaRPr lang="en-US" dirty="0"/>
          </a:p>
        </p:txBody>
      </p:sp>
    </p:spTree>
    <p:extLst>
      <p:ext uri="{BB962C8B-B14F-4D97-AF65-F5344CB8AC3E}">
        <p14:creationId xmlns:p14="http://schemas.microsoft.com/office/powerpoint/2010/main" val="1749361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44549"/>
          </a:xfrm>
        </p:spPr>
        <p:txBody>
          <a:bodyPr>
            <a:normAutofit/>
          </a:bodyPr>
          <a:lstStyle/>
          <a:p>
            <a:pPr algn="ctr"/>
            <a:r>
              <a:rPr lang="en-US" sz="3200" b="1" dirty="0" smtClean="0"/>
              <a:t>Where do we like to </a:t>
            </a:r>
            <a:r>
              <a:rPr lang="en-US" sz="3200" b="1" i="1" dirty="0" smtClean="0"/>
              <a:t>play</a:t>
            </a:r>
            <a:r>
              <a:rPr lang="en-US" sz="3200" b="1" dirty="0" smtClean="0"/>
              <a:t> violins?</a:t>
            </a:r>
            <a:endParaRPr lang="en-US" sz="3200" b="1" dirty="0"/>
          </a:p>
        </p:txBody>
      </p:sp>
      <p:sp>
        <p:nvSpPr>
          <p:cNvPr id="4" name="TextBox 3"/>
          <p:cNvSpPr txBox="1"/>
          <p:nvPr/>
        </p:nvSpPr>
        <p:spPr>
          <a:xfrm>
            <a:off x="300037" y="1209675"/>
            <a:ext cx="8543925" cy="5078313"/>
          </a:xfrm>
          <a:prstGeom prst="rect">
            <a:avLst/>
          </a:prstGeom>
          <a:noFill/>
        </p:spPr>
        <p:txBody>
          <a:bodyPr wrap="square" rtlCol="0">
            <a:spAutoFit/>
          </a:bodyPr>
          <a:lstStyle/>
          <a:p>
            <a:r>
              <a:rPr lang="en-US" dirty="0" smtClean="0"/>
              <a:t>Musicians can learn a lot about their playing by listening to the reverberation of the space around them. This is difficult in small spaces because their own playing masks the sound of the room. As rooms get larger there is enough time between the direct sound of the instrument and the reflections that our brains can separate the room sound into an independent perception, and issues of balance become apparent.</a:t>
            </a:r>
          </a:p>
          <a:p>
            <a:endParaRPr lang="en-US" dirty="0"/>
          </a:p>
          <a:p>
            <a:r>
              <a:rPr lang="en-US" dirty="0" smtClean="0"/>
              <a:t>Learning to listen to the sound of the room is vital to achieving balance in chamber music. We did experiments at the Cleveland Institute by electronically adding some late reverberation to a large dry studio room. The teachers and the students said it helped their playing and their balance. These experiments turned into products which have been relatively successful.</a:t>
            </a:r>
          </a:p>
          <a:p>
            <a:endParaRPr lang="en-US" dirty="0"/>
          </a:p>
          <a:p>
            <a:r>
              <a:rPr lang="en-US" dirty="0" smtClean="0"/>
              <a:t>Very large halls can seem anechoic to performers. While visiting the Theatre Colon in Buenos Aires I jumped up on the stage and sang. It was like singing into a vacuum. </a:t>
            </a:r>
          </a:p>
          <a:p>
            <a:endParaRPr lang="en-US" dirty="0"/>
          </a:p>
          <a:p>
            <a:r>
              <a:rPr lang="en-US" dirty="0" smtClean="0"/>
              <a:t>When we </a:t>
            </a:r>
            <a:r>
              <a:rPr lang="en-US" dirty="0"/>
              <a:t>electronically add </a:t>
            </a:r>
            <a:r>
              <a:rPr lang="en-US" dirty="0" smtClean="0"/>
              <a:t>a bit of late reverberation in halls and opera houses it is important to have speakers in the stage area that give just enough feedback to the performers without compromising the acoustics in the hall.</a:t>
            </a:r>
            <a:endParaRPr lang="en-US" dirty="0"/>
          </a:p>
        </p:txBody>
      </p:sp>
    </p:spTree>
    <p:extLst>
      <p:ext uri="{BB962C8B-B14F-4D97-AF65-F5344CB8AC3E}">
        <p14:creationId xmlns:p14="http://schemas.microsoft.com/office/powerpoint/2010/main" val="862292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641" y="0"/>
            <a:ext cx="7886700" cy="1325563"/>
          </a:xfrm>
        </p:spPr>
        <p:txBody>
          <a:bodyPr>
            <a:normAutofit/>
          </a:bodyPr>
          <a:lstStyle/>
          <a:p>
            <a:pPr algn="ctr"/>
            <a:r>
              <a:rPr lang="en-US" sz="4000" b="1" dirty="0" smtClean="0"/>
              <a:t>A small hall </a:t>
            </a:r>
            <a:r>
              <a:rPr lang="en-US" sz="4000" b="1" dirty="0"/>
              <a:t>in </a:t>
            </a:r>
            <a:r>
              <a:rPr lang="en-US" sz="4000" b="1" dirty="0" err="1"/>
              <a:t>Bleibach</a:t>
            </a:r>
            <a:r>
              <a:rPr lang="en-US" sz="4000" b="1" dirty="0"/>
              <a:t> Germany </a:t>
            </a:r>
          </a:p>
        </p:txBody>
      </p:sp>
      <p:sp>
        <p:nvSpPr>
          <p:cNvPr id="3" name="Content Placeholder 2"/>
          <p:cNvSpPr>
            <a:spLocks noGrp="1"/>
          </p:cNvSpPr>
          <p:nvPr>
            <p:ph idx="1"/>
          </p:nvPr>
        </p:nvSpPr>
        <p:spPr>
          <a:xfrm>
            <a:off x="180975" y="968292"/>
            <a:ext cx="8180972" cy="4351338"/>
          </a:xfrm>
        </p:spPr>
        <p:txBody>
          <a:bodyPr>
            <a:normAutofit/>
          </a:bodyPr>
          <a:lstStyle/>
          <a:p>
            <a:pPr algn="ctr"/>
            <a:r>
              <a:rPr lang="en-US" sz="2400" dirty="0"/>
              <a:t>All </a:t>
            </a:r>
            <a:r>
              <a:rPr lang="en-US" sz="2400" dirty="0" smtClean="0"/>
              <a:t>first order reflections </a:t>
            </a:r>
            <a:r>
              <a:rPr lang="en-US" sz="2400" dirty="0"/>
              <a:t>have been directed away from the </a:t>
            </a:r>
            <a:r>
              <a:rPr lang="en-US" sz="2400" dirty="0" smtClean="0"/>
              <a:t>audience by the jagged wall design.</a:t>
            </a:r>
            <a:endParaRPr lang="en-US" sz="2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353" y="1780673"/>
            <a:ext cx="5587164" cy="3724777"/>
          </a:xfrm>
          <a:prstGeom prst="rect">
            <a:avLst/>
          </a:prstGeom>
        </p:spPr>
      </p:pic>
      <p:sp>
        <p:nvSpPr>
          <p:cNvPr id="8" name="TextBox 7"/>
          <p:cNvSpPr txBox="1"/>
          <p:nvPr/>
        </p:nvSpPr>
        <p:spPr>
          <a:xfrm>
            <a:off x="5980895" y="1917495"/>
            <a:ext cx="3020230" cy="4370427"/>
          </a:xfrm>
          <a:prstGeom prst="rect">
            <a:avLst/>
          </a:prstGeom>
          <a:noFill/>
        </p:spPr>
        <p:txBody>
          <a:bodyPr wrap="square" rtlCol="0">
            <a:spAutoFit/>
          </a:bodyPr>
          <a:lstStyle/>
          <a:p>
            <a:r>
              <a:rPr lang="en-US" sz="2000" dirty="0"/>
              <a:t>The hall is a small </a:t>
            </a:r>
            <a:r>
              <a:rPr lang="en-US" sz="2000" dirty="0" smtClean="0"/>
              <a:t>shoebox</a:t>
            </a:r>
            <a:r>
              <a:rPr lang="en-US" sz="2000" dirty="0"/>
              <a:t>. Normally early reflections would be too strong.</a:t>
            </a:r>
          </a:p>
          <a:p>
            <a:endParaRPr lang="en-US" sz="2000" dirty="0"/>
          </a:p>
          <a:p>
            <a:r>
              <a:rPr lang="en-US" sz="2000" dirty="0" smtClean="0"/>
              <a:t>This </a:t>
            </a:r>
            <a:r>
              <a:rPr lang="en-US" sz="2000" dirty="0"/>
              <a:t>design </a:t>
            </a:r>
            <a:r>
              <a:rPr lang="en-US" sz="2000" dirty="0" smtClean="0"/>
              <a:t>provides </a:t>
            </a:r>
            <a:r>
              <a:rPr lang="en-US" sz="2000" dirty="0"/>
              <a:t>unusual clarity in combination with a long reverberation time.</a:t>
            </a:r>
          </a:p>
          <a:p>
            <a:endParaRPr lang="en-US" sz="2000" dirty="0"/>
          </a:p>
          <a:p>
            <a:r>
              <a:rPr lang="en-US" sz="2000" dirty="0"/>
              <a:t>Sight lines are also unusually good, and </a:t>
            </a:r>
            <a:r>
              <a:rPr lang="en-US" sz="2000" dirty="0" smtClean="0"/>
              <a:t>the wire seats provide </a:t>
            </a:r>
            <a:r>
              <a:rPr lang="en-US" sz="2000" dirty="0"/>
              <a:t>no seat-back absorption of bass</a:t>
            </a:r>
            <a:r>
              <a:rPr lang="en-US" sz="2000" dirty="0" smtClean="0"/>
              <a:t>.</a:t>
            </a:r>
          </a:p>
          <a:p>
            <a:endParaRPr lang="en-US" dirty="0"/>
          </a:p>
        </p:txBody>
      </p:sp>
      <p:pic>
        <p:nvPicPr>
          <p:cNvPr id="6" name="Picture 5"/>
          <p:cNvPicPr>
            <a:picLocks noChangeAspect="1"/>
          </p:cNvPicPr>
          <p:nvPr/>
        </p:nvPicPr>
        <p:blipFill>
          <a:blip r:embed="rId3"/>
          <a:stretch>
            <a:fillRect/>
          </a:stretch>
        </p:blipFill>
        <p:spPr>
          <a:xfrm>
            <a:off x="625641" y="5600018"/>
            <a:ext cx="2055540" cy="1084016"/>
          </a:xfrm>
          <a:prstGeom prst="rect">
            <a:avLst/>
          </a:prstGeom>
        </p:spPr>
      </p:pic>
      <p:sp>
        <p:nvSpPr>
          <p:cNvPr id="9" name="TextBox 8"/>
          <p:cNvSpPr txBox="1"/>
          <p:nvPr/>
        </p:nvSpPr>
        <p:spPr>
          <a:xfrm>
            <a:off x="2891134" y="5600018"/>
            <a:ext cx="2790825" cy="830997"/>
          </a:xfrm>
          <a:prstGeom prst="rect">
            <a:avLst/>
          </a:prstGeom>
          <a:noFill/>
        </p:spPr>
        <p:txBody>
          <a:bodyPr wrap="square" rtlCol="0">
            <a:spAutoFit/>
          </a:bodyPr>
          <a:lstStyle/>
          <a:p>
            <a:pPr algn="ctr"/>
            <a:r>
              <a:rPr lang="en-US" sz="2400" dirty="0" smtClean="0"/>
              <a:t>The acoustics  get rave reviews.</a:t>
            </a:r>
            <a:endParaRPr lang="en-US" sz="2400" dirty="0"/>
          </a:p>
        </p:txBody>
      </p:sp>
    </p:spTree>
    <p:extLst>
      <p:ext uri="{BB962C8B-B14F-4D97-AF65-F5344CB8AC3E}">
        <p14:creationId xmlns:p14="http://schemas.microsoft.com/office/powerpoint/2010/main" val="22142750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35024"/>
          </a:xfrm>
        </p:spPr>
        <p:txBody>
          <a:bodyPr>
            <a:normAutofit/>
          </a:bodyPr>
          <a:lstStyle/>
          <a:p>
            <a:pPr algn="ctr"/>
            <a:r>
              <a:rPr lang="en-US" sz="3600" b="1" dirty="0" smtClean="0"/>
              <a:t>Brooks Hall at The College of the Holy Cross in Worcester MA</a:t>
            </a:r>
            <a:endParaRPr lang="en-US" sz="3600" b="1" dirty="0"/>
          </a:p>
        </p:txBody>
      </p:sp>
      <p:sp>
        <p:nvSpPr>
          <p:cNvPr id="4" name="TextBox 3"/>
          <p:cNvSpPr txBox="1"/>
          <p:nvPr/>
        </p:nvSpPr>
        <p:spPr>
          <a:xfrm>
            <a:off x="400050" y="1428750"/>
            <a:ext cx="8439150" cy="4339650"/>
          </a:xfrm>
          <a:prstGeom prst="rect">
            <a:avLst/>
          </a:prstGeom>
          <a:noFill/>
        </p:spPr>
        <p:txBody>
          <a:bodyPr wrap="square" rtlCol="0">
            <a:spAutoFit/>
          </a:bodyPr>
          <a:lstStyle/>
          <a:p>
            <a:r>
              <a:rPr lang="en-US" dirty="0" smtClean="0"/>
              <a:t>I contributed to the re-design of a shoebox hall that was once </a:t>
            </a:r>
            <a:r>
              <a:rPr lang="en-US" dirty="0"/>
              <a:t>a</a:t>
            </a:r>
            <a:r>
              <a:rPr lang="en-US" dirty="0" smtClean="0"/>
              <a:t> chapel in the College of the  Holy Cross. It had been converted into a concert hall, with a stage in one end and seats on risers from the front to the rear. I made measurements to find the LLD – which was about at the first row of seats. </a:t>
            </a:r>
          </a:p>
          <a:p>
            <a:endParaRPr lang="en-US" dirty="0"/>
          </a:p>
          <a:p>
            <a:r>
              <a:rPr lang="en-US" dirty="0" smtClean="0"/>
              <a:t>I recommended that the performance area be moved to the center of the North side wall, with the audience on amphitheater style risers around that center. This would bring the audience much closer to the stage. But I felt the reverberation would still be too strong, and come too quickly.</a:t>
            </a:r>
          </a:p>
          <a:p>
            <a:endParaRPr lang="en-US" dirty="0"/>
          </a:p>
          <a:p>
            <a:r>
              <a:rPr lang="en-US" dirty="0" smtClean="0"/>
              <a:t>So I recommended that they install what looked like reflectors over the orchestra area, but instead of reflecting sound, they would absorb it. The goal was to reduce the strength of the reverberation without changing the reverberation time.</a:t>
            </a:r>
          </a:p>
          <a:p>
            <a:endParaRPr lang="en-US" dirty="0"/>
          </a:p>
          <a:p>
            <a:r>
              <a:rPr lang="en-US" dirty="0" smtClean="0"/>
              <a:t>                </a:t>
            </a:r>
            <a:r>
              <a:rPr lang="en-US" sz="2400" dirty="0" smtClean="0"/>
              <a:t>Much to my surprise they did it, and it worked!</a:t>
            </a:r>
            <a:endParaRPr lang="en-US" sz="2400" dirty="0"/>
          </a:p>
        </p:txBody>
      </p:sp>
    </p:spTree>
    <p:extLst>
      <p:ext uri="{BB962C8B-B14F-4D97-AF65-F5344CB8AC3E}">
        <p14:creationId xmlns:p14="http://schemas.microsoft.com/office/powerpoint/2010/main" val="20140907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146051"/>
            <a:ext cx="7886700" cy="673099"/>
          </a:xfrm>
        </p:spPr>
        <p:txBody>
          <a:bodyPr>
            <a:normAutofit/>
          </a:bodyPr>
          <a:lstStyle/>
          <a:p>
            <a:pPr algn="ctr"/>
            <a:r>
              <a:rPr lang="en-US" sz="3600" b="1" dirty="0" smtClean="0"/>
              <a:t>The opening concert at Brooks Hall</a:t>
            </a:r>
            <a:endParaRPr lang="en-US" sz="3600" b="1"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3" y="819149"/>
            <a:ext cx="6863322" cy="5057776"/>
          </a:xfrm>
          <a:prstGeom prst="rect">
            <a:avLst/>
          </a:prstGeom>
        </p:spPr>
      </p:pic>
      <p:sp>
        <p:nvSpPr>
          <p:cNvPr id="6" name="TextBox 5"/>
          <p:cNvSpPr txBox="1"/>
          <p:nvPr/>
        </p:nvSpPr>
        <p:spPr>
          <a:xfrm>
            <a:off x="7396162" y="3739188"/>
            <a:ext cx="1747837" cy="1754326"/>
          </a:xfrm>
          <a:prstGeom prst="rect">
            <a:avLst/>
          </a:prstGeom>
          <a:noFill/>
        </p:spPr>
        <p:txBody>
          <a:bodyPr wrap="square" rtlCol="0">
            <a:spAutoFit/>
          </a:bodyPr>
          <a:lstStyle/>
          <a:p>
            <a:r>
              <a:rPr lang="en-US" dirty="0" smtClean="0"/>
              <a:t>More: https</a:t>
            </a:r>
            <a:r>
              <a:rPr lang="en-US" dirty="0"/>
              <a:t>://www.classical-scene.com/2014/02/01/new-brooks-hall/</a:t>
            </a:r>
          </a:p>
        </p:txBody>
      </p:sp>
      <p:pic>
        <p:nvPicPr>
          <p:cNvPr id="7" name="lied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62876" y="859917"/>
            <a:ext cx="609600" cy="609600"/>
          </a:xfrm>
          <a:prstGeom prst="rect">
            <a:avLst/>
          </a:prstGeom>
        </p:spPr>
      </p:pic>
      <p:pic>
        <p:nvPicPr>
          <p:cNvPr id="8" name="golijo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29540" y="2258230"/>
            <a:ext cx="609600" cy="609600"/>
          </a:xfrm>
          <a:prstGeom prst="rect">
            <a:avLst/>
          </a:prstGeom>
        </p:spPr>
      </p:pic>
      <p:sp>
        <p:nvSpPr>
          <p:cNvPr id="11" name="TextBox 10"/>
          <p:cNvSpPr txBox="1"/>
          <p:nvPr/>
        </p:nvSpPr>
        <p:spPr>
          <a:xfrm>
            <a:off x="7605712" y="1543855"/>
            <a:ext cx="1209673" cy="646331"/>
          </a:xfrm>
          <a:prstGeom prst="rect">
            <a:avLst/>
          </a:prstGeom>
          <a:noFill/>
        </p:spPr>
        <p:txBody>
          <a:bodyPr wrap="square" rtlCol="0">
            <a:spAutoFit/>
          </a:bodyPr>
          <a:lstStyle/>
          <a:p>
            <a:r>
              <a:rPr lang="en-US" dirty="0" smtClean="0"/>
              <a:t>Schubert Lieder</a:t>
            </a:r>
          </a:p>
        </p:txBody>
      </p:sp>
      <p:sp>
        <p:nvSpPr>
          <p:cNvPr id="4" name="TextBox 3"/>
          <p:cNvSpPr txBox="1"/>
          <p:nvPr/>
        </p:nvSpPr>
        <p:spPr>
          <a:xfrm>
            <a:off x="285749" y="5995541"/>
            <a:ext cx="8739188" cy="923330"/>
          </a:xfrm>
          <a:prstGeom prst="rect">
            <a:avLst/>
          </a:prstGeom>
          <a:noFill/>
        </p:spPr>
        <p:txBody>
          <a:bodyPr wrap="square" rtlCol="0">
            <a:spAutoFit/>
          </a:bodyPr>
          <a:lstStyle/>
          <a:p>
            <a:r>
              <a:rPr lang="en-US" dirty="0"/>
              <a:t>I </a:t>
            </a:r>
            <a:r>
              <a:rPr lang="en-US" dirty="0" smtClean="0"/>
              <a:t>recorded </a:t>
            </a:r>
            <a:r>
              <a:rPr lang="en-US" dirty="0"/>
              <a:t>the </a:t>
            </a:r>
            <a:r>
              <a:rPr lang="en-US" dirty="0" smtClean="0"/>
              <a:t>opening concert </a:t>
            </a:r>
            <a:r>
              <a:rPr lang="en-US" dirty="0"/>
              <a:t>binaurally from two </a:t>
            </a:r>
            <a:r>
              <a:rPr lang="en-US" dirty="0" smtClean="0"/>
              <a:t>positions. Shirish </a:t>
            </a:r>
            <a:r>
              <a:rPr lang="en-US" dirty="0"/>
              <a:t>Korde, </a:t>
            </a:r>
            <a:r>
              <a:rPr lang="en-US" dirty="0" smtClean="0"/>
              <a:t>chair the </a:t>
            </a:r>
            <a:r>
              <a:rPr lang="en-US" dirty="0"/>
              <a:t>music department at that </a:t>
            </a:r>
            <a:r>
              <a:rPr lang="en-US" dirty="0" smtClean="0"/>
              <a:t>time said </a:t>
            </a:r>
            <a:r>
              <a:rPr lang="en-US" dirty="0"/>
              <a:t>“We love this </a:t>
            </a:r>
            <a:r>
              <a:rPr lang="en-US" dirty="0" smtClean="0"/>
              <a:t>hall.” </a:t>
            </a:r>
            <a:r>
              <a:rPr lang="en-US" dirty="0"/>
              <a:t>T</a:t>
            </a:r>
            <a:r>
              <a:rPr lang="en-US" dirty="0" smtClean="0"/>
              <a:t>he </a:t>
            </a:r>
            <a:r>
              <a:rPr lang="en-US" dirty="0"/>
              <a:t>sound </a:t>
            </a:r>
            <a:r>
              <a:rPr lang="en-US" dirty="0" smtClean="0"/>
              <a:t>was proximate </a:t>
            </a:r>
            <a:r>
              <a:rPr lang="en-US" dirty="0"/>
              <a:t>in every seat.</a:t>
            </a:r>
          </a:p>
          <a:p>
            <a:endParaRPr lang="en-US" dirty="0"/>
          </a:p>
        </p:txBody>
      </p:sp>
      <p:sp>
        <p:nvSpPr>
          <p:cNvPr id="12" name="TextBox 11"/>
          <p:cNvSpPr txBox="1"/>
          <p:nvPr/>
        </p:nvSpPr>
        <p:spPr>
          <a:xfrm>
            <a:off x="7396162" y="2890837"/>
            <a:ext cx="1628775" cy="646331"/>
          </a:xfrm>
          <a:prstGeom prst="rect">
            <a:avLst/>
          </a:prstGeom>
          <a:noFill/>
        </p:spPr>
        <p:txBody>
          <a:bodyPr wrap="square" rtlCol="0">
            <a:spAutoFit/>
          </a:bodyPr>
          <a:lstStyle/>
          <a:p>
            <a:r>
              <a:rPr lang="en-US" dirty="0"/>
              <a:t>Piece by Osvaldo </a:t>
            </a:r>
            <a:r>
              <a:rPr lang="en-US" dirty="0" err="1" smtClean="0"/>
              <a:t>Golijov</a:t>
            </a:r>
            <a:endParaRPr lang="en-US" dirty="0"/>
          </a:p>
        </p:txBody>
      </p:sp>
    </p:spTree>
    <p:extLst>
      <p:ext uri="{BB962C8B-B14F-4D97-AF65-F5344CB8AC3E}">
        <p14:creationId xmlns:p14="http://schemas.microsoft.com/office/powerpoint/2010/main" val="3756679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35533"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5222" y="136615"/>
            <a:ext cx="8229600" cy="1143000"/>
          </a:xfrm>
        </p:spPr>
        <p:txBody>
          <a:bodyPr/>
          <a:lstStyle/>
          <a:p>
            <a:pPr algn="ctr"/>
            <a:r>
              <a:rPr lang="en-US" b="1" dirty="0"/>
              <a:t>Conclusions</a:t>
            </a:r>
          </a:p>
        </p:txBody>
      </p:sp>
      <p:sp>
        <p:nvSpPr>
          <p:cNvPr id="6" name="Content Placeholder 1"/>
          <p:cNvSpPr>
            <a:spLocks noGrp="1"/>
          </p:cNvSpPr>
          <p:nvPr>
            <p:ph idx="1"/>
          </p:nvPr>
        </p:nvSpPr>
        <p:spPr>
          <a:xfrm>
            <a:off x="238125" y="1435537"/>
            <a:ext cx="8691472" cy="4660464"/>
          </a:xfrm>
        </p:spPr>
        <p:txBody>
          <a:bodyPr>
            <a:normAutofit fontScale="92500" lnSpcReduction="10000"/>
          </a:bodyPr>
          <a:lstStyle/>
          <a:p>
            <a:r>
              <a:rPr lang="en-US" sz="2000" dirty="0" smtClean="0"/>
              <a:t>Proximity – the perception that a source is acoustically close - is an important determinant of attention and recall.</a:t>
            </a:r>
          </a:p>
          <a:p>
            <a:r>
              <a:rPr lang="en-US" sz="2000" dirty="0" smtClean="0"/>
              <a:t>The presence or absence of Proximity in particular seats can be determined by listening for the localization of individual instruments in a small ensemble.</a:t>
            </a:r>
          </a:p>
          <a:p>
            <a:r>
              <a:rPr lang="en-US" sz="2000" dirty="0" smtClean="0"/>
              <a:t>The ear detects proximity through the phase coherence of upper harmonics in the direct sound, which are randomized by early reflections.</a:t>
            </a:r>
          </a:p>
          <a:p>
            <a:r>
              <a:rPr lang="en-US" sz="2000" dirty="0" smtClean="0"/>
              <a:t>Proximity in halls and rooms is lost within one meter of a particular distance from the source. This is the LLD, or Limit of Localization Distance. </a:t>
            </a:r>
          </a:p>
          <a:p>
            <a:r>
              <a:rPr lang="en-US" sz="2000" dirty="0" smtClean="0"/>
              <a:t>We have developed </a:t>
            </a:r>
            <a:r>
              <a:rPr lang="en-US" sz="2000" smtClean="0"/>
              <a:t>a physical measure</a:t>
            </a:r>
            <a:r>
              <a:rPr lang="en-US" sz="2000" dirty="0" smtClean="0"/>
              <a:t>, LOC, that predicts the presence or absence of Proximity from a binaural impulse response. </a:t>
            </a:r>
          </a:p>
          <a:p>
            <a:endParaRPr lang="en-US" sz="2000" dirty="0" smtClean="0"/>
          </a:p>
          <a:p>
            <a:pPr algn="ctr"/>
            <a:r>
              <a:rPr lang="en-US" sz="2600" dirty="0" smtClean="0"/>
              <a:t>More information on these subjects can be found from the author’s website:</a:t>
            </a:r>
          </a:p>
          <a:p>
            <a:pPr algn="ctr"/>
            <a:r>
              <a:rPr lang="en-US" sz="2600" dirty="0" smtClean="0"/>
              <a:t>www.davidgriesinger.com</a:t>
            </a:r>
          </a:p>
        </p:txBody>
      </p:sp>
    </p:spTree>
    <p:extLst>
      <p:ext uri="{BB962C8B-B14F-4D97-AF65-F5344CB8AC3E}">
        <p14:creationId xmlns:p14="http://schemas.microsoft.com/office/powerpoint/2010/main" val="2695374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63" y="180974"/>
            <a:ext cx="7886700" cy="756921"/>
          </a:xfrm>
        </p:spPr>
        <p:txBody>
          <a:bodyPr>
            <a:normAutofit/>
          </a:bodyPr>
          <a:lstStyle/>
          <a:p>
            <a:pPr algn="ctr"/>
            <a:r>
              <a:rPr lang="en-US" sz="3600" b="1" dirty="0" smtClean="0"/>
              <a:t>Why are we able to play violins?</a:t>
            </a:r>
            <a:endParaRPr lang="en-US" sz="3600" b="1" dirty="0"/>
          </a:p>
        </p:txBody>
      </p:sp>
      <p:sp>
        <p:nvSpPr>
          <p:cNvPr id="4" name="TextBox 3"/>
          <p:cNvSpPr txBox="1"/>
          <p:nvPr/>
        </p:nvSpPr>
        <p:spPr>
          <a:xfrm>
            <a:off x="266701" y="937895"/>
            <a:ext cx="8734424" cy="4862870"/>
          </a:xfrm>
          <a:prstGeom prst="rect">
            <a:avLst/>
          </a:prstGeom>
          <a:noFill/>
        </p:spPr>
        <p:txBody>
          <a:bodyPr wrap="square" rtlCol="0">
            <a:spAutoFit/>
          </a:bodyPr>
          <a:lstStyle/>
          <a:p>
            <a:r>
              <a:rPr lang="en-US" sz="2000" dirty="0" smtClean="0">
                <a:solidFill>
                  <a:srgbClr val="FF0000"/>
                </a:solidFill>
              </a:rPr>
              <a:t>We are able to play </a:t>
            </a:r>
            <a:r>
              <a:rPr lang="en-US" sz="2000" dirty="0">
                <a:solidFill>
                  <a:srgbClr val="FF0000"/>
                </a:solidFill>
              </a:rPr>
              <a:t>violins </a:t>
            </a:r>
            <a:r>
              <a:rPr lang="en-US" sz="2000" dirty="0" smtClean="0">
                <a:solidFill>
                  <a:srgbClr val="FF0000"/>
                </a:solidFill>
              </a:rPr>
              <a:t>because </a:t>
            </a:r>
            <a:r>
              <a:rPr lang="en-US" sz="2000" dirty="0">
                <a:solidFill>
                  <a:srgbClr val="FF0000"/>
                </a:solidFill>
              </a:rPr>
              <a:t>evolution has given us </a:t>
            </a:r>
            <a:r>
              <a:rPr lang="en-US" sz="2000" dirty="0" smtClean="0">
                <a:solidFill>
                  <a:srgbClr val="FF0000"/>
                </a:solidFill>
              </a:rPr>
              <a:t>tools to separate sounds by pitch.</a:t>
            </a:r>
          </a:p>
          <a:p>
            <a:endParaRPr lang="en-US" dirty="0"/>
          </a:p>
          <a:p>
            <a:r>
              <a:rPr lang="en-US" dirty="0" smtClean="0"/>
              <a:t>Musicians can play instruments with a pitch accuracy of a few hundredths of a semitone. Why did this ability evolve? There is evidence from stone tools that at least by 300,000 years ago hominids had language. </a:t>
            </a:r>
            <a:r>
              <a:rPr lang="en-US" dirty="0"/>
              <a:t>D</a:t>
            </a:r>
            <a:r>
              <a:rPr lang="en-US" dirty="0" smtClean="0"/>
              <a:t>ecoding language </a:t>
            </a:r>
            <a:r>
              <a:rPr lang="en-US" dirty="0"/>
              <a:t>requires hearing it clearly. </a:t>
            </a:r>
            <a:endParaRPr lang="en-US" dirty="0" smtClean="0"/>
          </a:p>
          <a:p>
            <a:endParaRPr lang="en-US" dirty="0"/>
          </a:p>
          <a:p>
            <a:r>
              <a:rPr lang="en-US" dirty="0" smtClean="0"/>
              <a:t>It has been known since the 1890s that human speech uses variations in the spectrum of the upper harmonics of these tones to encode vowels.</a:t>
            </a:r>
          </a:p>
          <a:p>
            <a:endParaRPr lang="en-US" dirty="0"/>
          </a:p>
          <a:p>
            <a:r>
              <a:rPr lang="en-US" dirty="0" smtClean="0"/>
              <a:t>But spectra are only part of the story. Humans can separate two monaural speech streams that differ in their fundamental frequency by only a quarter of a semitone. Whereas two people whispering at the same time are totally unintelligible.</a:t>
            </a:r>
          </a:p>
          <a:p>
            <a:endParaRPr lang="en-US" dirty="0"/>
          </a:p>
          <a:p>
            <a:r>
              <a:rPr lang="en-US" dirty="0" smtClean="0"/>
              <a:t>Accurate determination of the fundamental frequency (f0) of sound streams is essential to human (and probably animal) communication. At the end of the talk we will arrive at a point where we will be happy to listen to two violins at the same time.</a:t>
            </a:r>
          </a:p>
        </p:txBody>
      </p:sp>
    </p:spTree>
    <p:extLst>
      <p:ext uri="{BB962C8B-B14F-4D97-AF65-F5344CB8AC3E}">
        <p14:creationId xmlns:p14="http://schemas.microsoft.com/office/powerpoint/2010/main" val="1074132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222251"/>
            <a:ext cx="7886700" cy="1130299"/>
          </a:xfrm>
        </p:spPr>
        <p:txBody>
          <a:bodyPr>
            <a:normAutofit/>
          </a:bodyPr>
          <a:lstStyle/>
          <a:p>
            <a:pPr algn="ctr"/>
            <a:r>
              <a:rPr lang="en-US" sz="3200" b="1" dirty="0"/>
              <a:t>A mechanism for perceiving pitch was proposed by J. C. R. Licklider in 1951</a:t>
            </a:r>
          </a:p>
        </p:txBody>
      </p:sp>
      <p:sp>
        <p:nvSpPr>
          <p:cNvPr id="4" name="Content Placeholder 1"/>
          <p:cNvSpPr>
            <a:spLocks noGrp="1"/>
          </p:cNvSpPr>
          <p:nvPr>
            <p:ph sz="half" idx="1"/>
          </p:nvPr>
        </p:nvSpPr>
        <p:spPr>
          <a:xfrm>
            <a:off x="1" y="1238250"/>
            <a:ext cx="5167156" cy="4210049"/>
          </a:xfrm>
        </p:spPr>
        <p:txBody>
          <a:bodyPr/>
          <a:lstStyle/>
          <a:p>
            <a:pPr marL="457200" lvl="1" indent="0">
              <a:buNone/>
            </a:pPr>
            <a:r>
              <a:rPr lang="en-US" sz="1800" dirty="0"/>
              <a:t>Licklider proposed that our acuity of pitch perception could only be explained by an </a:t>
            </a:r>
            <a:r>
              <a:rPr lang="en-US" sz="1800" dirty="0" smtClean="0"/>
              <a:t>array of “auto correlators” </a:t>
            </a:r>
            <a:r>
              <a:rPr lang="en-US" sz="1800" dirty="0"/>
              <a:t>located as close as possible to the hair cells</a:t>
            </a:r>
            <a:r>
              <a:rPr lang="en-US" sz="1800" dirty="0" smtClean="0"/>
              <a:t>. </a:t>
            </a:r>
          </a:p>
          <a:p>
            <a:pPr marL="457200" lvl="1" indent="0">
              <a:buNone/>
            </a:pPr>
            <a:r>
              <a:rPr lang="en-US" sz="1800" dirty="0" smtClean="0"/>
              <a:t>These neural circuits would find the fundamental frequencies of signals by detecting the regular timing  between amplitude waveform peaks on the basilar membrane. </a:t>
            </a:r>
            <a:r>
              <a:rPr lang="en-US" sz="1800" dirty="0"/>
              <a:t> </a:t>
            </a:r>
            <a:endParaRPr lang="en-US" sz="1800" dirty="0" smtClean="0"/>
          </a:p>
          <a:p>
            <a:pPr marL="457200" lvl="1" indent="0">
              <a:buNone/>
            </a:pPr>
            <a:r>
              <a:rPr lang="en-US" sz="1800" dirty="0" smtClean="0"/>
              <a:t>He did not suggest that the same circuitry could also separate signals with different f0s from each other, but it can! We believe these circuits evolved to separate speech from noise and other speakers.</a:t>
            </a:r>
            <a:endParaRPr lang="en-US" sz="1800" dirty="0"/>
          </a:p>
          <a:p>
            <a:pPr marL="457200" lvl="1" indent="0">
              <a:buNone/>
            </a:pPr>
            <a:r>
              <a:rPr lang="en-US" sz="1800" dirty="0"/>
              <a:t>We believe this circuit is most likely </a:t>
            </a:r>
            <a:r>
              <a:rPr lang="en-US" sz="1800" dirty="0" smtClean="0"/>
              <a:t>in the spiral ganglia directly </a:t>
            </a:r>
            <a:r>
              <a:rPr lang="en-US" sz="1800" dirty="0"/>
              <a:t>below the hair cells in the </a:t>
            </a:r>
            <a:r>
              <a:rPr lang="en-US" sz="1800" dirty="0" smtClean="0"/>
              <a:t>basilar ligament. </a:t>
            </a:r>
            <a:endParaRPr lang="en-US" sz="1800" dirty="0"/>
          </a:p>
          <a:p>
            <a:endParaRPr lang="en-US" dirty="0"/>
          </a:p>
        </p:txBody>
      </p:sp>
      <p:sp>
        <p:nvSpPr>
          <p:cNvPr id="11" name="TextBox 10"/>
          <p:cNvSpPr txBox="1"/>
          <p:nvPr/>
        </p:nvSpPr>
        <p:spPr>
          <a:xfrm>
            <a:off x="1038225" y="5804326"/>
            <a:ext cx="7210425" cy="830997"/>
          </a:xfrm>
          <a:prstGeom prst="rect">
            <a:avLst/>
          </a:prstGeom>
          <a:noFill/>
        </p:spPr>
        <p:txBody>
          <a:bodyPr wrap="square" rtlCol="0">
            <a:spAutoFit/>
          </a:bodyPr>
          <a:lstStyle/>
          <a:p>
            <a:r>
              <a:rPr lang="en-US" sz="2400" i="1" dirty="0">
                <a:solidFill>
                  <a:srgbClr val="C00000"/>
                </a:solidFill>
              </a:rPr>
              <a:t>Before signals are sent to the auditory nerve they may have been already separated from each other by pitch</a:t>
            </a:r>
            <a:r>
              <a:rPr lang="en-US" sz="2400" i="1" dirty="0" smtClean="0">
                <a:solidFill>
                  <a:srgbClr val="C00000"/>
                </a:solidFill>
              </a:rPr>
              <a:t>.</a:t>
            </a:r>
            <a:endParaRPr lang="en-US" dirty="0"/>
          </a:p>
        </p:txBody>
      </p:sp>
      <p:pic>
        <p:nvPicPr>
          <p:cNvPr id="15" name="Picture 14"/>
          <p:cNvPicPr>
            <a:picLocks noChangeAspect="1"/>
          </p:cNvPicPr>
          <p:nvPr/>
        </p:nvPicPr>
        <p:blipFill>
          <a:blip r:embed="rId2"/>
          <a:stretch>
            <a:fillRect/>
          </a:stretch>
        </p:blipFill>
        <p:spPr>
          <a:xfrm>
            <a:off x="5467350" y="1238250"/>
            <a:ext cx="3219450" cy="847725"/>
          </a:xfrm>
          <a:prstGeom prst="rect">
            <a:avLst/>
          </a:prstGeom>
        </p:spPr>
      </p:pic>
      <p:pic>
        <p:nvPicPr>
          <p:cNvPr id="16" name="Picture 15"/>
          <p:cNvPicPr>
            <a:picLocks noChangeAspect="1"/>
          </p:cNvPicPr>
          <p:nvPr/>
        </p:nvPicPr>
        <p:blipFill>
          <a:blip r:embed="rId3"/>
          <a:stretch>
            <a:fillRect/>
          </a:stretch>
        </p:blipFill>
        <p:spPr>
          <a:xfrm>
            <a:off x="5467349" y="1965751"/>
            <a:ext cx="3219451" cy="3838575"/>
          </a:xfrm>
          <a:prstGeom prst="rect">
            <a:avLst/>
          </a:prstGeom>
        </p:spPr>
      </p:pic>
    </p:spTree>
    <p:extLst>
      <p:ext uri="{BB962C8B-B14F-4D97-AF65-F5344CB8AC3E}">
        <p14:creationId xmlns:p14="http://schemas.microsoft.com/office/powerpoint/2010/main" val="4206238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78117"/>
            <a:ext cx="7886700" cy="823594"/>
          </a:xfrm>
        </p:spPr>
        <p:txBody>
          <a:bodyPr>
            <a:noAutofit/>
          </a:bodyPr>
          <a:lstStyle/>
          <a:p>
            <a:pPr algn="ctr"/>
            <a:r>
              <a:rPr lang="en-US" sz="2400" b="1" dirty="0" smtClean="0"/>
              <a:t>Amplitude Waveforms show far more information about speech signals than Spectra. Our ears use this information!</a:t>
            </a:r>
            <a:endParaRPr lang="en-US" sz="24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76" y="1076562"/>
            <a:ext cx="7969250" cy="210864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75" y="3796156"/>
            <a:ext cx="7969251" cy="2254329"/>
          </a:xfrm>
          <a:prstGeom prst="rect">
            <a:avLst/>
          </a:prstGeom>
        </p:spPr>
      </p:pic>
      <p:pic>
        <p:nvPicPr>
          <p:cNvPr id="6" name="voice_whisper hp mon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6434" y="1857215"/>
            <a:ext cx="609600" cy="609600"/>
          </a:xfrm>
          <a:prstGeom prst="rect">
            <a:avLst/>
          </a:prstGeom>
        </p:spPr>
      </p:pic>
      <p:sp>
        <p:nvSpPr>
          <p:cNvPr id="7" name="TextBox 6"/>
          <p:cNvSpPr txBox="1"/>
          <p:nvPr/>
        </p:nvSpPr>
        <p:spPr>
          <a:xfrm>
            <a:off x="486409" y="6050485"/>
            <a:ext cx="7680960" cy="646331"/>
          </a:xfrm>
          <a:prstGeom prst="rect">
            <a:avLst/>
          </a:prstGeom>
          <a:noFill/>
        </p:spPr>
        <p:txBody>
          <a:bodyPr wrap="square" rtlCol="0">
            <a:spAutoFit/>
          </a:bodyPr>
          <a:lstStyle/>
          <a:p>
            <a:r>
              <a:rPr lang="en-US" dirty="0" smtClean="0"/>
              <a:t>Spectra from the voice and the whisper 1000Hz to 4kHz. The spectra look similar. The amplitude waveforms look very different.</a:t>
            </a:r>
            <a:endParaRPr lang="en-US" dirty="0"/>
          </a:p>
        </p:txBody>
      </p:sp>
      <p:sp>
        <p:nvSpPr>
          <p:cNvPr id="5" name="TextBox 4"/>
          <p:cNvSpPr txBox="1"/>
          <p:nvPr/>
        </p:nvSpPr>
        <p:spPr>
          <a:xfrm>
            <a:off x="628649" y="3306015"/>
            <a:ext cx="7396480" cy="369332"/>
          </a:xfrm>
          <a:prstGeom prst="rect">
            <a:avLst/>
          </a:prstGeom>
          <a:noFill/>
        </p:spPr>
        <p:txBody>
          <a:bodyPr wrap="square" rtlCol="0">
            <a:spAutoFit/>
          </a:bodyPr>
          <a:lstStyle/>
          <a:p>
            <a:r>
              <a:rPr lang="en-US" dirty="0" smtClean="0"/>
              <a:t>Amplitude waveforms from voice and a whisper high pass filtered at 1000Hz</a:t>
            </a:r>
            <a:endParaRPr lang="en-US" dirty="0"/>
          </a:p>
        </p:txBody>
      </p:sp>
    </p:spTree>
    <p:extLst>
      <p:ext uri="{BB962C8B-B14F-4D97-AF65-F5344CB8AC3E}">
        <p14:creationId xmlns:p14="http://schemas.microsoft.com/office/powerpoint/2010/main" val="186509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80" y="365591"/>
            <a:ext cx="8585200" cy="1452880"/>
          </a:xfrm>
        </p:spPr>
        <p:txBody>
          <a:bodyPr>
            <a:noAutofit/>
          </a:bodyPr>
          <a:lstStyle/>
          <a:p>
            <a:pPr algn="ctr"/>
            <a:r>
              <a:rPr lang="en-US" sz="2800" b="1" dirty="0"/>
              <a:t>The </a:t>
            </a:r>
            <a:r>
              <a:rPr lang="en-US" sz="2800" b="1" dirty="0" smtClean="0"/>
              <a:t>periodic amplitude </a:t>
            </a:r>
            <a:r>
              <a:rPr lang="en-US" sz="2800" b="1" dirty="0"/>
              <a:t>spikes in the upper harmonics of voiced speech cut through noise and </a:t>
            </a:r>
            <a:r>
              <a:rPr lang="en-US" sz="2800" b="1" dirty="0" smtClean="0"/>
              <a:t>reverberation</a:t>
            </a:r>
            <a:br>
              <a:rPr lang="en-US" sz="2800" b="1" dirty="0" smtClean="0"/>
            </a:br>
            <a:r>
              <a:rPr lang="en-US" sz="2000" dirty="0" smtClean="0"/>
              <a:t>The </a:t>
            </a:r>
            <a:r>
              <a:rPr lang="en-US" sz="2000" dirty="0"/>
              <a:t>syllable “one” voiced and then whispered, high-pass filtered at 1000Hz, with equal RMS level</a:t>
            </a:r>
            <a:r>
              <a:rPr lang="en-US" sz="2000" dirty="0" smtClean="0"/>
              <a:t>. When noise is added the whisper is unintelligible.</a:t>
            </a:r>
            <a:r>
              <a:rPr lang="en-US" sz="2000" dirty="0"/>
              <a:t/>
            </a:r>
            <a:br>
              <a:rPr lang="en-US" sz="2000" dirty="0"/>
            </a:br>
            <a:endParaRPr lang="en-US" sz="2800"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480" y="1696719"/>
            <a:ext cx="7654543" cy="2479041"/>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479" y="4378960"/>
            <a:ext cx="7654544" cy="2479040"/>
          </a:xfrm>
          <a:prstGeom prst="rect">
            <a:avLst/>
          </a:prstGeom>
        </p:spPr>
      </p:pic>
      <p:pic>
        <p:nvPicPr>
          <p:cNvPr id="19" name="voice_whisper hp mon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9551" y="2628815"/>
            <a:ext cx="609600" cy="609600"/>
          </a:xfrm>
          <a:prstGeom prst="rect">
            <a:avLst/>
          </a:prstGeom>
        </p:spPr>
      </p:pic>
      <p:pic>
        <p:nvPicPr>
          <p:cNvPr id="20" name="voice_whisper hp mono noise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099551" y="5163185"/>
            <a:ext cx="609600" cy="609600"/>
          </a:xfrm>
          <a:prstGeom prst="rect">
            <a:avLst/>
          </a:prstGeom>
        </p:spPr>
      </p:pic>
    </p:spTree>
    <p:extLst>
      <p:ext uri="{BB962C8B-B14F-4D97-AF65-F5344CB8AC3E}">
        <p14:creationId xmlns:p14="http://schemas.microsoft.com/office/powerpoint/2010/main" val="3647946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0"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16" fill="hold"/>
                                        <p:tgtEl>
                                          <p:spTgt spid="20"/>
                                        </p:tgtEl>
                                      </p:cBhvr>
                                    </p:cmd>
                                  </p:childTnLst>
                                </p:cTn>
                              </p:par>
                            </p:childTnLst>
                          </p:cTn>
                        </p:par>
                      </p:childTnLst>
                    </p:cTn>
                  </p:par>
                </p:childTnLst>
              </p:cTn>
              <p:nextCondLst>
                <p:cond evt="onClick" delay="0">
                  <p:tgtEl>
                    <p:spTgt spid="20"/>
                  </p:tgtEl>
                </p:cond>
              </p:nextCondLst>
            </p:seq>
            <p:audio>
              <p:cMediaNode vol="80000">
                <p:cTn id="13"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02" y="168014"/>
            <a:ext cx="8729343" cy="805641"/>
          </a:xfrm>
        </p:spPr>
        <p:txBody>
          <a:bodyPr>
            <a:noAutofit/>
          </a:bodyPr>
          <a:lstStyle/>
          <a:p>
            <a:pPr algn="ctr"/>
            <a:r>
              <a:rPr lang="en-US" sz="2400" b="1" dirty="0"/>
              <a:t>R</a:t>
            </a:r>
            <a:r>
              <a:rPr lang="en-US" sz="2400" b="1" dirty="0" smtClean="0"/>
              <a:t>eflections </a:t>
            </a:r>
            <a:r>
              <a:rPr lang="en-US" sz="2400" b="1" dirty="0"/>
              <a:t>can eliminate these periodic </a:t>
            </a:r>
            <a:r>
              <a:rPr lang="en-US" sz="2400" b="1" dirty="0" smtClean="0"/>
              <a:t>pulses. The result is muddy. </a:t>
            </a:r>
            <a:r>
              <a:rPr lang="en-US" sz="2400" b="1" dirty="0" smtClean="0">
                <a:solidFill>
                  <a:srgbClr val="FF0000"/>
                </a:solidFill>
              </a:rPr>
              <a:t>Muddy sound is hard to separate from other sounds and noise.</a:t>
            </a:r>
            <a:endParaRPr lang="en-US" sz="2400" b="1" dirty="0">
              <a:solidFill>
                <a:srgbClr val="FF0000"/>
              </a:solidFill>
            </a:endParaRPr>
          </a:p>
        </p:txBody>
      </p:sp>
      <p:sp>
        <p:nvSpPr>
          <p:cNvPr id="5" name="TextBox 4"/>
          <p:cNvSpPr txBox="1"/>
          <p:nvPr/>
        </p:nvSpPr>
        <p:spPr>
          <a:xfrm>
            <a:off x="248120" y="1003970"/>
            <a:ext cx="4955592" cy="1477328"/>
          </a:xfrm>
          <a:prstGeom prst="rect">
            <a:avLst/>
          </a:prstGeom>
          <a:noFill/>
        </p:spPr>
        <p:txBody>
          <a:bodyPr wrap="square" rtlCol="0">
            <a:spAutoFit/>
          </a:bodyPr>
          <a:lstStyle/>
          <a:p>
            <a:r>
              <a:rPr lang="en-US" dirty="0" smtClean="0"/>
              <a:t>We added the reflections at the right to the </a:t>
            </a:r>
            <a:r>
              <a:rPr lang="en-US" dirty="0"/>
              <a:t>second half of </a:t>
            </a:r>
            <a:r>
              <a:rPr lang="en-US" dirty="0" smtClean="0"/>
              <a:t>a  sentence. The first half sounds clear and nearby. </a:t>
            </a:r>
            <a:r>
              <a:rPr lang="en-US" dirty="0" smtClean="0">
                <a:solidFill>
                  <a:srgbClr val="FF0000"/>
                </a:solidFill>
              </a:rPr>
              <a:t>The second half sounds </a:t>
            </a:r>
            <a:r>
              <a:rPr lang="en-US" dirty="0">
                <a:solidFill>
                  <a:srgbClr val="FF0000"/>
                </a:solidFill>
              </a:rPr>
              <a:t>muddy and distant  because </a:t>
            </a:r>
            <a:r>
              <a:rPr lang="en-US" dirty="0" smtClean="0">
                <a:solidFill>
                  <a:srgbClr val="FF0000"/>
                </a:solidFill>
              </a:rPr>
              <a:t>these reflections randomize </a:t>
            </a:r>
            <a:r>
              <a:rPr lang="en-US" dirty="0">
                <a:solidFill>
                  <a:srgbClr val="FF0000"/>
                </a:solidFill>
              </a:rPr>
              <a:t>the </a:t>
            </a:r>
            <a:r>
              <a:rPr lang="en-US" dirty="0" smtClean="0">
                <a:solidFill>
                  <a:srgbClr val="FF0000"/>
                </a:solidFill>
              </a:rPr>
              <a:t>phases </a:t>
            </a:r>
            <a:r>
              <a:rPr lang="en-US" dirty="0">
                <a:solidFill>
                  <a:srgbClr val="FF0000"/>
                </a:solidFill>
              </a:rPr>
              <a:t>of harmonics above </a:t>
            </a:r>
            <a:r>
              <a:rPr lang="en-US" dirty="0" smtClean="0">
                <a:solidFill>
                  <a:srgbClr val="FF0000"/>
                </a:solidFill>
              </a:rPr>
              <a:t>1000Hz. </a:t>
            </a:r>
            <a:endParaRPr lang="en-US" dirty="0"/>
          </a:p>
        </p:txBody>
      </p:sp>
      <p:pic>
        <p:nvPicPr>
          <p:cNvPr id="6" name="Picture 3" descr="impulse.bmp"/>
          <p:cNvPicPr>
            <a:picLocks noChangeAspect="1"/>
          </p:cNvPicPr>
          <p:nvPr/>
        </p:nvPicPr>
        <p:blipFill>
          <a:blip r:embed="rId4" cstate="print"/>
          <a:srcRect/>
          <a:stretch>
            <a:fillRect/>
          </a:stretch>
        </p:blipFill>
        <p:spPr bwMode="auto">
          <a:xfrm>
            <a:off x="5276706" y="973655"/>
            <a:ext cx="2819400" cy="1570304"/>
          </a:xfrm>
          <a:prstGeom prst="rect">
            <a:avLst/>
          </a:prstGeom>
          <a:noFill/>
          <a:ln w="9525">
            <a:noFill/>
            <a:miter lim="800000"/>
            <a:headEnd/>
            <a:tailEnd/>
          </a:ln>
        </p:spPr>
      </p:pic>
      <p:pic>
        <p:nvPicPr>
          <p:cNvPr id="8" name="intro1_convolved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6635" y="2928014"/>
            <a:ext cx="609600" cy="6096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248" y="4323527"/>
            <a:ext cx="4391025" cy="220157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4273" y="4323527"/>
            <a:ext cx="4616825" cy="2131966"/>
          </a:xfrm>
          <a:prstGeom prst="rect">
            <a:avLst/>
          </a:prstGeom>
        </p:spPr>
      </p:pic>
      <p:sp>
        <p:nvSpPr>
          <p:cNvPr id="16" name="TextBox 15"/>
          <p:cNvSpPr txBox="1"/>
          <p:nvPr/>
        </p:nvSpPr>
        <p:spPr>
          <a:xfrm>
            <a:off x="1328593" y="3844429"/>
            <a:ext cx="7896225" cy="369332"/>
          </a:xfrm>
          <a:prstGeom prst="rect">
            <a:avLst/>
          </a:prstGeom>
          <a:noFill/>
        </p:spPr>
        <p:txBody>
          <a:bodyPr wrap="square" rtlCol="0">
            <a:spAutoFit/>
          </a:bodyPr>
          <a:lstStyle/>
          <a:p>
            <a:r>
              <a:rPr lang="en-US" dirty="0" smtClean="0"/>
              <a:t>Clear Speech with regular pulses       Muddy speech – no regular pulses</a:t>
            </a:r>
            <a:endParaRPr lang="en-US" dirty="0"/>
          </a:p>
        </p:txBody>
      </p:sp>
      <p:pic>
        <p:nvPicPr>
          <p:cNvPr id="17" name="Picture 16" descr="intro1_excerpt_clear_convolved.bmp"/>
          <p:cNvPicPr>
            <a:picLocks noChangeAspect="1"/>
          </p:cNvPicPr>
          <p:nvPr/>
        </p:nvPicPr>
        <p:blipFill>
          <a:blip r:embed="rId8" cstate="print"/>
          <a:srcRect/>
          <a:stretch>
            <a:fillRect/>
          </a:stretch>
        </p:blipFill>
        <p:spPr bwMode="auto">
          <a:xfrm>
            <a:off x="1548885" y="2615987"/>
            <a:ext cx="6322452" cy="1216059"/>
          </a:xfrm>
          <a:prstGeom prst="rect">
            <a:avLst/>
          </a:prstGeom>
          <a:noFill/>
          <a:ln w="9525">
            <a:noFill/>
            <a:miter lim="800000"/>
            <a:headEnd/>
            <a:tailEnd/>
          </a:ln>
        </p:spPr>
      </p:pic>
    </p:spTree>
    <p:extLst>
      <p:ext uri="{BB962C8B-B14F-4D97-AF65-F5344CB8AC3E}">
        <p14:creationId xmlns:p14="http://schemas.microsoft.com/office/powerpoint/2010/main" val="2944089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9550"/>
            <a:ext cx="7886700" cy="938214"/>
          </a:xfrm>
        </p:spPr>
        <p:txBody>
          <a:bodyPr>
            <a:normAutofit/>
          </a:bodyPr>
          <a:lstStyle/>
          <a:p>
            <a:pPr algn="ctr"/>
            <a:r>
              <a:rPr lang="en-US" sz="2400" b="1" dirty="0" err="1"/>
              <a:t>Aarabi</a:t>
            </a:r>
            <a:r>
              <a:rPr lang="en-US" sz="2400" b="1" dirty="0"/>
              <a:t> et al studied the effects of phase randomization on word recognition</a:t>
            </a:r>
          </a:p>
        </p:txBody>
      </p:sp>
      <p:sp>
        <p:nvSpPr>
          <p:cNvPr id="4" name="Content Placeholder 1"/>
          <p:cNvSpPr>
            <a:spLocks noGrp="1"/>
          </p:cNvSpPr>
          <p:nvPr>
            <p:ph sz="half" idx="1"/>
          </p:nvPr>
        </p:nvSpPr>
        <p:spPr>
          <a:xfrm>
            <a:off x="619125" y="1162052"/>
            <a:ext cx="8164166" cy="1595435"/>
          </a:xfrm>
        </p:spPr>
        <p:txBody>
          <a:bodyPr/>
          <a:lstStyle/>
          <a:p>
            <a:pPr marL="0" indent="0">
              <a:buNone/>
            </a:pPr>
            <a:r>
              <a:rPr lang="en-US" sz="1800" dirty="0" smtClean="0"/>
              <a:t>Sounds can have amplitude noise and/or phase noise. Phase noise, sometimes known as jitter, makes signals sound distant and difficult to separate from noise.</a:t>
            </a:r>
            <a:endParaRPr lang="en-US" sz="1800" dirty="0"/>
          </a:p>
          <a:p>
            <a:pPr marL="0" indent="0">
              <a:buNone/>
            </a:pPr>
            <a:r>
              <a:rPr lang="en-US" sz="1800" dirty="0" err="1" smtClean="0"/>
              <a:t>Aarabi’s</a:t>
            </a:r>
            <a:r>
              <a:rPr lang="en-US" sz="1800" dirty="0" smtClean="0"/>
              <a:t> Subjects listened to standard word lists with three signal to noise ratios, 0dB,  -5dB, and -10dB. He found that the error rate doubles when the phase is 50% original and 50% random noise.</a:t>
            </a:r>
            <a:endParaRPr lang="en-US" sz="2400" dirty="0"/>
          </a:p>
          <a:p>
            <a:pPr marL="0" indent="0">
              <a:buNone/>
            </a:pPr>
            <a:endParaRPr lang="en-US" dirty="0"/>
          </a:p>
          <a:p>
            <a:pPr marL="0" indent="0">
              <a:buNone/>
            </a:pPr>
            <a:endParaRPr lang="en-US" dirty="0"/>
          </a:p>
        </p:txBody>
      </p:sp>
      <p:pic>
        <p:nvPicPr>
          <p:cNvPr id="6" name="Picture 5"/>
          <p:cNvPicPr/>
          <p:nvPr/>
        </p:nvPicPr>
        <p:blipFill rotWithShape="1">
          <a:blip r:embed="rId2">
            <a:extLst>
              <a:ext uri="{28A0092B-C50C-407E-A947-70E740481C1C}">
                <a14:useLocalDpi xmlns:a14="http://schemas.microsoft.com/office/drawing/2010/main" val="0"/>
              </a:ext>
            </a:extLst>
          </a:blip>
          <a:srcRect b="10886"/>
          <a:stretch/>
        </p:blipFill>
        <p:spPr bwMode="auto">
          <a:xfrm>
            <a:off x="1097056" y="2647950"/>
            <a:ext cx="6911788" cy="40072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4345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Word recognition vs recall</a:t>
            </a:r>
          </a:p>
        </p:txBody>
      </p:sp>
      <p:sp>
        <p:nvSpPr>
          <p:cNvPr id="4" name="Content Placeholder 1"/>
          <p:cNvSpPr>
            <a:spLocks noGrp="1"/>
          </p:cNvSpPr>
          <p:nvPr>
            <p:ph sz="half" idx="1"/>
          </p:nvPr>
        </p:nvSpPr>
        <p:spPr>
          <a:xfrm>
            <a:off x="628650" y="1930067"/>
            <a:ext cx="7886700" cy="3908758"/>
          </a:xfrm>
        </p:spPr>
        <p:txBody>
          <a:bodyPr/>
          <a:lstStyle/>
          <a:p>
            <a:r>
              <a:rPr lang="en-US" sz="2400" dirty="0" err="1"/>
              <a:t>Aarabi</a:t>
            </a:r>
            <a:r>
              <a:rPr lang="en-US" sz="2400" dirty="0"/>
              <a:t> </a:t>
            </a:r>
            <a:r>
              <a:rPr lang="en-US" sz="2400" dirty="0" smtClean="0"/>
              <a:t>showed </a:t>
            </a:r>
            <a:r>
              <a:rPr lang="en-US" sz="2400" dirty="0"/>
              <a:t>that phase randomization can dramatically increase errors in word recognition in noisy environments. </a:t>
            </a:r>
          </a:p>
          <a:p>
            <a:r>
              <a:rPr lang="en-US" sz="2400" dirty="0"/>
              <a:t>But word recognition is only a first step. </a:t>
            </a:r>
            <a:r>
              <a:rPr lang="en-US" sz="2400" dirty="0" smtClean="0"/>
              <a:t>For a message to be useful we </a:t>
            </a:r>
            <a:r>
              <a:rPr lang="en-US" sz="2400" dirty="0"/>
              <a:t>need to  recall what we </a:t>
            </a:r>
            <a:r>
              <a:rPr lang="en-US" sz="2400" dirty="0" smtClean="0"/>
              <a:t>heard!</a:t>
            </a:r>
            <a:endParaRPr lang="en-US" sz="2400" dirty="0"/>
          </a:p>
          <a:p>
            <a:r>
              <a:rPr lang="en-US" sz="2400" dirty="0">
                <a:solidFill>
                  <a:srgbClr val="FF0000"/>
                </a:solidFill>
              </a:rPr>
              <a:t>A primary determinant of recall is attention!</a:t>
            </a:r>
          </a:p>
          <a:p>
            <a:endParaRPr lang="en-US" sz="2400" dirty="0"/>
          </a:p>
          <a:p>
            <a:r>
              <a:rPr lang="en-US" sz="2400" dirty="0"/>
              <a:t>Randomization of phase decreases </a:t>
            </a:r>
            <a:r>
              <a:rPr lang="en-US" sz="2400" dirty="0" smtClean="0"/>
              <a:t>what we now call “Proximity”, </a:t>
            </a:r>
            <a:r>
              <a:rPr lang="en-US" sz="2400" dirty="0"/>
              <a:t>and lack of proximity decreases attention and recall.</a:t>
            </a:r>
          </a:p>
          <a:p>
            <a:endParaRPr lang="en-US" dirty="0"/>
          </a:p>
        </p:txBody>
      </p:sp>
    </p:spTree>
    <p:extLst>
      <p:ext uri="{BB962C8B-B14F-4D97-AF65-F5344CB8AC3E}">
        <p14:creationId xmlns:p14="http://schemas.microsoft.com/office/powerpoint/2010/main" val="2405928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4850</TotalTime>
  <Words>3098</Words>
  <Application>Microsoft Office PowerPoint</Application>
  <PresentationFormat>On-screen Show (4:3)</PresentationFormat>
  <Paragraphs>205</Paragraphs>
  <Slides>27</Slides>
  <Notes>0</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宋体</vt:lpstr>
      <vt:lpstr>Arial</vt:lpstr>
      <vt:lpstr>Calibri</vt:lpstr>
      <vt:lpstr>Calibri Light</vt:lpstr>
      <vt:lpstr>冬青黑体简体中文 W3</vt:lpstr>
      <vt:lpstr>Office Theme</vt:lpstr>
      <vt:lpstr>The physics of auditory proximity and its effects on intelligibility and recall </vt:lpstr>
      <vt:lpstr>PowerPoint Presentation</vt:lpstr>
      <vt:lpstr>Why are we able to play violins?</vt:lpstr>
      <vt:lpstr>A mechanism for perceiving pitch was proposed by J. C. R. Licklider in 1951</vt:lpstr>
      <vt:lpstr>Amplitude Waveforms show far more information about speech signals than Spectra. Our ears use this information!</vt:lpstr>
      <vt:lpstr>The periodic amplitude spikes in the upper harmonics of voiced speech cut through noise and reverberation The syllable “one” voiced and then whispered, high-pass filtered at 1000Hz, with equal RMS level. When noise is added the whisper is unintelligible. </vt:lpstr>
      <vt:lpstr>Reflections can eliminate these periodic pulses. The result is muddy. Muddy sound is hard to separate from other sounds and noise.</vt:lpstr>
      <vt:lpstr>Aarabi et al studied the effects of phase randomization on word recognition</vt:lpstr>
      <vt:lpstr>Word recognition vs recall</vt:lpstr>
      <vt:lpstr>What is “Auditory Proximity?”</vt:lpstr>
      <vt:lpstr>We have a method that uses a binaural impulse response to predict the presence or absence of proximity. </vt:lpstr>
      <vt:lpstr>The Limit of Localization Distance: The LLD</vt:lpstr>
      <vt:lpstr>We can hear the difference in sound in front of and behind the LLD in a shoebox hall in Puerto Rico.  </vt:lpstr>
      <vt:lpstr>Finding the Limit of Localization Distance, or LLD</vt:lpstr>
      <vt:lpstr>LOC predicts the LLD well in halls with music from a small ensemble, but with just two violins in a small room the LLD was about two feet closer.  But there was substantial agreement about where the LLD was found.</vt:lpstr>
      <vt:lpstr>STI , the speech transmission index, is a standard way of measuring intelligibility in halls and classrooms. We calculated both STI and our measure for proximity, LOC, in a  27’x25’x10’ room with surface absorption of 0.15 and RT 0.34s. </vt:lpstr>
      <vt:lpstr>This model classroom is greatly improved by increasing the average absorption to 0.3</vt:lpstr>
      <vt:lpstr>Why did we not discover “Proximity” sooner? There are two reasons.</vt:lpstr>
      <vt:lpstr>Barron and Marshall Spatial Impression and the effect of early reflections Journal of Sound and Vibration. (1981) 77(2), 211-232</vt:lpstr>
      <vt:lpstr>Lokki and Neil succeeded in detecting proximity by following the same  rules:</vt:lpstr>
      <vt:lpstr>“Close” and/or “attention- grabbing” might be also descriptors for “proximity”</vt:lpstr>
      <vt:lpstr>Where do we like to listen to violins?</vt:lpstr>
      <vt:lpstr>Where do we like to play violins?</vt:lpstr>
      <vt:lpstr>A small hall in Bleibach Germany </vt:lpstr>
      <vt:lpstr>Brooks Hall at The College of the Holy Cross in Worcester MA</vt:lpstr>
      <vt:lpstr>The opening concert at Brooks Hall</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physics of auditory proximity and its effects on intelligibility and recall</dc:title>
  <dc:creator>david</dc:creator>
  <cp:lastModifiedBy>david</cp:lastModifiedBy>
  <cp:revision>192</cp:revision>
  <cp:lastPrinted>2022-03-03T16:16:51Z</cp:lastPrinted>
  <dcterms:created xsi:type="dcterms:W3CDTF">2016-09-30T20:10:46Z</dcterms:created>
  <dcterms:modified xsi:type="dcterms:W3CDTF">2022-03-05T03:38:52Z</dcterms:modified>
</cp:coreProperties>
</file>