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83" r:id="rId7"/>
    <p:sldId id="279" r:id="rId8"/>
    <p:sldId id="259" r:id="rId9"/>
    <p:sldId id="263" r:id="rId10"/>
    <p:sldId id="260" r:id="rId11"/>
    <p:sldId id="264" r:id="rId12"/>
    <p:sldId id="266" r:id="rId13"/>
    <p:sldId id="268" r:id="rId14"/>
    <p:sldId id="265" r:id="rId15"/>
    <p:sldId id="280" r:id="rId16"/>
    <p:sldId id="270" r:id="rId17"/>
    <p:sldId id="271" r:id="rId18"/>
    <p:sldId id="273" r:id="rId19"/>
    <p:sldId id="274" r:id="rId20"/>
    <p:sldId id="276" r:id="rId21"/>
    <p:sldId id="275" r:id="rId22"/>
    <p:sldId id="272" r:id="rId23"/>
    <p:sldId id="277" r:id="rId24"/>
    <p:sldId id="278" r:id="rId25"/>
    <p:sldId id="28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A68E-0326-4595-9D09-231F1EF1C3A2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B8C-7A0E-4340-AEB6-EC215D2B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7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A68E-0326-4595-9D09-231F1EF1C3A2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B8C-7A0E-4340-AEB6-EC215D2B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1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A68E-0326-4595-9D09-231F1EF1C3A2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B8C-7A0E-4340-AEB6-EC215D2B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A68E-0326-4595-9D09-231F1EF1C3A2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B8C-7A0E-4340-AEB6-EC215D2B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51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A68E-0326-4595-9D09-231F1EF1C3A2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B8C-7A0E-4340-AEB6-EC215D2B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73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A68E-0326-4595-9D09-231F1EF1C3A2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B8C-7A0E-4340-AEB6-EC215D2B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52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A68E-0326-4595-9D09-231F1EF1C3A2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B8C-7A0E-4340-AEB6-EC215D2B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8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A68E-0326-4595-9D09-231F1EF1C3A2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B8C-7A0E-4340-AEB6-EC215D2B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8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A68E-0326-4595-9D09-231F1EF1C3A2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B8C-7A0E-4340-AEB6-EC215D2B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1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A68E-0326-4595-9D09-231F1EF1C3A2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B8C-7A0E-4340-AEB6-EC215D2B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3A68E-0326-4595-9D09-231F1EF1C3A2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B8C-7A0E-4340-AEB6-EC215D2B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0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3A68E-0326-4595-9D09-231F1EF1C3A2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EDB8C-7A0E-4340-AEB6-EC215D2B0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9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avidgriesinger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cousticsystems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06727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/>
              <a:t>Where not to install a reverberation enhancement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Griesinger</a:t>
            </a:r>
          </a:p>
          <a:p>
            <a:r>
              <a:rPr lang="en-US" dirty="0" smtClean="0">
                <a:hlinkClick r:id="rId2"/>
              </a:rPr>
              <a:t>www.davidgriesinger.com</a:t>
            </a:r>
            <a:endParaRPr lang="en-US" dirty="0" smtClean="0"/>
          </a:p>
          <a:p>
            <a:r>
              <a:rPr lang="en-US" dirty="0" smtClean="0"/>
              <a:t>dhgriesinger@gmail.com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8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9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What does this mean for speech and music venues?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0"/>
          <a:stretch/>
        </p:blipFill>
        <p:spPr>
          <a:xfrm>
            <a:off x="477982" y="2532351"/>
            <a:ext cx="5860473" cy="3646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6969" y="2532351"/>
            <a:ext cx="42554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Epidaurus the direct sound </a:t>
            </a:r>
            <a:r>
              <a:rPr lang="en-US" sz="2400" dirty="0" smtClean="0"/>
              <a:t>dominates </a:t>
            </a:r>
            <a:r>
              <a:rPr lang="en-US" sz="2400" dirty="0"/>
              <a:t>all 15,000 seats, and the sonic and visual sources coincide. </a:t>
            </a:r>
          </a:p>
          <a:p>
            <a:endParaRPr lang="en-US" sz="2400" dirty="0"/>
          </a:p>
          <a:p>
            <a:r>
              <a:rPr lang="en-US" sz="2400" dirty="0"/>
              <a:t>With the advantage of low background noise and undamaged hearing every word is dramatic and forceful. 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19554" y="1368852"/>
            <a:ext cx="9952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</a:t>
            </a:r>
            <a:r>
              <a:rPr lang="en-US" sz="2800" dirty="0"/>
              <a:t>Greeks knew </a:t>
            </a:r>
            <a:r>
              <a:rPr lang="en-US" sz="2800" dirty="0" smtClean="0"/>
              <a:t>more than a thousand years ago that the direct sound conveys localization, proximity, and attention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775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262" y="-50514"/>
            <a:ext cx="9894276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We </a:t>
            </a:r>
            <a:r>
              <a:rPr lang="en-US" sz="3600" b="1" dirty="0" smtClean="0"/>
              <a:t>knew </a:t>
            </a:r>
            <a:r>
              <a:rPr lang="en-US" sz="3600" b="1" dirty="0"/>
              <a:t>how to hold attention in theaters.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569" y="1119044"/>
            <a:ext cx="10245969" cy="4184477"/>
          </a:xfrm>
        </p:spPr>
        <p:txBody>
          <a:bodyPr/>
          <a:lstStyle/>
          <a:p>
            <a:pPr lvl="1"/>
            <a:r>
              <a:rPr lang="en-US" dirty="0" smtClean="0"/>
              <a:t>Drama, Vaudeville, cinema, early concert halls and early opera houses were all direct sound dominated.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09" y="1972460"/>
            <a:ext cx="3948545" cy="2633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94" y="1970637"/>
            <a:ext cx="3943350" cy="2635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1510" y="4903411"/>
            <a:ext cx="9642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Teatro</a:t>
            </a:r>
            <a:r>
              <a:rPr lang="en-US" sz="2000" dirty="0"/>
              <a:t> </a:t>
            </a:r>
            <a:r>
              <a:rPr lang="en-US" sz="2000" dirty="0" err="1"/>
              <a:t>Caio</a:t>
            </a:r>
            <a:r>
              <a:rPr lang="en-US" sz="2000" dirty="0"/>
              <a:t> </a:t>
            </a:r>
            <a:r>
              <a:rPr lang="en-US" sz="2000" dirty="0" err="1"/>
              <a:t>Melisso</a:t>
            </a:r>
            <a:r>
              <a:rPr lang="en-US" sz="2000" dirty="0"/>
              <a:t>, Spoleto  ~350 seats         </a:t>
            </a:r>
            <a:r>
              <a:rPr lang="en-US" sz="2000" dirty="0" smtClean="0"/>
              <a:t>   </a:t>
            </a:r>
            <a:r>
              <a:rPr lang="en-US" sz="2000" dirty="0"/>
              <a:t>Elgin </a:t>
            </a:r>
            <a:r>
              <a:rPr lang="en-US" sz="2000" dirty="0" err="1"/>
              <a:t>Wintergarden</a:t>
            </a:r>
            <a:r>
              <a:rPr lang="en-US" sz="2000" dirty="0"/>
              <a:t>, Toronto ~1200 seats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3721" y="5487744"/>
            <a:ext cx="10738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These theaters sport plenty of stage </a:t>
            </a:r>
            <a:r>
              <a:rPr lang="en-US" sz="2800" dirty="0" smtClean="0"/>
              <a:t>fabric and house absorption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250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03" y="74033"/>
            <a:ext cx="941802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We knew how to do it in Concert Halls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15" y="1537856"/>
            <a:ext cx="5847110" cy="4351338"/>
          </a:xfrm>
        </p:spPr>
      </p:pic>
      <p:sp>
        <p:nvSpPr>
          <p:cNvPr id="5" name="TextBox 4"/>
          <p:cNvSpPr txBox="1"/>
          <p:nvPr/>
        </p:nvSpPr>
        <p:spPr>
          <a:xfrm>
            <a:off x="7033847" y="1690256"/>
            <a:ext cx="40196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Leipzig </a:t>
            </a:r>
            <a:r>
              <a:rPr lang="en-US" sz="2400" dirty="0" err="1"/>
              <a:t>Alte</a:t>
            </a:r>
            <a:r>
              <a:rPr lang="en-US" sz="2400" dirty="0"/>
              <a:t> </a:t>
            </a:r>
            <a:r>
              <a:rPr lang="en-US" sz="2400" dirty="0" err="1"/>
              <a:t>Gewandhaus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Mendelssohn, Haydn and Mozart played in and wrote music for this hall.</a:t>
            </a:r>
          </a:p>
          <a:p>
            <a:endParaRPr lang="en-US" sz="2400" dirty="0"/>
          </a:p>
          <a:p>
            <a:r>
              <a:rPr lang="en-US" sz="2400" dirty="0"/>
              <a:t>With a reverberation time 1.2 seconds, direct sound was dominant in most seats.</a:t>
            </a:r>
          </a:p>
        </p:txBody>
      </p:sp>
    </p:spTree>
    <p:extLst>
      <p:ext uri="{BB962C8B-B14F-4D97-AF65-F5344CB8AC3E}">
        <p14:creationId xmlns:p14="http://schemas.microsoft.com/office/powerpoint/2010/main" val="252247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431" y="240435"/>
            <a:ext cx="1080867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Bach’s </a:t>
            </a:r>
            <a:r>
              <a:rPr lang="en-US" sz="3600" b="1" dirty="0" err="1"/>
              <a:t>Thomaskirche</a:t>
            </a:r>
            <a:r>
              <a:rPr lang="en-US" sz="3600" b="1" dirty="0"/>
              <a:t> in Leipzig was festooned with banners and </a:t>
            </a:r>
            <a:r>
              <a:rPr lang="en-US" sz="3600" b="1" dirty="0" smtClean="0"/>
              <a:t>tapestries.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8" y="1600201"/>
            <a:ext cx="5669178" cy="4670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75938" y="1600201"/>
            <a:ext cx="439615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reverberation time was ~1.6 seconds. (M. Long)</a:t>
            </a:r>
          </a:p>
          <a:p>
            <a:endParaRPr lang="en-US" sz="2000" dirty="0"/>
          </a:p>
          <a:p>
            <a:r>
              <a:rPr lang="en-US" sz="2000" dirty="0"/>
              <a:t>With such a low value in a huge space speech and music </a:t>
            </a:r>
            <a:r>
              <a:rPr lang="en-US" sz="2000" dirty="0" smtClean="0"/>
              <a:t>will </a:t>
            </a:r>
            <a:r>
              <a:rPr lang="en-US" sz="2000" dirty="0"/>
              <a:t>be clear and engaging over a large percentage of the congregation.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Bottom line: You don’t need a long reverberation time to make beautiful music! 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You need proximate direct sound – which allows the brain to hear the hall with envelopment.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The examples above are acoustically dry. Is it possible to have excellent proximity and reverberation  too? 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23" y="2370627"/>
            <a:ext cx="5610331" cy="4005409"/>
          </a:xfrm>
        </p:spPr>
      </p:pic>
      <p:sp>
        <p:nvSpPr>
          <p:cNvPr id="5" name="TextBox 4"/>
          <p:cNvSpPr txBox="1"/>
          <p:nvPr/>
        </p:nvSpPr>
        <p:spPr>
          <a:xfrm>
            <a:off x="6764215" y="2480505"/>
            <a:ext cx="472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Proximity is lost when early reflections are too strong. </a:t>
            </a:r>
          </a:p>
          <a:p>
            <a:endParaRPr lang="en-US" sz="2000" dirty="0"/>
          </a:p>
          <a:p>
            <a:r>
              <a:rPr lang="en-US" sz="2000" dirty="0" smtClean="0"/>
              <a:t>In Bayreuth the </a:t>
            </a:r>
            <a:r>
              <a:rPr lang="en-US" sz="2000" dirty="0"/>
              <a:t>side wall </a:t>
            </a:r>
            <a:r>
              <a:rPr lang="en-US" sz="2000" dirty="0" smtClean="0"/>
              <a:t>niches </a:t>
            </a:r>
            <a:r>
              <a:rPr lang="en-US" sz="2000" dirty="0"/>
              <a:t>block all first-order lateral reflections.</a:t>
            </a:r>
          </a:p>
          <a:p>
            <a:endParaRPr lang="en-US" sz="2000" dirty="0"/>
          </a:p>
          <a:p>
            <a:r>
              <a:rPr lang="en-US" sz="2000" dirty="0"/>
              <a:t>A</a:t>
            </a:r>
            <a:r>
              <a:rPr lang="en-US" sz="2000" dirty="0" smtClean="0"/>
              <a:t> </a:t>
            </a:r>
            <a:r>
              <a:rPr lang="en-US" sz="2000" dirty="0"/>
              <a:t>high ceiling, fabric stage, and orchestra cover provide a clear, dramatically gripping </a:t>
            </a:r>
            <a:r>
              <a:rPr lang="en-US" sz="2000" dirty="0" smtClean="0"/>
              <a:t>sound in all seats.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This is an indoors Epidaurus for grand </a:t>
            </a:r>
            <a:r>
              <a:rPr lang="en-US" sz="2000" dirty="0" smtClean="0">
                <a:solidFill>
                  <a:srgbClr val="FF0000"/>
                </a:solidFill>
              </a:rPr>
              <a:t>opera. The late RT is 1.7 seconds.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2126" y="1690688"/>
            <a:ext cx="850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Yes! Consider Wagner’s </a:t>
            </a:r>
            <a:r>
              <a:rPr lang="en-US" sz="3200" dirty="0" err="1"/>
              <a:t>Festspielhaus</a:t>
            </a:r>
            <a:r>
              <a:rPr lang="en-US" sz="3200" dirty="0"/>
              <a:t> in Bayreuth</a:t>
            </a:r>
          </a:p>
        </p:txBody>
      </p:sp>
    </p:spTree>
    <p:extLst>
      <p:ext uri="{BB962C8B-B14F-4D97-AF65-F5344CB8AC3E}">
        <p14:creationId xmlns:p14="http://schemas.microsoft.com/office/powerpoint/2010/main" val="33501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400" b="1" dirty="0" smtClean="0"/>
              <a:t>If clarity and proximity are already excellent, electronics can add just the right amount of early and late reverberation.</a:t>
            </a:r>
            <a:endParaRPr lang="en-US" sz="3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338" y="1690689"/>
            <a:ext cx="10515600" cy="482734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“System formerly known as LARES” </a:t>
            </a:r>
            <a:r>
              <a:rPr lang="en-US" sz="2400" dirty="0" smtClean="0"/>
              <a:t>(</a:t>
            </a:r>
            <a:r>
              <a:rPr lang="en-US" sz="2400" dirty="0" smtClean="0">
                <a:hlinkClick r:id="rId2"/>
              </a:rPr>
              <a:t>www.ecousticsystems.com</a:t>
            </a:r>
            <a:r>
              <a:rPr lang="en-US" sz="2400" dirty="0" smtClean="0"/>
              <a:t>) </a:t>
            </a:r>
            <a:r>
              <a:rPr lang="en-US" dirty="0"/>
              <a:t>a</a:t>
            </a:r>
            <a:r>
              <a:rPr lang="en-US" dirty="0" smtClean="0"/>
              <a:t>voids </a:t>
            </a:r>
            <a:r>
              <a:rPr lang="en-US" dirty="0"/>
              <a:t>the poor </a:t>
            </a:r>
            <a:r>
              <a:rPr lang="en-US" dirty="0" smtClean="0"/>
              <a:t>timbre </a:t>
            </a:r>
            <a:r>
              <a:rPr lang="en-US" dirty="0"/>
              <a:t>of the </a:t>
            </a:r>
            <a:r>
              <a:rPr lang="en-US" dirty="0" smtClean="0"/>
              <a:t>room by using as few microphones as close </a:t>
            </a:r>
            <a:r>
              <a:rPr lang="en-US" dirty="0"/>
              <a:t>to the performers as possible .</a:t>
            </a:r>
            <a:endParaRPr lang="en-US" dirty="0" smtClean="0"/>
          </a:p>
          <a:p>
            <a:pPr lvl="1"/>
            <a:r>
              <a:rPr lang="en-US" dirty="0" smtClean="0"/>
              <a:t>Frequently only two microphones are needed.</a:t>
            </a:r>
          </a:p>
          <a:p>
            <a:r>
              <a:rPr lang="en-US" dirty="0" smtClean="0"/>
              <a:t>Reverberation and reflections are generated electronically with feedback suppression.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sound is distributed around the hall clean and uncolored. </a:t>
            </a:r>
          </a:p>
          <a:p>
            <a:r>
              <a:rPr lang="en-US" dirty="0" smtClean="0"/>
              <a:t>We continue to improve our algorithms. Even with feedback common in our installations the newest algorithms are uncolored to me. They </a:t>
            </a:r>
            <a:r>
              <a:rPr lang="en-US" dirty="0"/>
              <a:t>are </a:t>
            </a:r>
            <a:r>
              <a:rPr lang="en-US" dirty="0" smtClean="0"/>
              <a:t>also self-equalizing.</a:t>
            </a:r>
          </a:p>
          <a:p>
            <a:pPr lvl="1"/>
            <a:endParaRPr lang="en-US" dirty="0" smtClean="0"/>
          </a:p>
          <a:p>
            <a:r>
              <a:rPr lang="en-US" sz="3600" dirty="0" smtClean="0">
                <a:solidFill>
                  <a:srgbClr val="FF0000"/>
                </a:solidFill>
              </a:rPr>
              <a:t>Our systems are inaudible unless you suddenly turn them off.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Our First System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985" y="1051903"/>
            <a:ext cx="10984523" cy="144511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We developed our system in 1991 at the urging of Neil </a:t>
            </a:r>
            <a:r>
              <a:rPr lang="en-US" dirty="0" err="1" smtClean="0"/>
              <a:t>Muncy</a:t>
            </a:r>
            <a:r>
              <a:rPr lang="en-US" dirty="0" smtClean="0"/>
              <a:t> for the Toronto </a:t>
            </a:r>
            <a:r>
              <a:rPr lang="en-US" dirty="0" err="1" smtClean="0"/>
              <a:t>Wintergarden</a:t>
            </a:r>
            <a:r>
              <a:rPr lang="en-US" dirty="0" smtClean="0"/>
              <a:t>, a beautiful Vaudeville Theater with excellent proximity. It needed late reverberation.</a:t>
            </a:r>
          </a:p>
          <a:p>
            <a:r>
              <a:rPr lang="en-US" dirty="0" smtClean="0"/>
              <a:t>The microphones could only be attached to the balcony front – a bit too far from the stage.</a:t>
            </a:r>
          </a:p>
          <a:p>
            <a:pPr lvl="1"/>
            <a:r>
              <a:rPr lang="en-US" sz="3100" dirty="0" smtClean="0">
                <a:solidFill>
                  <a:srgbClr val="FF0000"/>
                </a:solidFill>
              </a:rPr>
              <a:t>Our system needed to be highly resistant to coloration from feedback.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397" y="2379787"/>
            <a:ext cx="5543916" cy="3193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108" y="5690065"/>
            <a:ext cx="10480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It worked!   The Toronto opera performed there for several seasons. </a:t>
            </a:r>
            <a:endParaRPr lang="en-US" sz="2000" dirty="0" smtClean="0"/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ISO 3382 measurements predicted the sound should be worse.  We continue to find them useless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0"/>
            <a:ext cx="11324492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Our  second installation was at 51 Walden, a small hall in Concord Mass.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830" y="1020762"/>
            <a:ext cx="10515600" cy="547382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Proximity was poor. The musicians could not hear each other. We were asked to add reflections over the orchestra.</a:t>
            </a:r>
          </a:p>
          <a:p>
            <a:r>
              <a:rPr lang="en-US" sz="2400" dirty="0" smtClean="0"/>
              <a:t>Bad idea! Electronic reflections made the orchestral communication worse. </a:t>
            </a:r>
            <a:r>
              <a:rPr lang="en-US" sz="2400" dirty="0" smtClean="0">
                <a:solidFill>
                  <a:srgbClr val="FF0000"/>
                </a:solidFill>
              </a:rPr>
              <a:t>We added absorption </a:t>
            </a:r>
            <a:r>
              <a:rPr lang="en-US" sz="2400" dirty="0">
                <a:solidFill>
                  <a:srgbClr val="FF0000"/>
                </a:solidFill>
              </a:rPr>
              <a:t>and little late reverberation all </a:t>
            </a:r>
            <a:r>
              <a:rPr lang="en-US" sz="2400" dirty="0" smtClean="0">
                <a:solidFill>
                  <a:srgbClr val="FF0000"/>
                </a:solidFill>
              </a:rPr>
              <a:t>around the orchestra stage. This worked very well.</a:t>
            </a:r>
          </a:p>
          <a:p>
            <a:endParaRPr lang="en-US" sz="20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2400" dirty="0" smtClean="0"/>
              <a:t>This system is still used for every concert.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6" y="2651126"/>
            <a:ext cx="9120553" cy="29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647" y="1600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Some of our early installations in Europe were Dogs.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076" y="1309809"/>
            <a:ext cx="10515600" cy="52082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were asked to adjust systems that had been designed and installed by others. The results were poor.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err="1" smtClean="0">
                <a:solidFill>
                  <a:srgbClr val="FF0000"/>
                </a:solidFill>
              </a:rPr>
              <a:t>Torvehallerne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Vejle</a:t>
            </a:r>
            <a:r>
              <a:rPr lang="en-US" sz="2400" dirty="0" smtClean="0">
                <a:solidFill>
                  <a:srgbClr val="FF0000"/>
                </a:solidFill>
              </a:rPr>
              <a:t> Denmark</a:t>
            </a:r>
            <a:r>
              <a:rPr lang="en-US" sz="2400" dirty="0" smtClean="0"/>
              <a:t>. A long narrow shoebox venue in a Best Western Hotel. Proximity was poor almost everywhere. LARES raised the RT, but did nothing for clarity.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6304"/>
          <a:stretch/>
        </p:blipFill>
        <p:spPr>
          <a:xfrm>
            <a:off x="3053862" y="2093301"/>
            <a:ext cx="5246076" cy="31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58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Palazzo </a:t>
            </a:r>
            <a:r>
              <a:rPr lang="en-US" sz="4000" b="1" dirty="0" err="1" smtClean="0"/>
              <a:t>della</a:t>
            </a:r>
            <a:r>
              <a:rPr lang="en-US" sz="4000" b="1" dirty="0" smtClean="0"/>
              <a:t> </a:t>
            </a:r>
            <a:r>
              <a:rPr lang="en-US" sz="4000" b="1" dirty="0" err="1"/>
              <a:t>C</a:t>
            </a:r>
            <a:r>
              <a:rPr lang="en-US" sz="4000" b="1" dirty="0" err="1" smtClean="0"/>
              <a:t>ultura</a:t>
            </a:r>
            <a:r>
              <a:rPr lang="en-US" sz="4000" b="1" dirty="0" smtClean="0"/>
              <a:t> e </a:t>
            </a:r>
            <a:r>
              <a:rPr lang="en-US" sz="4000" b="1" dirty="0"/>
              <a:t>D</a:t>
            </a:r>
            <a:r>
              <a:rPr lang="en-US" sz="4000" b="1" dirty="0" smtClean="0"/>
              <a:t>ei </a:t>
            </a:r>
            <a:r>
              <a:rPr lang="en-US" sz="4000" b="1" dirty="0" err="1"/>
              <a:t>C</a:t>
            </a:r>
            <a:r>
              <a:rPr lang="en-US" sz="4000" b="1" dirty="0" err="1" smtClean="0"/>
              <a:t>ongressi</a:t>
            </a:r>
            <a:r>
              <a:rPr lang="en-US" sz="4000" b="1" dirty="0" smtClean="0"/>
              <a:t>, Bologna</a:t>
            </a:r>
            <a:endParaRPr lang="en-US" sz="40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4" y="1491396"/>
            <a:ext cx="3490826" cy="308781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26" y="1690688"/>
            <a:ext cx="6486768" cy="2432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938" y="4778499"/>
            <a:ext cx="10673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 enormous conference venue also used for concerts. It had a deep stage house with a large extended forestage. The rear of the audience could be closed off for smaller events. But with the rear closed off the RT was over 2.3 seconds. </a:t>
            </a:r>
            <a:r>
              <a:rPr lang="en-US" dirty="0"/>
              <a:t>most </a:t>
            </a:r>
            <a:r>
              <a:rPr lang="en-US" dirty="0" smtClean="0"/>
              <a:t>musical performances were </a:t>
            </a:r>
            <a:r>
              <a:rPr lang="en-US" dirty="0"/>
              <a:t>on the </a:t>
            </a:r>
            <a:r>
              <a:rPr lang="en-US" dirty="0" smtClean="0"/>
              <a:t>forestage, but the microphones were hung in the stage house</a:t>
            </a:r>
            <a:r>
              <a:rPr lang="en-US" dirty="0"/>
              <a:t>.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My report to the acousticians did not succeed at being nice.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52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837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Acoustics =&gt;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785" y="1344337"/>
            <a:ext cx="10515600" cy="1949205"/>
          </a:xfrm>
        </p:spPr>
        <p:txBody>
          <a:bodyPr>
            <a:normAutofit fontScale="92500"/>
          </a:bodyPr>
          <a:lstStyle/>
          <a:p>
            <a:r>
              <a:rPr lang="en-US" dirty="0"/>
              <a:t> </a:t>
            </a:r>
            <a:r>
              <a:rPr lang="en-US" sz="2400" dirty="0" smtClean="0"/>
              <a:t>For hundreds (perhaps thousands) of years Acoustics were defined by the ability to transfer </a:t>
            </a:r>
            <a:r>
              <a:rPr lang="en-US" sz="2400" dirty="0" smtClean="0">
                <a:solidFill>
                  <a:srgbClr val="FF0000"/>
                </a:solidFill>
              </a:rPr>
              <a:t>information</a:t>
            </a:r>
            <a:r>
              <a:rPr lang="en-US" sz="2400" dirty="0" smtClean="0"/>
              <a:t> through sound.</a:t>
            </a:r>
          </a:p>
          <a:p>
            <a:r>
              <a:rPr lang="en-US" sz="2400" dirty="0" smtClean="0"/>
              <a:t>Most information in speech is encoded in the spectrum of harmonics above 800Hz. </a:t>
            </a:r>
          </a:p>
          <a:p>
            <a:r>
              <a:rPr lang="en-US" sz="2400" dirty="0" smtClean="0"/>
              <a:t>But spectrum is not enough to understand speech in noisy or crowded environments. You also need WAVEFORM!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10446"/>
            <a:ext cx="4570901" cy="2476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7763" y="6075974"/>
            <a:ext cx="4261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Spectrum of “one, two, three, four”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598" y="2941207"/>
            <a:ext cx="4428758" cy="27943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8598" y="5922086"/>
            <a:ext cx="5395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Waveform of “one” Note the obvious periodic pulses.     We hear them as “Proximity”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990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477" y="1295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/>
              <a:t>Aalborghallen</a:t>
            </a:r>
            <a:r>
              <a:rPr lang="en-US" sz="4000" b="1" dirty="0" smtClean="0"/>
              <a:t>, Aalborg, Denmark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088" y="1233488"/>
            <a:ext cx="6988420" cy="3801277"/>
          </a:xfrm>
        </p:spPr>
      </p:pic>
      <p:sp>
        <p:nvSpPr>
          <p:cNvPr id="5" name="TextBox 4"/>
          <p:cNvSpPr txBox="1"/>
          <p:nvPr/>
        </p:nvSpPr>
        <p:spPr>
          <a:xfrm>
            <a:off x="873369" y="5251938"/>
            <a:ext cx="104687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large shoebox with a relatively low ceiling and low natural RT. The stage area was boxy and reflective. Proximity was OK close to the stage, but lost by about the 8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row.</a:t>
            </a:r>
          </a:p>
          <a:p>
            <a:pPr algn="ctr"/>
            <a:endParaRPr lang="en-US" sz="2000" dirty="0"/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Our system increased the RT – but did nothing for the muddiness.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Arkin Museum of Modern Art Copenhagen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2182"/>
            <a:ext cx="11465169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were asked to participate in a enhancement shoot-out between our system, a TC Electronics system, and a third system.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5" y="2270846"/>
            <a:ext cx="6085515" cy="3214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6277" y="2635990"/>
            <a:ext cx="49236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stage area is large, flat, with parallel walls, ceiling and no absorption.</a:t>
            </a:r>
          </a:p>
          <a:p>
            <a:endParaRPr lang="en-US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The sound was </a:t>
            </a:r>
            <a:r>
              <a:rPr lang="en-US" sz="2000" dirty="0" err="1" smtClean="0">
                <a:solidFill>
                  <a:srgbClr val="FF0000"/>
                </a:solidFill>
              </a:rPr>
              <a:t>gastly</a:t>
            </a:r>
            <a:r>
              <a:rPr lang="en-US" sz="2000" dirty="0" smtClean="0">
                <a:solidFill>
                  <a:srgbClr val="FF0000"/>
                </a:solidFill>
              </a:rPr>
              <a:t> before even reaching the third row in the audience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smtClean="0">
                <a:solidFill>
                  <a:srgbClr val="FF0000"/>
                </a:solidFill>
              </a:rPr>
              <a:t> It was </a:t>
            </a:r>
            <a:r>
              <a:rPr lang="en-US" sz="2000" dirty="0">
                <a:solidFill>
                  <a:srgbClr val="FF0000"/>
                </a:solidFill>
              </a:rPr>
              <a:t>not improved by electronics.</a:t>
            </a:r>
          </a:p>
          <a:p>
            <a:endParaRPr lang="en-US" dirty="0"/>
          </a:p>
          <a:p>
            <a:r>
              <a:rPr lang="en-US" sz="2000" dirty="0" smtClean="0"/>
              <a:t>The job went to TC. I was glad of it!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538493"/>
            <a:ext cx="11570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 visited a similar halls in Finland with </a:t>
            </a:r>
            <a:r>
              <a:rPr lang="en-US" sz="2400" dirty="0" err="1" smtClean="0"/>
              <a:t>Eckhard</a:t>
            </a:r>
            <a:r>
              <a:rPr lang="en-US" sz="2400" dirty="0" smtClean="0"/>
              <a:t> </a:t>
            </a:r>
            <a:r>
              <a:rPr lang="en-US" sz="2400" dirty="0" err="1" smtClean="0"/>
              <a:t>Kahle</a:t>
            </a:r>
            <a:r>
              <a:rPr lang="en-US" sz="2400" dirty="0" smtClean="0"/>
              <a:t>. The sound was typically OK in the first two rows, otherwise quite muddy.  </a:t>
            </a:r>
            <a:r>
              <a:rPr lang="en-US" sz="2400" dirty="0" smtClean="0">
                <a:solidFill>
                  <a:srgbClr val="FF0000"/>
                </a:solidFill>
              </a:rPr>
              <a:t>Wooden, boxy stages are everywhere!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Berlin </a:t>
            </a:r>
            <a:r>
              <a:rPr lang="en-US" sz="4000" b="1" dirty="0" err="1"/>
              <a:t>Deutches</a:t>
            </a:r>
            <a:r>
              <a:rPr lang="en-US" sz="4000" b="1" dirty="0"/>
              <a:t> </a:t>
            </a:r>
            <a:r>
              <a:rPr lang="en-US" sz="4000" b="1" dirty="0" err="1"/>
              <a:t>Staatsoper</a:t>
            </a:r>
            <a:r>
              <a:rPr lang="en-US" sz="4000" b="1" dirty="0"/>
              <a:t> </a:t>
            </a:r>
            <a:r>
              <a:rPr lang="en-US" sz="4000" b="1" dirty="0" err="1"/>
              <a:t>u</a:t>
            </a:r>
            <a:r>
              <a:rPr lang="en-US" sz="4000" b="1" dirty="0" err="1" smtClean="0"/>
              <a:t>nter</a:t>
            </a:r>
            <a:r>
              <a:rPr lang="en-US" sz="4000" b="1" dirty="0" smtClean="0"/>
              <a:t> </a:t>
            </a:r>
            <a:r>
              <a:rPr lang="en-US" sz="4000" b="1" dirty="0"/>
              <a:t>den </a:t>
            </a:r>
            <a:r>
              <a:rPr lang="en-US" sz="4000" b="1" dirty="0" smtClean="0"/>
              <a:t>Linden,</a:t>
            </a:r>
            <a:br>
              <a:rPr lang="en-US" sz="4000" b="1" dirty="0" smtClean="0"/>
            </a:br>
            <a:r>
              <a:rPr lang="en-US" sz="4000" b="1" dirty="0" smtClean="0"/>
              <a:t>An early success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985" y="1325563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Albrecht Krieger and I installed our system for Barenboim before the first performance of Rheingold in Germany since WWII.</a:t>
            </a:r>
          </a:p>
          <a:p>
            <a:pPr lvl="1"/>
            <a:r>
              <a:rPr lang="en-US" sz="1800" dirty="0" smtClean="0"/>
              <a:t>Krieger and I adjusted the system while I sang from the stage. </a:t>
            </a:r>
            <a:r>
              <a:rPr lang="en-US" sz="1800" dirty="0" smtClean="0">
                <a:solidFill>
                  <a:srgbClr val="FF0000"/>
                </a:solidFill>
              </a:rPr>
              <a:t>Barenboim hated my </a:t>
            </a:r>
            <a:r>
              <a:rPr lang="en-US" sz="1800" dirty="0" smtClean="0">
                <a:solidFill>
                  <a:srgbClr val="FF0000"/>
                </a:solidFill>
              </a:rPr>
              <a:t>adjustments. </a:t>
            </a:r>
            <a:r>
              <a:rPr lang="en-US" sz="1800" dirty="0" smtClean="0">
                <a:solidFill>
                  <a:srgbClr val="FF0000"/>
                </a:solidFill>
              </a:rPr>
              <a:t>He could not hear the singers clearly over the orchestra.</a:t>
            </a:r>
          </a:p>
          <a:p>
            <a:pPr lvl="1"/>
            <a:r>
              <a:rPr lang="en-US" sz="1800" dirty="0" smtClean="0"/>
              <a:t>I reduced the enhancement level by 6dB above 500Hz. </a:t>
            </a:r>
            <a:r>
              <a:rPr lang="en-US" sz="1800" dirty="0" smtClean="0">
                <a:solidFill>
                  <a:srgbClr val="FF0000"/>
                </a:solidFill>
              </a:rPr>
              <a:t>He loved the setting. The system ran under the radar for every performance until the recent renovation.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91" y="3185452"/>
            <a:ext cx="7993031" cy="33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5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7" y="365125"/>
            <a:ext cx="11066585" cy="1325563"/>
          </a:xfrm>
        </p:spPr>
        <p:txBody>
          <a:bodyPr/>
          <a:lstStyle/>
          <a:p>
            <a:pPr algn="ctr"/>
            <a:r>
              <a:rPr lang="en-US" b="1" dirty="0" err="1" smtClean="0"/>
              <a:t>Schillertheater</a:t>
            </a:r>
            <a:r>
              <a:rPr lang="en-US" b="1" dirty="0" smtClean="0"/>
              <a:t> Berlin –  An unfortunate mistake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7" y="1860368"/>
            <a:ext cx="6477000" cy="4000500"/>
          </a:xfrm>
        </p:spPr>
      </p:pic>
      <p:sp>
        <p:nvSpPr>
          <p:cNvPr id="5" name="TextBox 4"/>
          <p:cNvSpPr txBox="1"/>
          <p:nvPr/>
        </p:nvSpPr>
        <p:spPr>
          <a:xfrm>
            <a:off x="6998677" y="1598460"/>
            <a:ext cx="475956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Barenboim transferred our system to the </a:t>
            </a:r>
            <a:r>
              <a:rPr lang="en-US" dirty="0" err="1" smtClean="0"/>
              <a:t>Schillertheater</a:t>
            </a:r>
            <a:r>
              <a:rPr lang="en-US" dirty="0" smtClean="0"/>
              <a:t> during the renovation of the </a:t>
            </a:r>
            <a:r>
              <a:rPr lang="en-US" dirty="0" err="1" smtClean="0"/>
              <a:t>Unter</a:t>
            </a:r>
            <a:r>
              <a:rPr lang="en-US" dirty="0" smtClean="0"/>
              <a:t> den Linden house.</a:t>
            </a:r>
          </a:p>
          <a:p>
            <a:endParaRPr lang="en-US" dirty="0"/>
          </a:p>
          <a:p>
            <a:r>
              <a:rPr lang="en-US" dirty="0" smtClean="0"/>
              <a:t>By accident I read in Der Spiegel that the side wall absorption of the </a:t>
            </a:r>
            <a:r>
              <a:rPr lang="en-US" dirty="0" err="1" smtClean="0"/>
              <a:t>Schillertheater</a:t>
            </a:r>
            <a:r>
              <a:rPr lang="en-US" dirty="0" smtClean="0"/>
              <a:t> had been removed to prepare for the </a:t>
            </a:r>
            <a:r>
              <a:rPr lang="en-US" dirty="0" err="1" smtClean="0"/>
              <a:t>Staatsoper</a:t>
            </a:r>
            <a:r>
              <a:rPr lang="en-US" dirty="0" smtClean="0"/>
              <a:t>. I visited the acousticians, but it was too late to put it back. </a:t>
            </a:r>
          </a:p>
          <a:p>
            <a:endParaRPr lang="en-US" dirty="0"/>
          </a:p>
          <a:p>
            <a:r>
              <a:rPr lang="en-US" dirty="0" smtClean="0"/>
              <a:t>Proximity was lost by the third row of the balcony. Our system did nothing to help. Barenboim soured on the whole idea of acoustic enhancement. </a:t>
            </a:r>
          </a:p>
          <a:p>
            <a:endParaRPr lang="en-US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The renovated </a:t>
            </a:r>
            <a:r>
              <a:rPr lang="en-US" sz="2000" dirty="0" err="1" smtClean="0">
                <a:solidFill>
                  <a:srgbClr val="FF0000"/>
                </a:solidFill>
              </a:rPr>
              <a:t>Staatsoper</a:t>
            </a:r>
            <a:r>
              <a:rPr lang="en-US" sz="2000" dirty="0" smtClean="0">
                <a:solidFill>
                  <a:srgbClr val="FF0000"/>
                </a:solidFill>
              </a:rPr>
              <a:t> will have none.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7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It may be possible to augment proximity with electronic enhancement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 large venue the direct sound becomes too weak to overcome reverberation.</a:t>
            </a:r>
          </a:p>
          <a:p>
            <a:r>
              <a:rPr lang="en-US" dirty="0" smtClean="0"/>
              <a:t>Reinforcing the direct with loudspeakers becomes necessary and feasible.</a:t>
            </a:r>
          </a:p>
          <a:p>
            <a:pPr lvl="1"/>
            <a:r>
              <a:rPr lang="en-US" dirty="0" smtClean="0"/>
              <a:t>Examples: Grant Park Chicago, Hummingbird Toronto, The Armory system Steve installed in New York, and others.</a:t>
            </a:r>
          </a:p>
          <a:p>
            <a:r>
              <a:rPr lang="en-US" dirty="0" smtClean="0"/>
              <a:t>Preserving Localization may be possible with multiple CBT arrays.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70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924" y="9282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A few excellent examples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9" y="1379927"/>
            <a:ext cx="3502425" cy="23349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862" y="1334845"/>
            <a:ext cx="4216970" cy="2372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92" y="1334845"/>
            <a:ext cx="3012268" cy="2467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9" y="4266992"/>
            <a:ext cx="3305976" cy="2558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262" y="3802275"/>
            <a:ext cx="1135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Adelade</a:t>
            </a:r>
            <a:r>
              <a:rPr lang="en-US" dirty="0" smtClean="0"/>
              <a:t> Festival Center                                 Hilbert Circle Theater Indianapolis                     Old Royal Theater Copenhagen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03784" y="4865076"/>
            <a:ext cx="1359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 Synagogue New York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69169" y="4330713"/>
            <a:ext cx="6377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these halls provide an engaging, proximate sound to almost all the seats, in combination with warm, enveloping reverberation.</a:t>
            </a:r>
          </a:p>
          <a:p>
            <a:endParaRPr lang="en-US" sz="2400" dirty="0"/>
          </a:p>
          <a:p>
            <a:r>
              <a:rPr lang="en-US" sz="2400" dirty="0" smtClean="0"/>
              <a:t>The enhancement is not audible until you turn it off.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400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508" y="136646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2208"/>
            <a:ext cx="10515600" cy="493859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Fix </a:t>
            </a:r>
            <a:r>
              <a:rPr lang="en-US" dirty="0"/>
              <a:t>proximity b</a:t>
            </a:r>
            <a:r>
              <a:rPr lang="en-US" dirty="0" smtClean="0"/>
              <a:t>efore considering  enhancement! If this is not in the budget, don’t accept the job.</a:t>
            </a:r>
          </a:p>
          <a:p>
            <a:endParaRPr lang="en-US" dirty="0"/>
          </a:p>
          <a:p>
            <a:r>
              <a:rPr lang="en-US" dirty="0" smtClean="0"/>
              <a:t>Beware of coloration from an unpleasant hall sound. </a:t>
            </a:r>
            <a:r>
              <a:rPr lang="en-US" dirty="0" err="1" smtClean="0"/>
              <a:t>Amplifing</a:t>
            </a:r>
            <a:r>
              <a:rPr lang="en-US" dirty="0" smtClean="0"/>
              <a:t> the existing hall sound is not a good idea.</a:t>
            </a:r>
          </a:p>
          <a:p>
            <a:endParaRPr lang="en-US" dirty="0"/>
          </a:p>
          <a:p>
            <a:r>
              <a:rPr lang="en-US" dirty="0" smtClean="0"/>
              <a:t>Be sure the system is not audible as such. Don’t play games.</a:t>
            </a:r>
          </a:p>
          <a:p>
            <a:endParaRPr lang="en-US" dirty="0"/>
          </a:p>
          <a:p>
            <a:r>
              <a:rPr lang="en-US" dirty="0" smtClean="0"/>
              <a:t>Once the system is natural and beautiful, lock it down. Don’t let users adjust it for each performance – (beyond two or three presets.)</a:t>
            </a:r>
          </a:p>
          <a:p>
            <a:endParaRPr lang="en-US" dirty="0"/>
          </a:p>
          <a:p>
            <a:r>
              <a:rPr lang="en-US" dirty="0" smtClean="0"/>
              <a:t>Don’t advertise your work. Silence is golden.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8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85" y="44695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/>
              <a:t>The pulses are created by the </a:t>
            </a:r>
            <a:r>
              <a:rPr lang="en-US" sz="4000" b="1" i="1" dirty="0" smtClean="0"/>
              <a:t>phases</a:t>
            </a:r>
            <a:r>
              <a:rPr lang="en-US" sz="4000" b="1" dirty="0" smtClean="0"/>
              <a:t> of the harmonics.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200" b="1" dirty="0" smtClean="0"/>
              <a:t>They help us separate information from noise and other signals.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12" y="2050429"/>
            <a:ext cx="4386510" cy="3521478"/>
          </a:xfrm>
        </p:spPr>
      </p:pic>
      <p:sp>
        <p:nvSpPr>
          <p:cNvPr id="5" name="TextBox 4"/>
          <p:cNvSpPr txBox="1"/>
          <p:nvPr/>
        </p:nvSpPr>
        <p:spPr>
          <a:xfrm>
            <a:off x="6131170" y="2174572"/>
            <a:ext cx="4208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Aarabi</a:t>
            </a:r>
            <a:r>
              <a:rPr lang="en-US" sz="2400" dirty="0" smtClean="0"/>
              <a:t> added white noise to speech and tested for word recognition as a function of phase noise.</a:t>
            </a:r>
          </a:p>
          <a:p>
            <a:endParaRPr lang="en-US" sz="2400" dirty="0"/>
          </a:p>
          <a:p>
            <a:r>
              <a:rPr lang="en-US" sz="2400" dirty="0" smtClean="0"/>
              <a:t>When the phase noise reached +-pi/2 the error rate more than doubles.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585" y="5849814"/>
            <a:ext cx="10117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Reflections, particularly early reflections, randomize phase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520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Intelligibility is not the same as Recall!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738" y="1505585"/>
            <a:ext cx="1003495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Many studies have investigated the effects of noise masking on the ability to recall speech.</a:t>
            </a:r>
          </a:p>
          <a:p>
            <a:pPr lvl="1"/>
            <a:r>
              <a:rPr lang="en-US" dirty="0" smtClean="0"/>
              <a:t>Example: (Tepring Piquado)</a:t>
            </a:r>
          </a:p>
          <a:p>
            <a:pPr lvl="2"/>
            <a:r>
              <a:rPr lang="en-US" dirty="0" smtClean="0"/>
              <a:t>Masking of individual words by speech babble at a level of -2dB results in 88.8% accuracy of single word detection.</a:t>
            </a:r>
          </a:p>
          <a:p>
            <a:pPr lvl="2"/>
            <a:r>
              <a:rPr lang="en-US" dirty="0" smtClean="0"/>
              <a:t>but near complete loss of recall of a specific word and the preceding word in a sentence.</a:t>
            </a:r>
          </a:p>
          <a:p>
            <a:r>
              <a:rPr lang="en-US" dirty="0" smtClean="0"/>
              <a:t>All this research shows that </a:t>
            </a:r>
            <a:r>
              <a:rPr lang="en-US" dirty="0" smtClean="0">
                <a:solidFill>
                  <a:srgbClr val="FF0000"/>
                </a:solidFill>
              </a:rPr>
              <a:t>Recall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requires 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higher standard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of acoustics </a:t>
            </a:r>
            <a:r>
              <a:rPr lang="en-US" dirty="0" smtClean="0"/>
              <a:t>than is measured by intelligibility.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Signals where phase is preserved sound proximate. They hold attention, are easier to parse, and easier to remember later.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647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Attention is Key!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221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Attention devotes the whole of working memory to a single task of comprehension and recall.</a:t>
            </a:r>
          </a:p>
          <a:p>
            <a:pPr lvl="1"/>
            <a:r>
              <a:rPr lang="en-US" dirty="0" smtClean="0"/>
              <a:t>Without attention recall becomes difficult even in good conditions.</a:t>
            </a:r>
          </a:p>
          <a:p>
            <a:pPr lvl="1"/>
            <a:endParaRPr lang="en-US" dirty="0"/>
          </a:p>
          <a:p>
            <a:r>
              <a:rPr lang="en-US" dirty="0" smtClean="0"/>
              <a:t>Attention is influenced by many factors</a:t>
            </a:r>
          </a:p>
          <a:p>
            <a:endParaRPr lang="en-US" dirty="0"/>
          </a:p>
          <a:p>
            <a:r>
              <a:rPr lang="en-US" dirty="0" smtClean="0"/>
              <a:t>Considerable evidence indicates that SOUND is one of them!</a:t>
            </a:r>
            <a:endParaRPr lang="en-US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10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1"/>
            <a:ext cx="1085556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C80 and C50 do not measure what the ear hears as Clarity or Proximity!  .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measure LOC gets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right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b="1" dirty="0"/>
          </a:p>
        </p:txBody>
      </p:sp>
      <p:pic>
        <p:nvPicPr>
          <p:cNvPr id="4" name="Content Placeholder 4" descr="BSH rw R seat 11 I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1320" y="1935126"/>
            <a:ext cx="3132091" cy="2530059"/>
          </a:xfrm>
          <a:prstGeom prst="rect">
            <a:avLst/>
          </a:prstGeom>
        </p:spPr>
      </p:pic>
      <p:pic>
        <p:nvPicPr>
          <p:cNvPr id="5" name="Picture 4" descr="BSH rw dd seat 11 I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05224" y="1935126"/>
            <a:ext cx="3251848" cy="2530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6538" y="4598870"/>
            <a:ext cx="3132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C80 = 0.85dB   IACC80 = .68      </a:t>
            </a:r>
            <a:r>
              <a:rPr lang="en-US" b="1" dirty="0">
                <a:solidFill>
                  <a:srgbClr val="FF0000"/>
                </a:solidFill>
              </a:rPr>
              <a:t>LOC =  9.1dB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6263" y="4598870"/>
            <a:ext cx="2549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C80=-0.21  IACC80 = 0.2    </a:t>
            </a:r>
            <a:r>
              <a:rPr lang="en-US" b="1" dirty="0">
                <a:solidFill>
                  <a:srgbClr val="FF0000"/>
                </a:solidFill>
              </a:rPr>
              <a:t>LOC = -1.2dB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87415" y="5455375"/>
            <a:ext cx="85695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C80 predicts no difference. IACC predicts row DD sounds better. </a:t>
            </a:r>
            <a:r>
              <a:rPr lang="en-US" sz="2400" b="1" dirty="0">
                <a:solidFill>
                  <a:srgbClr val="FF0000"/>
                </a:solidFill>
              </a:rPr>
              <a:t>LOC finds row R 10dB better</a:t>
            </a:r>
            <a:r>
              <a:rPr lang="en-US" sz="2400" b="1" dirty="0" smtClean="0">
                <a:solidFill>
                  <a:srgbClr val="FF0000"/>
                </a:solidFill>
              </a:rPr>
              <a:t>!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9" name="all_toge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45015" y="2046713"/>
            <a:ext cx="609600" cy="609600"/>
          </a:xfrm>
          <a:prstGeom prst="rect">
            <a:avLst/>
          </a:prstGeom>
        </p:spPr>
      </p:pic>
      <p:pic>
        <p:nvPicPr>
          <p:cNvPr id="10" name="all toget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6699" y="1982045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2074" y="1338143"/>
            <a:ext cx="9648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can  listen and measure binaurally two seats in Boston Symphony Hall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26831" y="2894538"/>
            <a:ext cx="1331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one sounds good!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835662" y="2835922"/>
            <a:ext cx="1254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one </a:t>
            </a:r>
            <a:r>
              <a:rPr lang="en-US" sz="2400" dirty="0" err="1" smtClean="0"/>
              <a:t>soundsMuddy</a:t>
            </a:r>
            <a:r>
              <a:rPr lang="en-US" sz="2400" dirty="0" smtClean="0"/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189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35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A one dB increase in reflection level can change sound from proximate to distant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11913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Predicting where proximity will be lost in a space requires a physiologically based measure with high accuracy!</a:t>
            </a:r>
            <a:endParaRPr lang="en-US" sz="3200" dirty="0"/>
          </a:p>
          <a:p>
            <a:r>
              <a:rPr lang="en-US" sz="3200" dirty="0" smtClean="0"/>
              <a:t>No current ISO standard measure comes close to the required accuracy.</a:t>
            </a:r>
            <a:endParaRPr lang="en-US" sz="3200" dirty="0"/>
          </a:p>
          <a:p>
            <a:r>
              <a:rPr lang="en-US" sz="3200" dirty="0" smtClean="0"/>
              <a:t>Our binaural measure LOC is by far the best.</a:t>
            </a:r>
          </a:p>
          <a:p>
            <a:pPr marL="457200" lvl="1" indent="0">
              <a:buNone/>
            </a:pPr>
            <a:r>
              <a:rPr lang="en-US" sz="2600" dirty="0" smtClean="0"/>
              <a:t>LOC estimates the audibility of the direct sound by comparing the logarithm </a:t>
            </a:r>
          </a:p>
          <a:p>
            <a:pPr marL="457200" lvl="1" indent="0">
              <a:buNone/>
            </a:pPr>
            <a:r>
              <a:rPr lang="en-US" sz="2600" dirty="0"/>
              <a:t>o</a:t>
            </a:r>
            <a:r>
              <a:rPr lang="en-US" sz="2600" dirty="0" smtClean="0"/>
              <a:t>f the direct sound to the integrated logarithm of the reflections in a 100ms </a:t>
            </a:r>
          </a:p>
          <a:p>
            <a:pPr marL="457200" lvl="1" indent="0">
              <a:buNone/>
            </a:pPr>
            <a:r>
              <a:rPr lang="en-US" sz="2600" dirty="0"/>
              <a:t>w</a:t>
            </a:r>
            <a:r>
              <a:rPr lang="en-US" sz="2600" dirty="0" smtClean="0"/>
              <a:t>indow.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337538"/>
            <a:ext cx="2828925" cy="2152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2371" y="4274197"/>
            <a:ext cx="60256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 value above +3dB of LOC </a:t>
            </a:r>
            <a:r>
              <a:rPr lang="en-US" sz="2400" dirty="0">
                <a:solidFill>
                  <a:srgbClr val="FF0000"/>
                </a:solidFill>
              </a:rPr>
              <a:t>predicts </a:t>
            </a:r>
            <a:r>
              <a:rPr lang="en-US" sz="2400" dirty="0" smtClean="0">
                <a:solidFill>
                  <a:srgbClr val="FF0000"/>
                </a:solidFill>
              </a:rPr>
              <a:t>attention. </a:t>
            </a:r>
            <a:r>
              <a:rPr lang="en-US" sz="2400" dirty="0" smtClean="0"/>
              <a:t>LOC integrates the logarithms of reflections in a 100ms window compares the value the level of the direct sound to the integrated logarithm of the reflections as they build up.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95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Proximity, Phase, Period, and Localization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062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Reflections </a:t>
            </a:r>
            <a:r>
              <a:rPr lang="en-US" dirty="0" smtClean="0">
                <a:solidFill>
                  <a:srgbClr val="FF0000"/>
                </a:solidFill>
              </a:rPr>
              <a:t>alter</a:t>
            </a:r>
            <a:r>
              <a:rPr lang="en-US" dirty="0" smtClean="0"/>
              <a:t> the sharp pulses shown in the previous slides, but they are still there. </a:t>
            </a:r>
          </a:p>
          <a:p>
            <a:r>
              <a:rPr lang="en-US" dirty="0" smtClean="0"/>
              <a:t>We have found that the ear is not sensitive to the height or position of these pulses, but to their period.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The human acuity to period is better than a third of a percent!</a:t>
            </a:r>
          </a:p>
          <a:p>
            <a:r>
              <a:rPr lang="en-US" dirty="0" smtClean="0"/>
              <a:t>Detecting period takes time! 50ms to 100ms depending on the frequency.</a:t>
            </a:r>
          </a:p>
          <a:p>
            <a:r>
              <a:rPr lang="en-US" dirty="0" smtClean="0"/>
              <a:t>If period is constant over this time frame </a:t>
            </a:r>
            <a:r>
              <a:rPr lang="en-US" dirty="0" smtClean="0">
                <a:solidFill>
                  <a:srgbClr val="FF0000"/>
                </a:solidFill>
              </a:rPr>
              <a:t>a signal can be proximate </a:t>
            </a:r>
            <a:r>
              <a:rPr lang="en-US" dirty="0" smtClean="0"/>
              <a:t>even in a highly reverberant environment. </a:t>
            </a:r>
            <a:r>
              <a:rPr lang="en-US" dirty="0" smtClean="0">
                <a:solidFill>
                  <a:srgbClr val="FF0000"/>
                </a:solidFill>
              </a:rPr>
              <a:t>But it is not accurately localizable.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Harmonics have different azimuths.</a:t>
            </a:r>
            <a:endParaRPr lang="en-US" dirty="0" smtClean="0"/>
          </a:p>
          <a:p>
            <a:pPr lvl="1"/>
            <a:r>
              <a:rPr lang="en-US" dirty="0" smtClean="0"/>
              <a:t>There is a reason for plain chant, Baroque singing and string playing.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Speech and most music are NOT sufficiently monochromatic!</a:t>
            </a:r>
          </a:p>
        </p:txBody>
      </p:sp>
    </p:spTree>
    <p:extLst>
      <p:ext uri="{BB962C8B-B14F-4D97-AF65-F5344CB8AC3E}">
        <p14:creationId xmlns:p14="http://schemas.microsoft.com/office/powerpoint/2010/main" val="342522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949568" y="-50514"/>
            <a:ext cx="10421815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b="1" dirty="0"/>
              <a:t>How do we know that </a:t>
            </a:r>
            <a:r>
              <a:rPr lang="en-US" altLang="en-US" sz="3200" b="1" dirty="0" smtClean="0"/>
              <a:t>proximity focuses </a:t>
            </a:r>
            <a:r>
              <a:rPr lang="en-US" altLang="en-US" sz="3200" b="1" dirty="0"/>
              <a:t>attention? Ask drama directors</a:t>
            </a:r>
            <a:r>
              <a:rPr lang="en-US" altLang="en-US" sz="3200" dirty="0"/>
              <a:t>!</a:t>
            </a:r>
          </a:p>
        </p:txBody>
      </p:sp>
      <p:pic>
        <p:nvPicPr>
          <p:cNvPr id="129027" name="Picture 3" descr="IMG_06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591" y="1275049"/>
            <a:ext cx="4835236" cy="362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375139" y="1368171"/>
            <a:ext cx="4853354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dirty="0"/>
              <a:t>We were asked to improve loudness and intelligibility of the </a:t>
            </a:r>
            <a:r>
              <a:rPr lang="en-US" altLang="en-US" sz="2200" dirty="0" smtClean="0"/>
              <a:t>actors.</a:t>
            </a:r>
            <a:endParaRPr lang="en-US" altLang="en-US" sz="2200" dirty="0"/>
          </a:p>
          <a:p>
            <a:pPr>
              <a:spcBef>
                <a:spcPct val="50000"/>
              </a:spcBef>
            </a:pPr>
            <a:r>
              <a:rPr lang="en-US" altLang="en-US" sz="2200" dirty="0"/>
              <a:t>64 </a:t>
            </a:r>
            <a:r>
              <a:rPr lang="en-US" altLang="en-US" sz="2200" dirty="0" err="1"/>
              <a:t>Genelec</a:t>
            </a:r>
            <a:r>
              <a:rPr lang="en-US" altLang="en-US" sz="2200" dirty="0"/>
              <a:t> </a:t>
            </a:r>
            <a:r>
              <a:rPr lang="en-US" altLang="en-US" sz="2200" dirty="0" smtClean="0"/>
              <a:t>1024s, two </a:t>
            </a:r>
            <a:r>
              <a:rPr lang="en-US" altLang="en-US" sz="2200" dirty="0"/>
              <a:t>line array microphones and </a:t>
            </a:r>
            <a:r>
              <a:rPr lang="en-US" altLang="en-US" sz="2200" dirty="0" smtClean="0"/>
              <a:t>a </a:t>
            </a:r>
            <a:r>
              <a:rPr lang="en-US" altLang="en-US" sz="2200" dirty="0"/>
              <a:t>gate </a:t>
            </a:r>
            <a:r>
              <a:rPr lang="en-US" altLang="en-US" sz="2200" dirty="0" smtClean="0"/>
              <a:t>to </a:t>
            </a:r>
            <a:r>
              <a:rPr lang="en-US" altLang="en-US" sz="2200" dirty="0"/>
              <a:t>remove reverberation from the </a:t>
            </a:r>
            <a:r>
              <a:rPr lang="en-US" altLang="en-US" sz="2200" dirty="0" smtClean="0"/>
              <a:t>inputs were used.</a:t>
            </a:r>
            <a:endParaRPr lang="en-US" altLang="en-US" sz="2200" dirty="0"/>
          </a:p>
          <a:p>
            <a:pPr>
              <a:spcBef>
                <a:spcPct val="50000"/>
              </a:spcBef>
            </a:pPr>
            <a:r>
              <a:rPr lang="en-US" altLang="en-US" sz="2200" dirty="0"/>
              <a:t>Five drama directors listened to a live performance of Chekhov with the system on/off every 10 minutes.</a:t>
            </a:r>
          </a:p>
        </p:txBody>
      </p:sp>
      <p:sp>
        <p:nvSpPr>
          <p:cNvPr id="129029" name="Text Box 5"/>
          <p:cNvSpPr txBox="1">
            <a:spLocks noChangeArrowheads="1"/>
          </p:cNvSpPr>
          <p:nvPr/>
        </p:nvSpPr>
        <p:spPr bwMode="auto">
          <a:xfrm>
            <a:off x="797168" y="5169519"/>
            <a:ext cx="107266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/>
              <a:t>The result was unanimous – </a:t>
            </a:r>
            <a:r>
              <a:rPr lang="en-US" altLang="en-US" sz="2400" dirty="0" smtClean="0"/>
              <a:t>“It </a:t>
            </a:r>
            <a:r>
              <a:rPr lang="en-US" altLang="en-US" sz="2400" dirty="0"/>
              <a:t>works, we don’t like it!” “The system increases the distance between the actors and the audience. </a:t>
            </a:r>
            <a:r>
              <a:rPr lang="en-US" altLang="en-US" sz="2400" dirty="0" smtClean="0">
                <a:solidFill>
                  <a:srgbClr val="FF0000"/>
                </a:solidFill>
              </a:rPr>
              <a:t>If audience can’t </a:t>
            </a:r>
            <a:r>
              <a:rPr lang="en-US" altLang="en-US" sz="2400" dirty="0">
                <a:solidFill>
                  <a:srgbClr val="FF0000"/>
                </a:solidFill>
              </a:rPr>
              <a:t>quite hear the words they will pay ever closer attention. This is what we want.”</a:t>
            </a:r>
          </a:p>
        </p:txBody>
      </p:sp>
    </p:spTree>
    <p:extLst>
      <p:ext uri="{BB962C8B-B14F-4D97-AF65-F5344CB8AC3E}">
        <p14:creationId xmlns:p14="http://schemas.microsoft.com/office/powerpoint/2010/main" val="155893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2064</Words>
  <Application>Microsoft Office PowerPoint</Application>
  <PresentationFormat>Widescreen</PresentationFormat>
  <Paragraphs>179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Where not to install a reverberation enhancement system</vt:lpstr>
      <vt:lpstr>Acoustics =&gt; Communication</vt:lpstr>
      <vt:lpstr>The pulses are created by the phases of the harmonics.  They help us separate information from noise and other signals.</vt:lpstr>
      <vt:lpstr>Intelligibility is not the same as Recall!</vt:lpstr>
      <vt:lpstr>Attention is Key!</vt:lpstr>
      <vt:lpstr>C80 and C50 do not measure what the ear hears as Clarity or Proximity!  . Our measure LOC gets it right! </vt:lpstr>
      <vt:lpstr>A one dB increase in reflection level can change sound from proximate to distant </vt:lpstr>
      <vt:lpstr>Proximity, Phase, Period, and Localization</vt:lpstr>
      <vt:lpstr>How do we know that proximity focuses attention? Ask drama directors!</vt:lpstr>
      <vt:lpstr>What does this mean for speech and music venues?</vt:lpstr>
      <vt:lpstr>We knew how to hold attention in theaters.</vt:lpstr>
      <vt:lpstr>We knew how to do it in Concert Halls</vt:lpstr>
      <vt:lpstr>Bach’s Thomaskirche in Leipzig was festooned with banners and tapestries.</vt:lpstr>
      <vt:lpstr>The examples above are acoustically dry. Is it possible to have excellent proximity and reverberation  too? </vt:lpstr>
      <vt:lpstr>If clarity and proximity are already excellent, electronics can add just the right amount of early and late reverberation.</vt:lpstr>
      <vt:lpstr>Our First System</vt:lpstr>
      <vt:lpstr>Our  second installation was at 51 Walden, a small hall in Concord Mass.</vt:lpstr>
      <vt:lpstr>Some of our early installations in Europe were Dogs.</vt:lpstr>
      <vt:lpstr>Palazzo della Cultura e Dei Congressi, Bologna</vt:lpstr>
      <vt:lpstr>Aalborghallen, Aalborg, Denmark</vt:lpstr>
      <vt:lpstr>Arkin Museum of Modern Art Copenhagen</vt:lpstr>
      <vt:lpstr>Berlin Deutches Staatsoper unter den Linden, An early success</vt:lpstr>
      <vt:lpstr>Schillertheater Berlin –  An unfortunate mistake</vt:lpstr>
      <vt:lpstr>It may be possible to augment proximity with electronic enhancement</vt:lpstr>
      <vt:lpstr>A few excellent examples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not to install a reverberation enhancement system</dc:title>
  <dc:creator>david</dc:creator>
  <cp:lastModifiedBy>david</cp:lastModifiedBy>
  <cp:revision>63</cp:revision>
  <dcterms:created xsi:type="dcterms:W3CDTF">2017-06-23T00:08:48Z</dcterms:created>
  <dcterms:modified xsi:type="dcterms:W3CDTF">2017-06-28T18:56:23Z</dcterms:modified>
</cp:coreProperties>
</file>