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300" r:id="rId3"/>
    <p:sldId id="297" r:id="rId4"/>
    <p:sldId id="258" r:id="rId5"/>
    <p:sldId id="280" r:id="rId6"/>
    <p:sldId id="259" r:id="rId7"/>
    <p:sldId id="263" r:id="rId8"/>
    <p:sldId id="262" r:id="rId9"/>
    <p:sldId id="302" r:id="rId10"/>
    <p:sldId id="261" r:id="rId11"/>
    <p:sldId id="272" r:id="rId12"/>
    <p:sldId id="298" r:id="rId13"/>
    <p:sldId id="264" r:id="rId14"/>
    <p:sldId id="269" r:id="rId15"/>
    <p:sldId id="267" r:id="rId16"/>
    <p:sldId id="268" r:id="rId17"/>
    <p:sldId id="273" r:id="rId18"/>
    <p:sldId id="265" r:id="rId19"/>
    <p:sldId id="274" r:id="rId20"/>
    <p:sldId id="276" r:id="rId21"/>
    <p:sldId id="278" r:id="rId22"/>
    <p:sldId id="281" r:id="rId23"/>
    <p:sldId id="299" r:id="rId24"/>
    <p:sldId id="282" r:id="rId25"/>
    <p:sldId id="283" r:id="rId26"/>
    <p:sldId id="286" r:id="rId27"/>
    <p:sldId id="288" r:id="rId28"/>
    <p:sldId id="289" r:id="rId29"/>
    <p:sldId id="290" r:id="rId30"/>
    <p:sldId id="285" r:id="rId31"/>
    <p:sldId id="291" r:id="rId32"/>
    <p:sldId id="293" r:id="rId33"/>
    <p:sldId id="284" r:id="rId34"/>
    <p:sldId id="294" r:id="rId35"/>
    <p:sldId id="295" r:id="rId36"/>
    <p:sldId id="29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233" autoAdjust="0"/>
    <p:restoredTop sz="94660"/>
  </p:normalViewPr>
  <p:slideViewPr>
    <p:cSldViewPr snapToGrid="0">
      <p:cViewPr varScale="1">
        <p:scale>
          <a:sx n="85" d="100"/>
          <a:sy n="85" d="100"/>
        </p:scale>
        <p:origin x="22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EA272-F48C-4F3F-A002-50D55E6EBBB8}" type="datetimeFigureOut">
              <a:rPr lang="en-US" smtClean="0"/>
              <a:t>2/4/2017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75EFD-56A2-4B20-8C92-2161A6177297}" type="slidenum">
              <a:rPr lang="en-US" smtClean="0"/>
              <a:t>‹#›</a:t>
            </a:fld>
            <a:endParaRPr lang="en-US"/>
          </a:p>
        </p:txBody>
      </p:sp>
    </p:spTree>
    <p:extLst>
      <p:ext uri="{BB962C8B-B14F-4D97-AF65-F5344CB8AC3E}">
        <p14:creationId xmlns:p14="http://schemas.microsoft.com/office/powerpoint/2010/main" val="3968233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C3BF5-FDD5-4EB5-A658-A14511BDF4FD}" type="slidenum">
              <a:rPr lang="en-US" smtClean="0"/>
              <a:pPr/>
              <a:t>9</a:t>
            </a:fld>
            <a:endParaRPr lang="en-US" dirty="0"/>
          </a:p>
        </p:txBody>
      </p:sp>
    </p:spTree>
    <p:extLst>
      <p:ext uri="{BB962C8B-B14F-4D97-AF65-F5344CB8AC3E}">
        <p14:creationId xmlns:p14="http://schemas.microsoft.com/office/powerpoint/2010/main" val="60035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8911DB-17CE-4510-AFC7-19B78D046B68}" type="slidenum">
              <a:rPr lang="en-US" smtClean="0"/>
              <a:pPr/>
              <a:t>24</a:t>
            </a:fld>
            <a:endParaRPr lang="en-US"/>
          </a:p>
        </p:txBody>
      </p:sp>
    </p:spTree>
    <p:extLst>
      <p:ext uri="{BB962C8B-B14F-4D97-AF65-F5344CB8AC3E}">
        <p14:creationId xmlns:p14="http://schemas.microsoft.com/office/powerpoint/2010/main" val="2426180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44EE10B-322F-4BCB-B1E5-A59408BCAB91}"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236775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4EE10B-322F-4BCB-B1E5-A59408BCAB91}"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3253531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4EE10B-322F-4BCB-B1E5-A59408BCAB91}"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135051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4EE10B-322F-4BCB-B1E5-A59408BCAB91}"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399783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4EE10B-322F-4BCB-B1E5-A59408BCAB91}" type="datetimeFigureOut">
              <a:rPr lang="en-US" smtClean="0"/>
              <a:t>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14969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4EE10B-322F-4BCB-B1E5-A59408BCAB91}" type="datetimeFigureOut">
              <a:rPr lang="en-US" smtClean="0"/>
              <a:t>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47785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4EE10B-322F-4BCB-B1E5-A59408BCAB91}" type="datetimeFigureOut">
              <a:rPr lang="en-US" smtClean="0"/>
              <a:t>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1773353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4EE10B-322F-4BCB-B1E5-A59408BCAB91}" type="datetimeFigureOut">
              <a:rPr lang="en-US" smtClean="0"/>
              <a:t>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29329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EE10B-322F-4BCB-B1E5-A59408BCAB91}" type="datetimeFigureOut">
              <a:rPr lang="en-US" smtClean="0"/>
              <a:t>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994941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EE10B-322F-4BCB-B1E5-A59408BCAB91}" type="datetimeFigureOut">
              <a:rPr lang="en-US" smtClean="0"/>
              <a:t>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325636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EE10B-322F-4BCB-B1E5-A59408BCAB91}" type="datetimeFigureOut">
              <a:rPr lang="en-US" smtClean="0"/>
              <a:t>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C278F3-5667-42B8-9D5B-E7999BDDF1AD}" type="slidenum">
              <a:rPr lang="en-US" smtClean="0"/>
              <a:t>‹#›</a:t>
            </a:fld>
            <a:endParaRPr lang="en-US"/>
          </a:p>
        </p:txBody>
      </p:sp>
    </p:spTree>
    <p:extLst>
      <p:ext uri="{BB962C8B-B14F-4D97-AF65-F5344CB8AC3E}">
        <p14:creationId xmlns:p14="http://schemas.microsoft.com/office/powerpoint/2010/main" val="89717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EE10B-322F-4BCB-B1E5-A59408BCAB91}" type="datetimeFigureOut">
              <a:rPr lang="en-US" smtClean="0"/>
              <a:t>2/4/2017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278F3-5667-42B8-9D5B-E7999BDDF1AD}" type="slidenum">
              <a:rPr lang="en-US" smtClean="0"/>
              <a:t>‹#›</a:t>
            </a:fld>
            <a:endParaRPr lang="en-US"/>
          </a:p>
        </p:txBody>
      </p:sp>
    </p:spTree>
    <p:extLst>
      <p:ext uri="{BB962C8B-B14F-4D97-AF65-F5344CB8AC3E}">
        <p14:creationId xmlns:p14="http://schemas.microsoft.com/office/powerpoint/2010/main" val="1520637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avidgriesinger.com/" TargetMode="External"/><Relationship Id="rId2" Type="http://schemas.openxmlformats.org/officeDocument/2006/relationships/hyperlink" Target="mailto:dgriesinger@Verizon.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microsoft.com/office/2007/relationships/media" Target="../media/media13.mp3"/><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13.mp3"/></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8" Type="http://schemas.openxmlformats.org/officeDocument/2006/relationships/audio" Target="file:///C:\ICA\ICA2013_japan\c_c_sharp_rvb_high_mono_hp.mp3" TargetMode="External"/><Relationship Id="rId13" Type="http://schemas.openxmlformats.org/officeDocument/2006/relationships/image" Target="../media/image33.png"/><Relationship Id="rId3" Type="http://schemas.microsoft.com/office/2007/relationships/media" Target="file:///C:\ICA\ICA2013_japan\to%20ICA\c_c_sharp_mixf0_high.mp3" TargetMode="External"/><Relationship Id="rId7" Type="http://schemas.microsoft.com/office/2007/relationships/media" Target="file:///C:\ICA\ICA2013_japan\c_c_sharp_rvb_high_mono_hp.mp3" TargetMode="External"/><Relationship Id="rId12" Type="http://schemas.openxmlformats.org/officeDocument/2006/relationships/image" Target="../media/image32.png"/><Relationship Id="rId2" Type="http://schemas.openxmlformats.org/officeDocument/2006/relationships/audio" Target="file:///C:\ICA\ICA2013_japan\to%20ICA\c_c_sharp_mix.mp3" TargetMode="External"/><Relationship Id="rId1" Type="http://schemas.microsoft.com/office/2007/relationships/media" Target="file:///C:\ICA\ICA2013_japan\to%20ICA\c_c_sharp_mix.mp3" TargetMode="External"/><Relationship Id="rId6" Type="http://schemas.openxmlformats.org/officeDocument/2006/relationships/audio" Target="file:///C:\ICA\ICA2013_japan\to%20ICA\c_c_sharp_mixf0_low.mp3" TargetMode="External"/><Relationship Id="rId11" Type="http://schemas.openxmlformats.org/officeDocument/2006/relationships/image" Target="../media/image31.png"/><Relationship Id="rId5" Type="http://schemas.microsoft.com/office/2007/relationships/media" Target="file:///C:\ICA\ICA2013_japan\to%20ICA\c_c_sharp_mixf0_low.mp3" TargetMode="External"/><Relationship Id="rId10" Type="http://schemas.openxmlformats.org/officeDocument/2006/relationships/image" Target="../media/image30.png"/><Relationship Id="rId4" Type="http://schemas.openxmlformats.org/officeDocument/2006/relationships/audio" Target="file:///C:\ICA\ICA2013_japan\to%20ICA\c_c_sharp_mixf0_high.mp3" TargetMode="External"/><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file:///C:\ddrive\ICA\ICA2013\to%20ICA\Mix_yafei_dd_m4.mp3" TargetMode="External"/><Relationship Id="rId1" Type="http://schemas.openxmlformats.org/officeDocument/2006/relationships/audio" Target="file:///C:\ddrive\ICA\ICA2013\to%20ICA\Mix_yafei_r_p2.mp3" TargetMode="Externa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davidgriesinger.com/Acoustics_Today/intro1_convolved_2.mp3" TargetMode="External"/><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audio" Target="../media/media17.wav"/><Relationship Id="rId3" Type="http://schemas.microsoft.com/office/2007/relationships/media" Target="../media/media15.wav"/><Relationship Id="rId7" Type="http://schemas.microsoft.com/office/2007/relationships/media" Target="../media/media17.wav"/><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audio" Target="../media/media16.wav"/><Relationship Id="rId11" Type="http://schemas.openxmlformats.org/officeDocument/2006/relationships/image" Target="../media/image3.png"/><Relationship Id="rId5" Type="http://schemas.microsoft.com/office/2007/relationships/media" Target="../media/media16.wav"/><Relationship Id="rId10" Type="http://schemas.openxmlformats.org/officeDocument/2006/relationships/image" Target="../media/image41.png"/><Relationship Id="rId4" Type="http://schemas.openxmlformats.org/officeDocument/2006/relationships/audio" Target="../media/media15.wav"/><Relationship Id="rId9"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media21.wav"/><Relationship Id="rId13" Type="http://schemas.openxmlformats.org/officeDocument/2006/relationships/image" Target="../media/image3.png"/><Relationship Id="rId3" Type="http://schemas.microsoft.com/office/2007/relationships/media" Target="../media/media19.wav"/><Relationship Id="rId7" Type="http://schemas.microsoft.com/office/2007/relationships/media" Target="../media/media21.wav"/><Relationship Id="rId12" Type="http://schemas.openxmlformats.org/officeDocument/2006/relationships/image" Target="../media/image41.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audio" Target="../media/media20.wav"/><Relationship Id="rId11" Type="http://schemas.openxmlformats.org/officeDocument/2006/relationships/slideLayout" Target="../slideLayouts/slideLayout2.xml"/><Relationship Id="rId5" Type="http://schemas.microsoft.com/office/2007/relationships/media" Target="../media/media20.wav"/><Relationship Id="rId10" Type="http://schemas.openxmlformats.org/officeDocument/2006/relationships/audio" Target="../media/media22.wav"/><Relationship Id="rId4" Type="http://schemas.openxmlformats.org/officeDocument/2006/relationships/audio" Target="../media/media19.wav"/><Relationship Id="rId9" Type="http://schemas.microsoft.com/office/2007/relationships/media" Target="../media/media22.wav"/></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4.wav"/><Relationship Id="rId7"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audio" Target="../media/media25.wav"/><Relationship Id="rId5" Type="http://schemas.microsoft.com/office/2007/relationships/media" Target="../media/media25.wav"/><Relationship Id="rId10" Type="http://schemas.openxmlformats.org/officeDocument/2006/relationships/image" Target="../media/image3.png"/><Relationship Id="rId4" Type="http://schemas.openxmlformats.org/officeDocument/2006/relationships/audio" Target="../media/media24.wav"/><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4.mp3"/><Relationship Id="rId7"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5" Type="http://schemas.microsoft.com/office/2007/relationships/media" Target="../media/media5.mp3"/><Relationship Id="rId4" Type="http://schemas.openxmlformats.org/officeDocument/2006/relationships/audio" Target="../media/media4.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image" Target="../media/image7.png"/><Relationship Id="rId18" Type="http://schemas.openxmlformats.org/officeDocument/2006/relationships/image" Target="../media/image12.png"/><Relationship Id="rId3" Type="http://schemas.microsoft.com/office/2007/relationships/media" Target="../media/media7.wav"/><Relationship Id="rId21" Type="http://schemas.microsoft.com/office/2007/relationships/hdphoto" Target="../media/hdphoto1.wdp"/><Relationship Id="rId7" Type="http://schemas.microsoft.com/office/2007/relationships/media" Target="../media/media9.wav"/><Relationship Id="rId12" Type="http://schemas.openxmlformats.org/officeDocument/2006/relationships/notesSlide" Target="../notesSlides/notesSlide1.xml"/><Relationship Id="rId17" Type="http://schemas.openxmlformats.org/officeDocument/2006/relationships/image" Target="../media/image11.png"/><Relationship Id="rId2" Type="http://schemas.openxmlformats.org/officeDocument/2006/relationships/audio" Target="../media/media6.wav"/><Relationship Id="rId16" Type="http://schemas.openxmlformats.org/officeDocument/2006/relationships/image" Target="../media/image10.png"/><Relationship Id="rId20" Type="http://schemas.openxmlformats.org/officeDocument/2006/relationships/image" Target="../media/image14.png"/><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slideLayout" Target="../slideLayouts/slideLayout2.xml"/><Relationship Id="rId5" Type="http://schemas.microsoft.com/office/2007/relationships/media" Target="../media/media8.wav"/><Relationship Id="rId15" Type="http://schemas.openxmlformats.org/officeDocument/2006/relationships/image" Target="../media/image9.png"/><Relationship Id="rId10" Type="http://schemas.openxmlformats.org/officeDocument/2006/relationships/audio" Target="../media/media10.mp3"/><Relationship Id="rId19" Type="http://schemas.openxmlformats.org/officeDocument/2006/relationships/image" Target="../media/image13.png"/><Relationship Id="rId4" Type="http://schemas.openxmlformats.org/officeDocument/2006/relationships/audio" Target="../media/media7.wav"/><Relationship Id="rId9" Type="http://schemas.microsoft.com/office/2007/relationships/media" Target="../media/media10.mp3"/><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300" dirty="0"/>
              <a:t>The importance of attention, localization, and source separation to speech cognition and recall</a:t>
            </a:r>
          </a:p>
        </p:txBody>
      </p:sp>
      <p:sp>
        <p:nvSpPr>
          <p:cNvPr id="3" name="Subtitle 2"/>
          <p:cNvSpPr>
            <a:spLocks noGrp="1"/>
          </p:cNvSpPr>
          <p:nvPr>
            <p:ph type="subTitle" idx="1"/>
          </p:nvPr>
        </p:nvSpPr>
        <p:spPr>
          <a:xfrm>
            <a:off x="1143000" y="4361483"/>
            <a:ext cx="6858000" cy="1241822"/>
          </a:xfrm>
        </p:spPr>
        <p:txBody>
          <a:bodyPr>
            <a:normAutofit lnSpcReduction="10000"/>
          </a:bodyPr>
          <a:lstStyle/>
          <a:p>
            <a:r>
              <a:rPr lang="en-US" sz="2400" dirty="0"/>
              <a:t>Dr. David Griesinger</a:t>
            </a:r>
          </a:p>
          <a:p>
            <a:r>
              <a:rPr lang="en-US" dirty="0" smtClean="0">
                <a:hlinkClick r:id="rId2"/>
              </a:rPr>
              <a:t>dgriesinger@Verizon.net</a:t>
            </a:r>
            <a:endParaRPr lang="en-US" dirty="0" smtClean="0"/>
          </a:p>
          <a:p>
            <a:r>
              <a:rPr lang="en-US" dirty="0" smtClean="0">
                <a:hlinkClick r:id="rId3"/>
              </a:rPr>
              <a:t>www.davidgriesinger.com</a:t>
            </a:r>
            <a:endParaRPr lang="en-US" dirty="0" smtClean="0"/>
          </a:p>
          <a:p>
            <a:endParaRPr lang="en-US" dirty="0"/>
          </a:p>
        </p:txBody>
      </p:sp>
    </p:spTree>
    <p:extLst>
      <p:ext uri="{BB962C8B-B14F-4D97-AF65-F5344CB8AC3E}">
        <p14:creationId xmlns:p14="http://schemas.microsoft.com/office/powerpoint/2010/main" val="1899423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832"/>
            <a:ext cx="7886700" cy="1325563"/>
          </a:xfrm>
        </p:spPr>
        <p:txBody>
          <a:bodyPr>
            <a:normAutofit/>
          </a:bodyPr>
          <a:lstStyle/>
          <a:p>
            <a:pPr algn="ctr"/>
            <a:r>
              <a:rPr lang="en-US" sz="3200" dirty="0" smtClean="0"/>
              <a:t>Could Wieman’s results be due to loudness or the visual proximity to the teacher?</a:t>
            </a:r>
            <a:endParaRPr lang="en-US" sz="3200" dirty="0"/>
          </a:p>
        </p:txBody>
      </p:sp>
      <p:sp>
        <p:nvSpPr>
          <p:cNvPr id="3" name="Content Placeholder 2"/>
          <p:cNvSpPr>
            <a:spLocks noGrp="1"/>
          </p:cNvSpPr>
          <p:nvPr>
            <p:ph idx="1"/>
          </p:nvPr>
        </p:nvSpPr>
        <p:spPr>
          <a:xfrm>
            <a:off x="628650" y="1254122"/>
            <a:ext cx="7886700" cy="5375277"/>
          </a:xfrm>
        </p:spPr>
        <p:txBody>
          <a:bodyPr/>
          <a:lstStyle/>
          <a:p>
            <a:pPr lvl="1"/>
            <a:r>
              <a:rPr lang="en-US" dirty="0" smtClean="0"/>
              <a:t>There is substantial circumstantial evidence that the difference is NOT due to loudness or visual closeness.</a:t>
            </a:r>
          </a:p>
          <a:p>
            <a:pPr lvl="2"/>
            <a:r>
              <a:rPr lang="en-US" dirty="0"/>
              <a:t>P</a:t>
            </a:r>
            <a:r>
              <a:rPr lang="en-US" dirty="0" smtClean="0"/>
              <a:t>eople have known this for a very long time.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2870"/>
          <a:stretch/>
        </p:blipFill>
        <p:spPr>
          <a:xfrm>
            <a:off x="477982" y="2532351"/>
            <a:ext cx="5860473" cy="3646455"/>
          </a:xfrm>
          <a:prstGeom prst="rect">
            <a:avLst/>
          </a:prstGeom>
        </p:spPr>
      </p:pic>
      <p:sp>
        <p:nvSpPr>
          <p:cNvPr id="5" name="TextBox 4"/>
          <p:cNvSpPr txBox="1"/>
          <p:nvPr/>
        </p:nvSpPr>
        <p:spPr>
          <a:xfrm>
            <a:off x="6535880" y="2548512"/>
            <a:ext cx="2286002" cy="3693319"/>
          </a:xfrm>
          <a:prstGeom prst="rect">
            <a:avLst/>
          </a:prstGeom>
          <a:noFill/>
        </p:spPr>
        <p:txBody>
          <a:bodyPr wrap="square" rtlCol="0">
            <a:spAutoFit/>
          </a:bodyPr>
          <a:lstStyle/>
          <a:p>
            <a:r>
              <a:rPr lang="en-US" dirty="0" smtClean="0"/>
              <a:t>In Epidaurus the </a:t>
            </a:r>
            <a:r>
              <a:rPr lang="en-US" dirty="0"/>
              <a:t>direct sound dominates in </a:t>
            </a:r>
            <a:r>
              <a:rPr lang="en-US" dirty="0" smtClean="0"/>
              <a:t>all 15,000 seats, and the sonic and visual sources coincide. </a:t>
            </a:r>
          </a:p>
          <a:p>
            <a:endParaRPr lang="en-US" dirty="0"/>
          </a:p>
          <a:p>
            <a:r>
              <a:rPr lang="en-US" dirty="0" smtClean="0"/>
              <a:t>With the advantage of low background noise and undamaged hearing every word is dramatic and forceful.  </a:t>
            </a:r>
            <a:endParaRPr lang="en-US" dirty="0"/>
          </a:p>
          <a:p>
            <a:endParaRPr lang="en-US" dirty="0"/>
          </a:p>
        </p:txBody>
      </p:sp>
    </p:spTree>
    <p:extLst>
      <p:ext uri="{BB962C8B-B14F-4D97-AF65-F5344CB8AC3E}">
        <p14:creationId xmlns:p14="http://schemas.microsoft.com/office/powerpoint/2010/main" val="108115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How can we duplicate the attention-grabbing power of Epidaurus inside a room?</a:t>
            </a:r>
            <a:endParaRPr lang="en-US" sz="3200" dirty="0"/>
          </a:p>
        </p:txBody>
      </p:sp>
      <p:sp>
        <p:nvSpPr>
          <p:cNvPr id="3" name="Content Placeholder 2"/>
          <p:cNvSpPr>
            <a:spLocks noGrp="1"/>
          </p:cNvSpPr>
          <p:nvPr>
            <p:ph idx="1"/>
          </p:nvPr>
        </p:nvSpPr>
        <p:spPr/>
        <p:txBody>
          <a:bodyPr/>
          <a:lstStyle/>
          <a:p>
            <a:r>
              <a:rPr lang="en-US" dirty="0" smtClean="0"/>
              <a:t>Rooms keep out the rain, and sometimes the background noise.</a:t>
            </a:r>
          </a:p>
          <a:p>
            <a:r>
              <a:rPr lang="en-US" dirty="0"/>
              <a:t>S</a:t>
            </a:r>
            <a:r>
              <a:rPr lang="en-US" dirty="0" smtClean="0"/>
              <a:t>ound in rooms is always affected by reflections.</a:t>
            </a:r>
          </a:p>
          <a:p>
            <a:pPr lvl="1"/>
            <a:r>
              <a:rPr lang="en-US" dirty="0" smtClean="0"/>
              <a:t>Reflections add loudness to sound – but contribute to a perception of sonic distance. </a:t>
            </a:r>
          </a:p>
          <a:p>
            <a:pPr lvl="1"/>
            <a:r>
              <a:rPr lang="en-US" dirty="0" smtClean="0"/>
              <a:t>Reflections also reduce the ability to localize a sound source.</a:t>
            </a:r>
          </a:p>
          <a:p>
            <a:pPr lvl="1"/>
            <a:endParaRPr lang="en-US" dirty="0"/>
          </a:p>
          <a:p>
            <a:pPr lvl="1"/>
            <a:r>
              <a:rPr lang="en-US" dirty="0" smtClean="0">
                <a:solidFill>
                  <a:srgbClr val="FF0000"/>
                </a:solidFill>
              </a:rPr>
              <a:t>Correspondence between auditory and visual localization enhances attention.</a:t>
            </a:r>
          </a:p>
          <a:p>
            <a:pPr lvl="2"/>
            <a:r>
              <a:rPr lang="en-US" dirty="0" smtClean="0"/>
              <a:t>How can we prove this?</a:t>
            </a:r>
            <a:endParaRPr lang="en-US" dirty="0"/>
          </a:p>
        </p:txBody>
      </p:sp>
    </p:spTree>
    <p:extLst>
      <p:ext uri="{BB962C8B-B14F-4D97-AF65-F5344CB8AC3E}">
        <p14:creationId xmlns:p14="http://schemas.microsoft.com/office/powerpoint/2010/main" val="107480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28650" y="-50514"/>
            <a:ext cx="7886700" cy="1325563"/>
          </a:xfrm>
        </p:spPr>
        <p:txBody>
          <a:bodyPr>
            <a:normAutofit/>
          </a:bodyPr>
          <a:lstStyle/>
          <a:p>
            <a:pPr algn="ctr"/>
            <a:r>
              <a:rPr lang="en-US" altLang="en-US" sz="2800" dirty="0" smtClean="0"/>
              <a:t>How do we know that sonic closeness focuses attention? Ask drama directors!</a:t>
            </a:r>
            <a:endParaRPr lang="en-US" altLang="en-US" sz="2800" dirty="0"/>
          </a:p>
        </p:txBody>
      </p:sp>
      <p:pic>
        <p:nvPicPr>
          <p:cNvPr id="129027" name="Picture 3" descr="IMG_06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600200"/>
            <a:ext cx="4835236" cy="3626427"/>
          </a:xfrm>
          <a:prstGeom prst="rect">
            <a:avLst/>
          </a:prstGeom>
          <a:noFill/>
          <a:extLst>
            <a:ext uri="{909E8E84-426E-40DD-AFC4-6F175D3DCCD1}">
              <a14:hiddenFill xmlns:a14="http://schemas.microsoft.com/office/drawing/2010/main">
                <a:solidFill>
                  <a:srgbClr val="FFFFFF"/>
                </a:solidFill>
              </a14:hiddenFill>
            </a:ext>
          </a:extLst>
        </p:spPr>
      </p:pic>
      <p:sp>
        <p:nvSpPr>
          <p:cNvPr id="129028" name="Text Box 4"/>
          <p:cNvSpPr txBox="1">
            <a:spLocks noChangeArrowheads="1"/>
          </p:cNvSpPr>
          <p:nvPr/>
        </p:nvSpPr>
        <p:spPr bwMode="auto">
          <a:xfrm>
            <a:off x="152400" y="1371600"/>
            <a:ext cx="33528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We were asked to improve loudness and intelligibility of the actors in this venue.</a:t>
            </a:r>
          </a:p>
          <a:p>
            <a:pPr>
              <a:spcBef>
                <a:spcPct val="50000"/>
              </a:spcBef>
            </a:pPr>
            <a:r>
              <a:rPr lang="en-US" altLang="en-US" dirty="0"/>
              <a:t>64 </a:t>
            </a:r>
            <a:r>
              <a:rPr lang="en-US" altLang="en-US" dirty="0" err="1"/>
              <a:t>Genelec</a:t>
            </a:r>
            <a:r>
              <a:rPr lang="en-US" altLang="en-US" dirty="0"/>
              <a:t> 1024s </a:t>
            </a:r>
            <a:r>
              <a:rPr lang="en-US" altLang="en-US" dirty="0" smtClean="0"/>
              <a:t>surrounded </a:t>
            </a:r>
            <a:r>
              <a:rPr lang="en-US" altLang="en-US" dirty="0"/>
              <a:t>the audience, driven by two line array </a:t>
            </a:r>
            <a:r>
              <a:rPr lang="en-US" altLang="en-US" dirty="0" smtClean="0"/>
              <a:t>microphones </a:t>
            </a:r>
            <a:r>
              <a:rPr lang="en-US" altLang="en-US" dirty="0"/>
              <a:t>and a</a:t>
            </a:r>
            <a:r>
              <a:rPr lang="en-US" altLang="en-US" dirty="0" smtClean="0"/>
              <a:t> LARES </a:t>
            </a:r>
            <a:r>
              <a:rPr lang="en-US" altLang="en-US" dirty="0"/>
              <a:t>early delay system.  A gate was used to remove reverberation from the inputs.</a:t>
            </a:r>
          </a:p>
          <a:p>
            <a:pPr>
              <a:spcBef>
                <a:spcPct val="50000"/>
              </a:spcBef>
            </a:pPr>
            <a:r>
              <a:rPr lang="en-US" altLang="en-US" dirty="0" smtClean="0"/>
              <a:t>Five </a:t>
            </a:r>
            <a:r>
              <a:rPr lang="en-US" altLang="en-US" dirty="0"/>
              <a:t>drama directors listened to a live performance of Chekhov with the system on/off every 10 minutes.</a:t>
            </a:r>
          </a:p>
        </p:txBody>
      </p:sp>
      <p:sp>
        <p:nvSpPr>
          <p:cNvPr id="129029" name="Text Box 5"/>
          <p:cNvSpPr txBox="1">
            <a:spLocks noChangeArrowheads="1"/>
          </p:cNvSpPr>
          <p:nvPr/>
        </p:nvSpPr>
        <p:spPr bwMode="auto">
          <a:xfrm>
            <a:off x="370611" y="5453638"/>
            <a:ext cx="861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The result was unanimous – “it works, we don’t like </a:t>
            </a:r>
            <a:r>
              <a:rPr lang="en-US" altLang="en-US" dirty="0" smtClean="0"/>
              <a:t>it</a:t>
            </a:r>
            <a:r>
              <a:rPr lang="en-US" altLang="en-US" dirty="0"/>
              <a:t>!</a:t>
            </a:r>
            <a:r>
              <a:rPr lang="en-US" altLang="en-US" dirty="0" smtClean="0"/>
              <a:t>” “The </a:t>
            </a:r>
            <a:r>
              <a:rPr lang="en-US" altLang="en-US" dirty="0"/>
              <a:t>system increases the distance between the actors and the audience.  </a:t>
            </a:r>
            <a:r>
              <a:rPr lang="en-US" altLang="en-US" dirty="0" smtClean="0"/>
              <a:t>We </a:t>
            </a:r>
            <a:r>
              <a:rPr lang="en-US" altLang="en-US" dirty="0"/>
              <a:t>would rather the audience did not hear the words than that this connection is compromised</a:t>
            </a:r>
            <a:r>
              <a:rPr lang="en-US" altLang="en-US" dirty="0" smtClean="0"/>
              <a:t>. If they can’t quite hear the words they will pay ever closer attention. This is what we want.”</a:t>
            </a:r>
            <a:endParaRPr lang="en-US" altLang="en-US" dirty="0"/>
          </a:p>
        </p:txBody>
      </p:sp>
    </p:spTree>
    <p:extLst>
      <p:ext uri="{BB962C8B-B14F-4D97-AF65-F5344CB8AC3E}">
        <p14:creationId xmlns:p14="http://schemas.microsoft.com/office/powerpoint/2010/main" val="2713002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514"/>
            <a:ext cx="7886700" cy="1325563"/>
          </a:xfrm>
        </p:spPr>
        <p:txBody>
          <a:bodyPr>
            <a:normAutofit/>
          </a:bodyPr>
          <a:lstStyle/>
          <a:p>
            <a:pPr algn="ctr"/>
            <a:r>
              <a:rPr lang="en-US" sz="3200" dirty="0" smtClean="0"/>
              <a:t>We know how to hold attention in theaters.</a:t>
            </a:r>
            <a:endParaRPr lang="en-US" sz="3200" dirty="0"/>
          </a:p>
        </p:txBody>
      </p:sp>
      <p:sp>
        <p:nvSpPr>
          <p:cNvPr id="3" name="Content Placeholder 2"/>
          <p:cNvSpPr>
            <a:spLocks noGrp="1"/>
          </p:cNvSpPr>
          <p:nvPr>
            <p:ph idx="1"/>
          </p:nvPr>
        </p:nvSpPr>
        <p:spPr>
          <a:xfrm>
            <a:off x="628650" y="1119043"/>
            <a:ext cx="7886700" cy="4184477"/>
          </a:xfrm>
        </p:spPr>
        <p:txBody>
          <a:bodyPr/>
          <a:lstStyle/>
          <a:p>
            <a:pPr lvl="1"/>
            <a:r>
              <a:rPr lang="en-US" dirty="0" smtClean="0"/>
              <a:t>Drama, Vaudeville, cinema, early concert halls and early opera houses were all direct sound dominated.</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855" y="2028966"/>
            <a:ext cx="3948545" cy="26336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038" y="2028966"/>
            <a:ext cx="3943350" cy="2635472"/>
          </a:xfrm>
          <a:prstGeom prst="rect">
            <a:avLst/>
          </a:prstGeom>
        </p:spPr>
      </p:pic>
      <p:sp>
        <p:nvSpPr>
          <p:cNvPr id="6" name="TextBox 5"/>
          <p:cNvSpPr txBox="1"/>
          <p:nvPr/>
        </p:nvSpPr>
        <p:spPr>
          <a:xfrm>
            <a:off x="394855" y="4790208"/>
            <a:ext cx="8250381" cy="369332"/>
          </a:xfrm>
          <a:prstGeom prst="rect">
            <a:avLst/>
          </a:prstGeom>
          <a:noFill/>
        </p:spPr>
        <p:txBody>
          <a:bodyPr wrap="square" rtlCol="0">
            <a:spAutoFit/>
          </a:bodyPr>
          <a:lstStyle/>
          <a:p>
            <a:r>
              <a:rPr lang="en-US" dirty="0" err="1" smtClean="0"/>
              <a:t>Teatro</a:t>
            </a:r>
            <a:r>
              <a:rPr lang="en-US" dirty="0" smtClean="0"/>
              <a:t> </a:t>
            </a:r>
            <a:r>
              <a:rPr lang="en-US" dirty="0" err="1" smtClean="0"/>
              <a:t>Caio</a:t>
            </a:r>
            <a:r>
              <a:rPr lang="en-US" dirty="0" smtClean="0"/>
              <a:t> </a:t>
            </a:r>
            <a:r>
              <a:rPr lang="en-US" dirty="0" err="1" smtClean="0"/>
              <a:t>Melisso</a:t>
            </a:r>
            <a:r>
              <a:rPr lang="en-US" dirty="0" smtClean="0"/>
              <a:t>, Spoleto  ~350 seats           Elgin </a:t>
            </a:r>
            <a:r>
              <a:rPr lang="en-US" dirty="0" err="1" smtClean="0"/>
              <a:t>Wintergarden</a:t>
            </a:r>
            <a:r>
              <a:rPr lang="en-US" dirty="0" smtClean="0"/>
              <a:t>, Toronto ~1200 seats</a:t>
            </a:r>
            <a:endParaRPr lang="en-US" dirty="0"/>
          </a:p>
        </p:txBody>
      </p:sp>
      <p:sp>
        <p:nvSpPr>
          <p:cNvPr id="7" name="TextBox 6"/>
          <p:cNvSpPr txBox="1"/>
          <p:nvPr/>
        </p:nvSpPr>
        <p:spPr>
          <a:xfrm>
            <a:off x="311727" y="5444836"/>
            <a:ext cx="8520546" cy="1200329"/>
          </a:xfrm>
          <a:prstGeom prst="rect">
            <a:avLst/>
          </a:prstGeom>
          <a:noFill/>
        </p:spPr>
        <p:txBody>
          <a:bodyPr wrap="square" rtlCol="0">
            <a:spAutoFit/>
          </a:bodyPr>
          <a:lstStyle/>
          <a:p>
            <a:pPr algn="ctr"/>
            <a:r>
              <a:rPr lang="en-US" dirty="0" smtClean="0"/>
              <a:t>These theaters sport plenty of stage fabric and fabric absorption in the house. </a:t>
            </a:r>
            <a:r>
              <a:rPr lang="en-US" dirty="0" err="1" smtClean="0"/>
              <a:t>Caio</a:t>
            </a:r>
            <a:r>
              <a:rPr lang="en-US" dirty="0" smtClean="0"/>
              <a:t> </a:t>
            </a:r>
            <a:r>
              <a:rPr lang="en-US" dirty="0" err="1" smtClean="0"/>
              <a:t>Melisso</a:t>
            </a:r>
            <a:r>
              <a:rPr lang="en-US" dirty="0" smtClean="0"/>
              <a:t> is regarded as one of the finest venues for chamber music in the world, in spite of having no early lateral reflections. The </a:t>
            </a:r>
            <a:r>
              <a:rPr lang="en-US" dirty="0" err="1" smtClean="0"/>
              <a:t>Wintergarden</a:t>
            </a:r>
            <a:r>
              <a:rPr lang="en-US" dirty="0" smtClean="0"/>
              <a:t> has similar properties, and excellent speech clarity.</a:t>
            </a:r>
            <a:endParaRPr lang="en-US" dirty="0"/>
          </a:p>
        </p:txBody>
      </p:sp>
    </p:spTree>
    <p:extLst>
      <p:ext uri="{BB962C8B-B14F-4D97-AF65-F5344CB8AC3E}">
        <p14:creationId xmlns:p14="http://schemas.microsoft.com/office/powerpoint/2010/main" val="2086411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Wagner’s </a:t>
            </a:r>
            <a:r>
              <a:rPr lang="en-US" sz="3600" dirty="0" err="1" smtClean="0"/>
              <a:t>Festspielhaus</a:t>
            </a:r>
            <a:r>
              <a:rPr lang="en-US" sz="3600" dirty="0" smtClean="0"/>
              <a:t> in Bayreuth</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3683" y="1756064"/>
            <a:ext cx="5610331" cy="4005409"/>
          </a:xfrm>
        </p:spPr>
      </p:pic>
      <p:sp>
        <p:nvSpPr>
          <p:cNvPr id="5" name="TextBox 4"/>
          <p:cNvSpPr txBox="1"/>
          <p:nvPr/>
        </p:nvSpPr>
        <p:spPr>
          <a:xfrm>
            <a:off x="6608618" y="1690689"/>
            <a:ext cx="2119746" cy="4247317"/>
          </a:xfrm>
          <a:prstGeom prst="rect">
            <a:avLst/>
          </a:prstGeom>
          <a:noFill/>
        </p:spPr>
        <p:txBody>
          <a:bodyPr wrap="square" rtlCol="0">
            <a:spAutoFit/>
          </a:bodyPr>
          <a:lstStyle/>
          <a:p>
            <a:r>
              <a:rPr lang="en-US" dirty="0" smtClean="0"/>
              <a:t>Note the side wall niches that block all first-order lateral reflections.</a:t>
            </a:r>
          </a:p>
          <a:p>
            <a:endParaRPr lang="en-US" dirty="0"/>
          </a:p>
          <a:p>
            <a:r>
              <a:rPr lang="en-US" dirty="0" smtClean="0"/>
              <a:t>These features, a high ceiling, fabric stage, and orchestra cover provide a clear, dramatically gripping sound.</a:t>
            </a:r>
          </a:p>
          <a:p>
            <a:endParaRPr lang="en-US" dirty="0"/>
          </a:p>
          <a:p>
            <a:r>
              <a:rPr lang="en-US" dirty="0" smtClean="0"/>
              <a:t>This is an indoors Epidaurus for grand opera.</a:t>
            </a:r>
            <a:endParaRPr lang="en-US" dirty="0"/>
          </a:p>
        </p:txBody>
      </p:sp>
    </p:spTree>
    <p:extLst>
      <p:ext uri="{BB962C8B-B14F-4D97-AF65-F5344CB8AC3E}">
        <p14:creationId xmlns:p14="http://schemas.microsoft.com/office/powerpoint/2010/main" val="2328112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732"/>
            <a:ext cx="7886700" cy="1325563"/>
          </a:xfrm>
        </p:spPr>
        <p:txBody>
          <a:bodyPr>
            <a:normAutofit/>
          </a:bodyPr>
          <a:lstStyle/>
          <a:p>
            <a:pPr algn="ctr"/>
            <a:r>
              <a:rPr lang="en-US" sz="3600" dirty="0" smtClean="0"/>
              <a:t>We knew how to do it in Concert Halls</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354" y="1399596"/>
            <a:ext cx="5847110" cy="4351338"/>
          </a:xfrm>
        </p:spPr>
      </p:pic>
      <p:sp>
        <p:nvSpPr>
          <p:cNvPr id="5" name="TextBox 4"/>
          <p:cNvSpPr txBox="1"/>
          <p:nvPr/>
        </p:nvSpPr>
        <p:spPr>
          <a:xfrm>
            <a:off x="6754091" y="1537855"/>
            <a:ext cx="1943100" cy="4247317"/>
          </a:xfrm>
          <a:prstGeom prst="rect">
            <a:avLst/>
          </a:prstGeom>
          <a:noFill/>
        </p:spPr>
        <p:txBody>
          <a:bodyPr wrap="square" rtlCol="0">
            <a:spAutoFit/>
          </a:bodyPr>
          <a:lstStyle/>
          <a:p>
            <a:r>
              <a:rPr lang="en-US" dirty="0"/>
              <a:t>The Leipzig </a:t>
            </a:r>
            <a:r>
              <a:rPr lang="en-US" dirty="0" err="1"/>
              <a:t>Alte</a:t>
            </a:r>
            <a:r>
              <a:rPr lang="en-US" dirty="0"/>
              <a:t> </a:t>
            </a:r>
            <a:r>
              <a:rPr lang="en-US" dirty="0" err="1" smtClean="0"/>
              <a:t>Gewandhaus</a:t>
            </a:r>
            <a:endParaRPr lang="en-US" dirty="0" smtClean="0"/>
          </a:p>
          <a:p>
            <a:endParaRPr lang="en-US" dirty="0"/>
          </a:p>
          <a:p>
            <a:r>
              <a:rPr lang="en-US" dirty="0" smtClean="0"/>
              <a:t>Mendelssohn, Haydn and Mozart played in and wrote music for this hall.</a:t>
            </a:r>
          </a:p>
          <a:p>
            <a:endParaRPr lang="en-US" dirty="0"/>
          </a:p>
          <a:p>
            <a:r>
              <a:rPr lang="en-US" dirty="0" smtClean="0"/>
              <a:t>With a reverberation time 1.2 seconds, direct sound was dominant in most seats.</a:t>
            </a:r>
            <a:endParaRPr lang="en-US" dirty="0"/>
          </a:p>
        </p:txBody>
      </p:sp>
    </p:spTree>
    <p:extLst>
      <p:ext uri="{BB962C8B-B14F-4D97-AF65-F5344CB8AC3E}">
        <p14:creationId xmlns:p14="http://schemas.microsoft.com/office/powerpoint/2010/main" val="4178155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Haydnsalle</a:t>
            </a:r>
            <a:r>
              <a:rPr lang="en-US" dirty="0" smtClean="0"/>
              <a:t> in </a:t>
            </a:r>
            <a:r>
              <a:rPr lang="en-US" dirty="0" err="1" smtClean="0"/>
              <a:t>Eisenstadt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006" y="2303753"/>
            <a:ext cx="5180699" cy="3120850"/>
          </a:xfrm>
        </p:spPr>
      </p:pic>
      <p:sp>
        <p:nvSpPr>
          <p:cNvPr id="6" name="TextBox 5"/>
          <p:cNvSpPr txBox="1"/>
          <p:nvPr/>
        </p:nvSpPr>
        <p:spPr>
          <a:xfrm>
            <a:off x="5943600" y="1690689"/>
            <a:ext cx="2784764" cy="4524315"/>
          </a:xfrm>
          <a:prstGeom prst="rect">
            <a:avLst/>
          </a:prstGeom>
          <a:noFill/>
        </p:spPr>
        <p:txBody>
          <a:bodyPr wrap="square" rtlCol="0">
            <a:spAutoFit/>
          </a:bodyPr>
          <a:lstStyle/>
          <a:p>
            <a:r>
              <a:rPr lang="en-US" dirty="0"/>
              <a:t>T</a:t>
            </a:r>
            <a:r>
              <a:rPr lang="en-US" dirty="0" smtClean="0"/>
              <a:t>he picture shows the current condition of the space, not the condition at the time of Haydn. </a:t>
            </a:r>
          </a:p>
          <a:p>
            <a:endParaRPr lang="en-US" dirty="0"/>
          </a:p>
          <a:p>
            <a:r>
              <a:rPr lang="en-US" dirty="0"/>
              <a:t>Most music (and other) rooms at the time had fabric and tapestries on the </a:t>
            </a:r>
            <a:r>
              <a:rPr lang="en-US" dirty="0" smtClean="0"/>
              <a:t>walls. These rooms were not heated!</a:t>
            </a:r>
          </a:p>
          <a:p>
            <a:endParaRPr lang="en-US" dirty="0"/>
          </a:p>
          <a:p>
            <a:r>
              <a:rPr lang="en-US" dirty="0" smtClean="0"/>
              <a:t>But notice the absorptive curtain at the back of the stage has been retained. This curtain is very important to clarity.</a:t>
            </a:r>
          </a:p>
        </p:txBody>
      </p:sp>
    </p:spTree>
    <p:extLst>
      <p:ext uri="{BB962C8B-B14F-4D97-AF65-F5344CB8AC3E}">
        <p14:creationId xmlns:p14="http://schemas.microsoft.com/office/powerpoint/2010/main" val="3126805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0434"/>
            <a:ext cx="7886700" cy="1325563"/>
          </a:xfrm>
        </p:spPr>
        <p:txBody>
          <a:bodyPr>
            <a:normAutofit fontScale="90000"/>
          </a:bodyPr>
          <a:lstStyle/>
          <a:p>
            <a:pPr algn="ctr"/>
            <a:r>
              <a:rPr lang="en-US" sz="3200" dirty="0" smtClean="0"/>
              <a:t>Bach’s </a:t>
            </a:r>
            <a:r>
              <a:rPr lang="en-US" sz="3200" dirty="0" err="1" smtClean="0"/>
              <a:t>Thomaskirche</a:t>
            </a:r>
            <a:r>
              <a:rPr lang="en-US" sz="3200" dirty="0" smtClean="0"/>
              <a:t> in Leipzig was festooned with banners and tapestries during his time there.</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5536"/>
            <a:ext cx="5669178" cy="4670182"/>
          </a:xfrm>
          <a:prstGeom prst="rect">
            <a:avLst/>
          </a:prstGeom>
        </p:spPr>
      </p:pic>
      <p:sp>
        <p:nvSpPr>
          <p:cNvPr id="5" name="TextBox 4"/>
          <p:cNvSpPr txBox="1"/>
          <p:nvPr/>
        </p:nvSpPr>
        <p:spPr>
          <a:xfrm>
            <a:off x="5891645" y="1600200"/>
            <a:ext cx="2795155" cy="5078313"/>
          </a:xfrm>
          <a:prstGeom prst="rect">
            <a:avLst/>
          </a:prstGeom>
          <a:noFill/>
        </p:spPr>
        <p:txBody>
          <a:bodyPr wrap="square" rtlCol="0">
            <a:spAutoFit/>
          </a:bodyPr>
          <a:lstStyle/>
          <a:p>
            <a:r>
              <a:rPr lang="en-US" dirty="0"/>
              <a:t>The reverberation time was ~1.6 </a:t>
            </a:r>
            <a:r>
              <a:rPr lang="en-US" dirty="0" smtClean="0"/>
              <a:t>seconds. (M. Long)</a:t>
            </a:r>
          </a:p>
          <a:p>
            <a:endParaRPr lang="en-US" dirty="0"/>
          </a:p>
          <a:p>
            <a:r>
              <a:rPr lang="en-US" dirty="0" smtClean="0"/>
              <a:t>With </a:t>
            </a:r>
            <a:r>
              <a:rPr lang="en-US" dirty="0"/>
              <a:t>such a low value in a huge space speech </a:t>
            </a:r>
            <a:r>
              <a:rPr lang="en-US" dirty="0" smtClean="0"/>
              <a:t>and music would </a:t>
            </a:r>
            <a:r>
              <a:rPr lang="en-US" dirty="0"/>
              <a:t>be </a:t>
            </a:r>
            <a:r>
              <a:rPr lang="en-US" dirty="0" smtClean="0"/>
              <a:t>clear </a:t>
            </a:r>
            <a:r>
              <a:rPr lang="en-US" dirty="0"/>
              <a:t>and engaging over a large percentage of the congregation</a:t>
            </a:r>
            <a:r>
              <a:rPr lang="en-US" dirty="0" smtClean="0"/>
              <a:t>.</a:t>
            </a:r>
          </a:p>
          <a:p>
            <a:endParaRPr lang="en-US" dirty="0"/>
          </a:p>
          <a:p>
            <a:r>
              <a:rPr lang="en-US" dirty="0"/>
              <a:t>The author has binaural recordings of the organ in the Cathedral of Seville – also a huge </a:t>
            </a:r>
            <a:r>
              <a:rPr lang="en-US" dirty="0" smtClean="0"/>
              <a:t>space.</a:t>
            </a:r>
          </a:p>
          <a:p>
            <a:endParaRPr lang="en-US" dirty="0"/>
          </a:p>
          <a:p>
            <a:r>
              <a:rPr lang="en-US" dirty="0" smtClean="0"/>
              <a:t>The </a:t>
            </a:r>
            <a:r>
              <a:rPr lang="en-US" dirty="0"/>
              <a:t>clarity of sound even 80 feet from the organ is startling</a:t>
            </a:r>
            <a:r>
              <a:rPr lang="en-US" dirty="0" smtClean="0"/>
              <a:t>.</a:t>
            </a:r>
            <a:endParaRPr lang="en-US" dirty="0"/>
          </a:p>
        </p:txBody>
      </p:sp>
    </p:spTree>
    <p:extLst>
      <p:ext uri="{BB962C8B-B14F-4D97-AF65-F5344CB8AC3E}">
        <p14:creationId xmlns:p14="http://schemas.microsoft.com/office/powerpoint/2010/main" val="1032766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3251"/>
            <a:ext cx="7886700" cy="1325563"/>
          </a:xfrm>
        </p:spPr>
        <p:txBody>
          <a:bodyPr>
            <a:normAutofit/>
          </a:bodyPr>
          <a:lstStyle/>
          <a:p>
            <a:pPr algn="ctr"/>
            <a:r>
              <a:rPr lang="en-US" sz="3600" dirty="0"/>
              <a:t>W</a:t>
            </a:r>
            <a:r>
              <a:rPr lang="en-US" sz="3600" dirty="0" smtClean="0"/>
              <a:t>e know how to do it for Cinema</a:t>
            </a:r>
            <a:endParaRPr lang="en-US" sz="3600" dirty="0"/>
          </a:p>
        </p:txBody>
      </p:sp>
      <p:sp>
        <p:nvSpPr>
          <p:cNvPr id="3" name="Content Placeholder 2"/>
          <p:cNvSpPr>
            <a:spLocks noGrp="1"/>
          </p:cNvSpPr>
          <p:nvPr>
            <p:ph idx="1"/>
          </p:nvPr>
        </p:nvSpPr>
        <p:spPr>
          <a:xfrm>
            <a:off x="628650" y="1077474"/>
            <a:ext cx="7886700" cy="4351338"/>
          </a:xfrm>
        </p:spPr>
        <p:txBody>
          <a:bodyPr/>
          <a:lstStyle/>
          <a:p>
            <a:r>
              <a:rPr lang="en-US" dirty="0" smtClean="0"/>
              <a:t>Start with an absorptive Vaudeville palace and add these: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165" y="1905866"/>
            <a:ext cx="2771775" cy="4667250"/>
          </a:xfrm>
          <a:prstGeom prst="rect">
            <a:avLst/>
          </a:prstGeom>
        </p:spPr>
      </p:pic>
      <p:sp>
        <p:nvSpPr>
          <p:cNvPr id="5" name="TextBox 4"/>
          <p:cNvSpPr txBox="1"/>
          <p:nvPr/>
        </p:nvSpPr>
        <p:spPr>
          <a:xfrm>
            <a:off x="4998027" y="1787233"/>
            <a:ext cx="3335482" cy="4524315"/>
          </a:xfrm>
          <a:prstGeom prst="rect">
            <a:avLst/>
          </a:prstGeom>
          <a:noFill/>
        </p:spPr>
        <p:txBody>
          <a:bodyPr wrap="square" rtlCol="0">
            <a:spAutoFit/>
          </a:bodyPr>
          <a:lstStyle/>
          <a:p>
            <a:r>
              <a:rPr lang="en-US" dirty="0" smtClean="0"/>
              <a:t>Voice of the theater speakers have been standard equipment since the beginning of talkies. </a:t>
            </a:r>
          </a:p>
          <a:p>
            <a:endParaRPr lang="en-US" dirty="0"/>
          </a:p>
          <a:p>
            <a:r>
              <a:rPr lang="en-US" dirty="0" smtClean="0"/>
              <a:t>These speakers feature high directivity – minimally exciting reflections in the hall.</a:t>
            </a:r>
          </a:p>
          <a:p>
            <a:endParaRPr lang="en-US" dirty="0" smtClean="0"/>
          </a:p>
          <a:p>
            <a:r>
              <a:rPr lang="en-US" dirty="0" smtClean="0"/>
              <a:t>They have excellent phase linearity in the frequency range of the vocal formants – creating an intensely focused, attention grabbing sound for dialogue.</a:t>
            </a:r>
          </a:p>
          <a:p>
            <a:endParaRPr lang="en-US" dirty="0"/>
          </a:p>
          <a:p>
            <a:r>
              <a:rPr lang="en-US" dirty="0" smtClean="0"/>
              <a:t>Dialogue </a:t>
            </a:r>
            <a:r>
              <a:rPr lang="en-US" i="1" dirty="0" smtClean="0"/>
              <a:t>always</a:t>
            </a:r>
            <a:r>
              <a:rPr lang="en-US" dirty="0" smtClean="0"/>
              <a:t> comes from the center of the screen.</a:t>
            </a:r>
            <a:endParaRPr lang="en-US" dirty="0"/>
          </a:p>
        </p:txBody>
      </p:sp>
    </p:spTree>
    <p:extLst>
      <p:ext uri="{BB962C8B-B14F-4D97-AF65-F5344CB8AC3E}">
        <p14:creationId xmlns:p14="http://schemas.microsoft.com/office/powerpoint/2010/main" val="1881306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How can we predict when a sound will be perceived as present, or close?</a:t>
            </a:r>
            <a:endParaRPr lang="en-US" sz="3600" dirty="0"/>
          </a:p>
        </p:txBody>
      </p:sp>
      <p:sp>
        <p:nvSpPr>
          <p:cNvPr id="3" name="Content Placeholder 2"/>
          <p:cNvSpPr>
            <a:spLocks noGrp="1"/>
          </p:cNvSpPr>
          <p:nvPr>
            <p:ph idx="1"/>
          </p:nvPr>
        </p:nvSpPr>
        <p:spPr/>
        <p:txBody>
          <a:bodyPr/>
          <a:lstStyle/>
          <a:p>
            <a:r>
              <a:rPr lang="en-US" dirty="0" smtClean="0"/>
              <a:t>Humans </a:t>
            </a:r>
            <a:r>
              <a:rPr lang="en-US" dirty="0"/>
              <a:t>can distinguish when a sound is close or far in under a tenth of a second</a:t>
            </a:r>
            <a:r>
              <a:rPr lang="en-US" dirty="0" smtClean="0"/>
              <a:t>.</a:t>
            </a:r>
          </a:p>
          <a:p>
            <a:pPr lvl="1"/>
            <a:r>
              <a:rPr lang="en-US" dirty="0"/>
              <a:t>The ability is preserved even when loudness and spectrum are constant.</a:t>
            </a:r>
          </a:p>
          <a:p>
            <a:r>
              <a:rPr lang="en-US" dirty="0" smtClean="0"/>
              <a:t>But no current hearing model can explain the distance perception </a:t>
            </a:r>
            <a:r>
              <a:rPr lang="en-US" dirty="0"/>
              <a:t>e</a:t>
            </a:r>
            <a:r>
              <a:rPr lang="en-US" dirty="0" smtClean="0"/>
              <a:t>ffect. </a:t>
            </a:r>
          </a:p>
          <a:p>
            <a:r>
              <a:rPr lang="en-US" dirty="0" smtClean="0"/>
              <a:t>That is not all. No current hearing model can duplicate our abilities to understand speech in noisy environments – a vital ability for survival.</a:t>
            </a:r>
          </a:p>
          <a:p>
            <a:r>
              <a:rPr lang="en-US" dirty="0" smtClean="0"/>
              <a:t>Something vital is missing from standard practice!</a:t>
            </a:r>
            <a:endParaRPr lang="en-US" dirty="0"/>
          </a:p>
        </p:txBody>
      </p:sp>
    </p:spTree>
    <p:extLst>
      <p:ext uri="{BB962C8B-B14F-4D97-AF65-F5344CB8AC3E}">
        <p14:creationId xmlns:p14="http://schemas.microsoft.com/office/powerpoint/2010/main" val="1930205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Acoustics of speech comprehension and recall</a:t>
            </a:r>
            <a:endParaRPr lang="en-US" dirty="0"/>
          </a:p>
        </p:txBody>
      </p:sp>
      <p:sp>
        <p:nvSpPr>
          <p:cNvPr id="3" name="Content Placeholder 2"/>
          <p:cNvSpPr>
            <a:spLocks noGrp="1"/>
          </p:cNvSpPr>
          <p:nvPr>
            <p:ph idx="1"/>
          </p:nvPr>
        </p:nvSpPr>
        <p:spPr>
          <a:xfrm>
            <a:off x="628650" y="1825625"/>
            <a:ext cx="7886700" cy="4832752"/>
          </a:xfrm>
        </p:spPr>
        <p:txBody>
          <a:bodyPr>
            <a:normAutofit fontScale="77500" lnSpcReduction="20000"/>
          </a:bodyPr>
          <a:lstStyle/>
          <a:p>
            <a:r>
              <a:rPr lang="en-US" dirty="0" smtClean="0"/>
              <a:t>Speech comprehension has been intensely studied Effects of noise masking and reverberation masking on speech comprehension have been intensely studied.</a:t>
            </a:r>
          </a:p>
          <a:p>
            <a:r>
              <a:rPr lang="en-US" dirty="0" smtClean="0"/>
              <a:t>Standards methods such as STI have been established that predict moderately well these masking effects on intelligibility.</a:t>
            </a:r>
          </a:p>
          <a:p>
            <a:endParaRPr lang="en-US" dirty="0" smtClean="0"/>
          </a:p>
          <a:p>
            <a:r>
              <a:rPr lang="en-US" dirty="0" smtClean="0"/>
              <a:t>This talk focuses on a third, and largely forgotten, acoustic factor in speech and music comprehension:</a:t>
            </a:r>
          </a:p>
          <a:p>
            <a:r>
              <a:rPr lang="en-US" sz="3600" dirty="0" smtClean="0">
                <a:solidFill>
                  <a:srgbClr val="FF0000"/>
                </a:solidFill>
              </a:rPr>
              <a:t>EARLY REFLECTIONS</a:t>
            </a:r>
          </a:p>
          <a:p>
            <a:r>
              <a:rPr lang="en-US" sz="3000" dirty="0" smtClean="0"/>
              <a:t>Excessive early reflections inhibit both word recognition and recall</a:t>
            </a:r>
          </a:p>
          <a:p>
            <a:pPr lvl="1"/>
            <a:r>
              <a:rPr lang="en-US" sz="2600" dirty="0" smtClean="0"/>
              <a:t>Even when intelligibility is high.</a:t>
            </a:r>
          </a:p>
          <a:p>
            <a:r>
              <a:rPr lang="en-US" sz="3000" dirty="0" smtClean="0"/>
              <a:t>They add loudness, but add a muddiness to the sound that inhibits comprehension and reduces attention</a:t>
            </a:r>
          </a:p>
          <a:p>
            <a:pPr marL="457200" lvl="1" indent="0">
              <a:buNone/>
            </a:pPr>
            <a:endParaRPr lang="en-US" sz="2600" dirty="0" smtClean="0"/>
          </a:p>
        </p:txBody>
      </p:sp>
    </p:spTree>
    <p:extLst>
      <p:ext uri="{BB962C8B-B14F-4D97-AF65-F5344CB8AC3E}">
        <p14:creationId xmlns:p14="http://schemas.microsoft.com/office/powerpoint/2010/main" val="1488716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a:r>
              <a:rPr lang="en-US" sz="3200" dirty="0" smtClean="0"/>
              <a:t>We hear a sound as close because the inner ear  detect SPIKES in the speech waveform.</a:t>
            </a:r>
            <a:endParaRPr lang="en-US" sz="3200" dirty="0"/>
          </a:p>
        </p:txBody>
      </p:sp>
      <p:sp>
        <p:nvSpPr>
          <p:cNvPr id="3" name="Content Placeholder 2"/>
          <p:cNvSpPr>
            <a:spLocks noGrp="1"/>
          </p:cNvSpPr>
          <p:nvPr>
            <p:ph idx="1"/>
          </p:nvPr>
        </p:nvSpPr>
        <p:spPr>
          <a:xfrm>
            <a:off x="685800" y="3276600"/>
            <a:ext cx="8229600" cy="3276600"/>
          </a:xfrm>
        </p:spPr>
        <p:txBody>
          <a:bodyPr>
            <a:normAutofit fontScale="85000" lnSpcReduction="20000"/>
          </a:bodyPr>
          <a:lstStyle/>
          <a:p>
            <a:r>
              <a:rPr lang="en-US" sz="2400" dirty="0" smtClean="0"/>
              <a:t>These features cut through noise and reverberation, but they are destroyed by excess reflections. </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These spikes are invisible to current hearing models, and to all the ISO3382 measures of acoustic quality.</a:t>
            </a:r>
          </a:p>
        </p:txBody>
      </p:sp>
      <p:pic>
        <p:nvPicPr>
          <p:cNvPr id="4" name="Picture 7" descr="One_two_clear_and_garbled.bmp"/>
          <p:cNvPicPr>
            <a:picLocks noChangeAspect="1"/>
          </p:cNvPicPr>
          <p:nvPr/>
        </p:nvPicPr>
        <p:blipFill>
          <a:blip r:embed="rId2" cstate="print"/>
          <a:srcRect b="48916"/>
          <a:stretch>
            <a:fillRect/>
          </a:stretch>
        </p:blipFill>
        <p:spPr bwMode="auto">
          <a:xfrm>
            <a:off x="838201" y="1219200"/>
            <a:ext cx="5714999" cy="1815353"/>
          </a:xfrm>
          <a:prstGeom prst="rect">
            <a:avLst/>
          </a:prstGeom>
          <a:noFill/>
          <a:ln w="9525">
            <a:noFill/>
            <a:miter lim="800000"/>
            <a:headEnd/>
            <a:tailEnd/>
          </a:ln>
        </p:spPr>
      </p:pic>
      <p:sp>
        <p:nvSpPr>
          <p:cNvPr id="5" name="TextBox 4"/>
          <p:cNvSpPr txBox="1"/>
          <p:nvPr/>
        </p:nvSpPr>
        <p:spPr>
          <a:xfrm>
            <a:off x="6712527" y="1371600"/>
            <a:ext cx="2202873" cy="1477328"/>
          </a:xfrm>
          <a:prstGeom prst="rect">
            <a:avLst/>
          </a:prstGeom>
          <a:noFill/>
        </p:spPr>
        <p:txBody>
          <a:bodyPr wrap="square" rtlCol="0">
            <a:spAutoFit/>
          </a:bodyPr>
          <a:lstStyle/>
          <a:p>
            <a:r>
              <a:rPr lang="en-US" dirty="0" smtClean="0"/>
              <a:t>Broadband pressure waveforms  of “One”</a:t>
            </a:r>
          </a:p>
          <a:p>
            <a:r>
              <a:rPr lang="en-US" dirty="0" smtClean="0"/>
              <a:t> and “Two”.</a:t>
            </a:r>
          </a:p>
          <a:p>
            <a:endParaRPr lang="en-US" dirty="0" smtClean="0"/>
          </a:p>
          <a:p>
            <a:r>
              <a:rPr lang="en-US" dirty="0" smtClean="0"/>
              <a:t>These sound close!</a:t>
            </a:r>
            <a:endParaRPr lang="en-US" dirty="0"/>
          </a:p>
        </p:txBody>
      </p:sp>
      <p:pic>
        <p:nvPicPr>
          <p:cNvPr id="6" name="Picture 7" descr="One_two_clear_and_garbled.bmp"/>
          <p:cNvPicPr>
            <a:picLocks noChangeAspect="1"/>
          </p:cNvPicPr>
          <p:nvPr/>
        </p:nvPicPr>
        <p:blipFill>
          <a:blip r:embed="rId2" cstate="print"/>
          <a:srcRect t="49192"/>
          <a:stretch>
            <a:fillRect/>
          </a:stretch>
        </p:blipFill>
        <p:spPr bwMode="auto">
          <a:xfrm>
            <a:off x="838200" y="3962400"/>
            <a:ext cx="5788598" cy="1828800"/>
          </a:xfrm>
          <a:prstGeom prst="rect">
            <a:avLst/>
          </a:prstGeom>
          <a:noFill/>
          <a:ln w="9525">
            <a:noFill/>
            <a:miter lim="800000"/>
            <a:headEnd/>
            <a:tailEnd/>
          </a:ln>
        </p:spPr>
      </p:pic>
      <p:sp>
        <p:nvSpPr>
          <p:cNvPr id="7" name="TextBox 6"/>
          <p:cNvSpPr txBox="1"/>
          <p:nvPr/>
        </p:nvSpPr>
        <p:spPr>
          <a:xfrm>
            <a:off x="6779198" y="3962400"/>
            <a:ext cx="2136202" cy="1477328"/>
          </a:xfrm>
          <a:prstGeom prst="rect">
            <a:avLst/>
          </a:prstGeom>
          <a:noFill/>
        </p:spPr>
        <p:txBody>
          <a:bodyPr wrap="square" rtlCol="0">
            <a:spAutoFit/>
          </a:bodyPr>
          <a:lstStyle/>
          <a:p>
            <a:r>
              <a:rPr lang="en-US" dirty="0" smtClean="0"/>
              <a:t>The same waveforms with excessive early reflections sound distant.</a:t>
            </a:r>
            <a:endParaRPr lang="en-US" dirty="0"/>
          </a:p>
        </p:txBody>
      </p:sp>
    </p:spTree>
    <p:extLst>
      <p:ext uri="{BB962C8B-B14F-4D97-AF65-F5344CB8AC3E}">
        <p14:creationId xmlns:p14="http://schemas.microsoft.com/office/powerpoint/2010/main" val="2903700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7101"/>
            <a:ext cx="8229600" cy="897082"/>
          </a:xfrm>
        </p:spPr>
        <p:txBody>
          <a:bodyPr>
            <a:noAutofit/>
          </a:bodyPr>
          <a:lstStyle/>
          <a:p>
            <a:pPr algn="ctr"/>
            <a:r>
              <a:rPr lang="en-US" sz="3600" dirty="0" smtClean="0"/>
              <a:t>The mechanism for perceiving closeness was proposed by J. C. R. </a:t>
            </a:r>
            <a:r>
              <a:rPr lang="en-US" sz="3600" dirty="0" err="1" smtClean="0"/>
              <a:t>Licklider</a:t>
            </a:r>
            <a:r>
              <a:rPr lang="en-US" sz="3600" dirty="0" smtClean="0"/>
              <a:t> 1951</a:t>
            </a:r>
            <a:endParaRPr lang="en-US" sz="3600" dirty="0"/>
          </a:p>
        </p:txBody>
      </p:sp>
      <p:sp>
        <p:nvSpPr>
          <p:cNvPr id="3" name="Content Placeholder 2"/>
          <p:cNvSpPr>
            <a:spLocks noGrp="1"/>
          </p:cNvSpPr>
          <p:nvPr>
            <p:ph idx="1"/>
          </p:nvPr>
        </p:nvSpPr>
        <p:spPr>
          <a:xfrm>
            <a:off x="457200" y="3033073"/>
            <a:ext cx="5265592" cy="3303334"/>
          </a:xfrm>
        </p:spPr>
        <p:txBody>
          <a:bodyPr>
            <a:normAutofit/>
          </a:bodyPr>
          <a:lstStyle/>
          <a:p>
            <a:pPr lvl="1"/>
            <a:r>
              <a:rPr lang="en-US" sz="2200" dirty="0" smtClean="0"/>
              <a:t>Licklider proposed that our acuity</a:t>
            </a:r>
            <a:r>
              <a:rPr lang="en-US" sz="2200" baseline="0" dirty="0" smtClean="0"/>
              <a:t> of pitch perception could only be explained by an autocorrelator </a:t>
            </a:r>
            <a:r>
              <a:rPr lang="en-US" sz="2200" dirty="0" smtClean="0"/>
              <a:t>located as close as possible to the hair cells.</a:t>
            </a:r>
          </a:p>
          <a:p>
            <a:pPr lvl="1"/>
            <a:r>
              <a:rPr lang="en-US" sz="2200" dirty="0" smtClean="0"/>
              <a:t>We now pretty sure this circuit exists – and it is directly below the hair cells.</a:t>
            </a:r>
          </a:p>
          <a:p>
            <a:pPr lvl="1"/>
            <a:r>
              <a:rPr lang="en-US" sz="2200" i="1" dirty="0" smtClean="0">
                <a:solidFill>
                  <a:srgbClr val="C00000"/>
                </a:solidFill>
              </a:rPr>
              <a:t>Before signals are sent to the auditory nerve they have already been separated from each other by pitch.</a:t>
            </a:r>
          </a:p>
          <a:p>
            <a:endParaRPr lang="en-US" i="1" dirty="0">
              <a:solidFill>
                <a:srgbClr val="C00000"/>
              </a:solidFill>
            </a:endParaRPr>
          </a:p>
        </p:txBody>
      </p:sp>
      <p:pic>
        <p:nvPicPr>
          <p:cNvPr id="4" name="Picture 3"/>
          <p:cNvPicPr>
            <a:picLocks noChangeAspect="1"/>
          </p:cNvPicPr>
          <p:nvPr/>
        </p:nvPicPr>
        <p:blipFill>
          <a:blip r:embed="rId2"/>
          <a:stretch>
            <a:fillRect/>
          </a:stretch>
        </p:blipFill>
        <p:spPr>
          <a:xfrm>
            <a:off x="457200" y="1693428"/>
            <a:ext cx="5402407" cy="1123950"/>
          </a:xfrm>
          <a:prstGeom prst="rect">
            <a:avLst/>
          </a:prstGeom>
        </p:spPr>
      </p:pic>
      <p:pic>
        <p:nvPicPr>
          <p:cNvPr id="5" name="Picture 4"/>
          <p:cNvPicPr>
            <a:picLocks noChangeAspect="1"/>
          </p:cNvPicPr>
          <p:nvPr/>
        </p:nvPicPr>
        <p:blipFill>
          <a:blip r:embed="rId3"/>
          <a:stretch>
            <a:fillRect/>
          </a:stretch>
        </p:blipFill>
        <p:spPr>
          <a:xfrm>
            <a:off x="5859607" y="1706302"/>
            <a:ext cx="2690378" cy="3137645"/>
          </a:xfrm>
          <a:prstGeom prst="rect">
            <a:avLst/>
          </a:prstGeom>
        </p:spPr>
      </p:pic>
    </p:spTree>
    <p:extLst>
      <p:ext uri="{BB962C8B-B14F-4D97-AF65-F5344CB8AC3E}">
        <p14:creationId xmlns:p14="http://schemas.microsoft.com/office/powerpoint/2010/main" val="23067537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The upper frequencies in voiced speech cut through noise and reverberation</a:t>
            </a:r>
            <a:endParaRPr lang="en-US" sz="3600" dirty="0"/>
          </a:p>
        </p:txBody>
      </p:sp>
      <p:sp>
        <p:nvSpPr>
          <p:cNvPr id="5" name="TextBox 4"/>
          <p:cNvSpPr txBox="1"/>
          <p:nvPr/>
        </p:nvSpPr>
        <p:spPr>
          <a:xfrm>
            <a:off x="685800" y="5562600"/>
            <a:ext cx="7696200" cy="954107"/>
          </a:xfrm>
          <a:prstGeom prst="rect">
            <a:avLst/>
          </a:prstGeom>
          <a:noFill/>
        </p:spPr>
        <p:txBody>
          <a:bodyPr wrap="square" rtlCol="0">
            <a:spAutoFit/>
          </a:bodyPr>
          <a:lstStyle/>
          <a:p>
            <a:r>
              <a:rPr lang="en-US" sz="2800" dirty="0" smtClean="0"/>
              <a:t>The syllable “one” voiced and then whispered, high-pass filtered at 1000Hz, with equal RMS level.</a:t>
            </a:r>
            <a:endParaRPr lang="en-US" sz="2800" dirty="0"/>
          </a:p>
        </p:txBody>
      </p:sp>
      <p:pic>
        <p:nvPicPr>
          <p:cNvPr id="6" name="Picture 5" descr="one_one.png"/>
          <p:cNvPicPr>
            <a:picLocks noChangeAspect="1"/>
          </p:cNvPicPr>
          <p:nvPr/>
        </p:nvPicPr>
        <p:blipFill>
          <a:blip r:embed="rId4" cstate="print"/>
          <a:stretch>
            <a:fillRect/>
          </a:stretch>
        </p:blipFill>
        <p:spPr>
          <a:xfrm>
            <a:off x="1066800" y="1569307"/>
            <a:ext cx="6945955" cy="3688493"/>
          </a:xfrm>
          <a:prstGeom prst="rect">
            <a:avLst/>
          </a:prstGeom>
        </p:spPr>
      </p:pic>
      <p:pic>
        <p:nvPicPr>
          <p:cNvPr id="3" name="one_voice_whisper_x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0550" y="3108753"/>
            <a:ext cx="609600" cy="609600"/>
          </a:xfrm>
          <a:prstGeom prst="rect">
            <a:avLst/>
          </a:prstGeom>
        </p:spPr>
      </p:pic>
    </p:spTree>
    <p:extLst>
      <p:ext uri="{BB962C8B-B14F-4D97-AF65-F5344CB8AC3E}">
        <p14:creationId xmlns:p14="http://schemas.microsoft.com/office/powerpoint/2010/main" val="2852630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Voice and whisper in noise</a:t>
            </a:r>
            <a:endParaRPr lang="en-US" dirty="0"/>
          </a:p>
        </p:txBody>
      </p:sp>
      <p:sp>
        <p:nvSpPr>
          <p:cNvPr id="7" name="Content Placeholder 6"/>
          <p:cNvSpPr>
            <a:spLocks noGrp="1"/>
          </p:cNvSpPr>
          <p:nvPr>
            <p:ph idx="1"/>
          </p:nvPr>
        </p:nvSpPr>
        <p:spPr>
          <a:xfrm>
            <a:off x="457200" y="1600200"/>
            <a:ext cx="8229600" cy="3276599"/>
          </a:xfrm>
        </p:spPr>
        <p:txBody>
          <a:bodyPr>
            <a:normAutofit/>
          </a:bodyPr>
          <a:lstStyle/>
          <a:p>
            <a:r>
              <a:rPr lang="en-US" dirty="0" smtClean="0"/>
              <a:t>Sometimes – maybe most of the time – you hear what you expect to hear, whether you actually hear it or not!</a:t>
            </a:r>
          </a:p>
          <a:p>
            <a:endParaRPr lang="en-US" dirty="0" smtClean="0"/>
          </a:p>
          <a:p>
            <a:r>
              <a:rPr lang="en-US" dirty="0" smtClean="0"/>
              <a:t>I will play sounds – see if you can guess what they are…</a:t>
            </a:r>
            <a:endParaRPr lang="en-US" dirty="0"/>
          </a:p>
        </p:txBody>
      </p:sp>
      <p:pic>
        <p:nvPicPr>
          <p:cNvPr id="3" name="1_to_4_with_noise_whisper_only_mon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81566" y="5181599"/>
            <a:ext cx="609600" cy="609600"/>
          </a:xfrm>
          <a:prstGeom prst="rect">
            <a:avLst/>
          </a:prstGeom>
        </p:spPr>
      </p:pic>
      <p:pic>
        <p:nvPicPr>
          <p:cNvPr id="4" name="1_to_4_with_noise_voice_only_mon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130084" y="5181599"/>
            <a:ext cx="609600" cy="609600"/>
          </a:xfrm>
          <a:prstGeom prst="rect">
            <a:avLst/>
          </a:prstGeom>
        </p:spPr>
      </p:pic>
    </p:spTree>
    <p:extLst>
      <p:ext uri="{BB962C8B-B14F-4D97-AF65-F5344CB8AC3E}">
        <p14:creationId xmlns:p14="http://schemas.microsoft.com/office/powerpoint/2010/main" val="3694870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6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1143000"/>
          </a:xfrm>
        </p:spPr>
        <p:txBody>
          <a:bodyPr/>
          <a:lstStyle/>
          <a:p>
            <a:pPr algn="ctr"/>
            <a:r>
              <a:rPr lang="en-US" dirty="0" smtClean="0"/>
              <a:t>The Organ of </a:t>
            </a:r>
            <a:r>
              <a:rPr lang="en-US" dirty="0" err="1" smtClean="0"/>
              <a:t>Corti</a:t>
            </a:r>
            <a:endParaRPr lang="en-US" dirty="0"/>
          </a:p>
        </p:txBody>
      </p:sp>
      <p:pic>
        <p:nvPicPr>
          <p:cNvPr id="5" name="Picture 4" descr="organ of cortia.jpg"/>
          <p:cNvPicPr>
            <a:picLocks noChangeAspect="1"/>
          </p:cNvPicPr>
          <p:nvPr/>
        </p:nvPicPr>
        <p:blipFill>
          <a:blip r:embed="rId3" cstate="print"/>
          <a:srcRect l="7727" t="4715"/>
          <a:stretch>
            <a:fillRect/>
          </a:stretch>
        </p:blipFill>
        <p:spPr>
          <a:xfrm>
            <a:off x="304800" y="815340"/>
            <a:ext cx="4876800" cy="2850007"/>
          </a:xfrm>
          <a:prstGeom prst="rect">
            <a:avLst/>
          </a:prstGeom>
        </p:spPr>
      </p:pic>
      <p:pic>
        <p:nvPicPr>
          <p:cNvPr id="6" name="Picture 5" descr="Hair_cell_ganglion.jpg"/>
          <p:cNvPicPr>
            <a:picLocks noChangeAspect="1"/>
          </p:cNvPicPr>
          <p:nvPr/>
        </p:nvPicPr>
        <p:blipFill>
          <a:blip r:embed="rId4" cstate="print"/>
          <a:srcRect l="5797"/>
          <a:stretch>
            <a:fillRect/>
          </a:stretch>
        </p:blipFill>
        <p:spPr>
          <a:xfrm>
            <a:off x="5105400" y="838200"/>
            <a:ext cx="3804743" cy="2819400"/>
          </a:xfrm>
          <a:prstGeom prst="rect">
            <a:avLst/>
          </a:prstGeom>
        </p:spPr>
      </p:pic>
      <p:sp>
        <p:nvSpPr>
          <p:cNvPr id="7" name="TextBox 6"/>
          <p:cNvSpPr txBox="1"/>
          <p:nvPr/>
        </p:nvSpPr>
        <p:spPr>
          <a:xfrm>
            <a:off x="381000" y="3771900"/>
            <a:ext cx="8305800" cy="2554545"/>
          </a:xfrm>
          <a:prstGeom prst="rect">
            <a:avLst/>
          </a:prstGeom>
          <a:noFill/>
        </p:spPr>
        <p:txBody>
          <a:bodyPr wrap="square" rtlCol="0">
            <a:spAutoFit/>
          </a:bodyPr>
          <a:lstStyle/>
          <a:p>
            <a:pPr algn="ctr"/>
            <a:r>
              <a:rPr lang="en-US" sz="2400" dirty="0" smtClean="0"/>
              <a:t>Contains ~3000 inner hair cells, ~15,000 outer hair cells, and ~60,000 spiral ganglia. The inner hair cells detect basilar motion, the outer hair cells control the membrane sensitivity, and the spiral ganglia auto-correlate.</a:t>
            </a:r>
          </a:p>
          <a:p>
            <a:pPr algn="ctr"/>
            <a:r>
              <a:rPr lang="en-US" sz="3200" b="1" dirty="0" smtClean="0"/>
              <a:t>How do the ganglia work? </a:t>
            </a:r>
            <a:r>
              <a:rPr lang="en-US" sz="3200" b="1" dirty="0"/>
              <a:t>W</a:t>
            </a:r>
            <a:r>
              <a:rPr lang="en-US" sz="3200" b="1" dirty="0" smtClean="0"/>
              <a:t>hy are they vitally important?</a:t>
            </a:r>
            <a:endParaRPr lang="en-US" sz="3200" b="1" dirty="0"/>
          </a:p>
        </p:txBody>
      </p:sp>
    </p:spTree>
    <p:extLst>
      <p:ext uri="{BB962C8B-B14F-4D97-AF65-F5344CB8AC3E}">
        <p14:creationId xmlns:p14="http://schemas.microsoft.com/office/powerpoint/2010/main" val="1377552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The spiral ganglia in the organ of </a:t>
            </a:r>
            <a:r>
              <a:rPr lang="en-US" sz="3600" dirty="0" err="1" smtClean="0"/>
              <a:t>Corti</a:t>
            </a:r>
            <a:r>
              <a:rPr lang="en-US" sz="3600" dirty="0" smtClean="0"/>
              <a:t>  enable source separation by pitch</a:t>
            </a:r>
            <a:endParaRPr lang="en-US" sz="3600" dirty="0"/>
          </a:p>
        </p:txBody>
      </p:sp>
      <p:sp>
        <p:nvSpPr>
          <p:cNvPr id="3" name="Content Placeholder 2"/>
          <p:cNvSpPr>
            <a:spLocks noGrp="1"/>
          </p:cNvSpPr>
          <p:nvPr>
            <p:ph idx="1"/>
          </p:nvPr>
        </p:nvSpPr>
        <p:spPr>
          <a:xfrm>
            <a:off x="457200" y="1676402"/>
            <a:ext cx="8229600" cy="5257800"/>
          </a:xfrm>
        </p:spPr>
        <p:txBody>
          <a:bodyPr>
            <a:normAutofit/>
          </a:bodyPr>
          <a:lstStyle/>
          <a:p>
            <a:r>
              <a:rPr lang="en-US" sz="2800" dirty="0" smtClean="0"/>
              <a:t>Which is essential to surviving cocktail parties and enjoying polyphony. </a:t>
            </a:r>
          </a:p>
          <a:p>
            <a:endParaRPr lang="en-US" sz="2800" dirty="0" smtClean="0"/>
          </a:p>
          <a:p>
            <a:r>
              <a:rPr lang="en-US" sz="2800" dirty="0" smtClean="0"/>
              <a:t>Our C Model can separate two simultaneous talkers from each other if their vocal pitches are different by as little as half a semitone!</a:t>
            </a:r>
          </a:p>
          <a:p>
            <a:endParaRPr lang="en-US" sz="2800" dirty="0" smtClean="0"/>
          </a:p>
          <a:p>
            <a:r>
              <a:rPr lang="en-US" sz="2800" dirty="0" smtClean="0"/>
              <a:t>Without the peaks created by the phases of harmonic tones we cannot separate or localize these signals.</a:t>
            </a:r>
          </a:p>
        </p:txBody>
      </p:sp>
      <p:sp>
        <p:nvSpPr>
          <p:cNvPr id="6" name="TextBox 5"/>
          <p:cNvSpPr txBox="1"/>
          <p:nvPr/>
        </p:nvSpPr>
        <p:spPr>
          <a:xfrm>
            <a:off x="2286000" y="4343400"/>
            <a:ext cx="2133600" cy="461665"/>
          </a:xfrm>
          <a:prstGeom prst="rect">
            <a:avLst/>
          </a:prstGeom>
          <a:noFill/>
        </p:spPr>
        <p:txBody>
          <a:bodyPr wrap="square" rtlCol="0">
            <a:spAutoFit/>
          </a:bodyPr>
          <a:lstStyle/>
          <a:p>
            <a:r>
              <a:rPr lang="en-US" sz="2400" dirty="0" smtClean="0"/>
              <a:t>C and C# mixed</a:t>
            </a:r>
            <a:endParaRPr lang="en-US" sz="2400" dirty="0"/>
          </a:p>
        </p:txBody>
      </p:sp>
      <p:sp>
        <p:nvSpPr>
          <p:cNvPr id="7" name="TextBox 6"/>
          <p:cNvSpPr txBox="1"/>
          <p:nvPr/>
        </p:nvSpPr>
        <p:spPr>
          <a:xfrm>
            <a:off x="4495800" y="3962400"/>
            <a:ext cx="2971800" cy="830997"/>
          </a:xfrm>
          <a:prstGeom prst="rect">
            <a:avLst/>
          </a:prstGeom>
          <a:noFill/>
        </p:spPr>
        <p:txBody>
          <a:bodyPr wrap="square" rtlCol="0">
            <a:spAutoFit/>
          </a:bodyPr>
          <a:lstStyle/>
          <a:p>
            <a:pPr algn="ctr"/>
            <a:r>
              <a:rPr lang="en-US" sz="2400" dirty="0" smtClean="0"/>
              <a:t>After separation by  pitch</a:t>
            </a:r>
            <a:endParaRPr lang="en-US" sz="2400" dirty="0"/>
          </a:p>
        </p:txBody>
      </p:sp>
      <p:pic>
        <p:nvPicPr>
          <p:cNvPr id="11" name="c_c_sharp_mix.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10" cstate="print"/>
          <a:stretch>
            <a:fillRect/>
          </a:stretch>
        </p:blipFill>
        <p:spPr>
          <a:xfrm>
            <a:off x="1828800" y="4343400"/>
            <a:ext cx="457200" cy="457200"/>
          </a:xfrm>
          <a:prstGeom prst="rect">
            <a:avLst/>
          </a:prstGeom>
        </p:spPr>
      </p:pic>
      <p:pic>
        <p:nvPicPr>
          <p:cNvPr id="12" name="c_c_sharp_mixf0_high.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11" cstate="print"/>
          <a:stretch>
            <a:fillRect/>
          </a:stretch>
        </p:blipFill>
        <p:spPr>
          <a:xfrm>
            <a:off x="7239000" y="4267200"/>
            <a:ext cx="457200" cy="457200"/>
          </a:xfrm>
          <a:prstGeom prst="rect">
            <a:avLst/>
          </a:prstGeom>
        </p:spPr>
      </p:pic>
      <p:pic>
        <p:nvPicPr>
          <p:cNvPr id="13" name="c_c_sharp_mixf0_low.mp3">
            <a:hlinkClick r:id="" action="ppaction://media"/>
          </p:cNvPr>
          <p:cNvPicPr>
            <a:picLocks noChangeAspect="1"/>
          </p:cNvPicPr>
          <p:nvPr>
            <a:audioFile r:link="rId6"/>
            <p:extLst>
              <p:ext uri="{DAA4B4D4-6D71-4841-9C94-3DE7FCFB9230}">
                <p14:media xmlns:p14="http://schemas.microsoft.com/office/powerpoint/2010/main" r:link="rId5"/>
              </p:ext>
            </p:extLst>
          </p:nvPr>
        </p:nvPicPr>
        <p:blipFill>
          <a:blip r:embed="rId12" cstate="print"/>
          <a:stretch>
            <a:fillRect/>
          </a:stretch>
        </p:blipFill>
        <p:spPr>
          <a:xfrm>
            <a:off x="8001000" y="4267200"/>
            <a:ext cx="457200" cy="457200"/>
          </a:xfrm>
          <a:prstGeom prst="rect">
            <a:avLst/>
          </a:prstGeom>
        </p:spPr>
      </p:pic>
      <p:pic>
        <p:nvPicPr>
          <p:cNvPr id="14" name="c_c_sharp_rvb_high_mono_hp.mp3">
            <a:hlinkClick r:id="" action="ppaction://media"/>
          </p:cNvPr>
          <p:cNvPicPr>
            <a:picLocks noChangeAspect="1"/>
          </p:cNvPicPr>
          <p:nvPr>
            <a:audioFile r:link="rId8"/>
            <p:extLst>
              <p:ext uri="{DAA4B4D4-6D71-4841-9C94-3DE7FCFB9230}">
                <p14:media xmlns:p14="http://schemas.microsoft.com/office/powerpoint/2010/main" r:link="rId7"/>
              </p:ext>
            </p:extLst>
          </p:nvPr>
        </p:nvPicPr>
        <p:blipFill>
          <a:blip r:embed="rId13" cstate="print"/>
          <a:stretch>
            <a:fillRect/>
          </a:stretch>
        </p:blipFill>
        <p:spPr>
          <a:xfrm>
            <a:off x="6705600" y="5791200"/>
            <a:ext cx="457200" cy="457200"/>
          </a:xfrm>
          <a:prstGeom prst="rect">
            <a:avLst/>
          </a:prstGeom>
        </p:spPr>
      </p:pic>
    </p:spTree>
    <p:extLst>
      <p:ext uri="{BB962C8B-B14F-4D97-AF65-F5344CB8AC3E}">
        <p14:creationId xmlns:p14="http://schemas.microsoft.com/office/powerpoint/2010/main" val="4112085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8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002" fill="hold"/>
                                        <p:tgtEl>
                                          <p:spTgt spid="12"/>
                                        </p:tgtEl>
                                      </p:cBhvr>
                                    </p:cmd>
                                  </p:childTnLst>
                                </p:cTn>
                              </p:par>
                            </p:childTnLst>
                          </p:cTn>
                        </p:par>
                      </p:childTnLst>
                    </p:cTn>
                  </p:par>
                </p:childTnLst>
              </p:cTn>
              <p:nextCondLst>
                <p:cond evt="onClick" delay="0">
                  <p:tgtEl>
                    <p:spTgt spid="12"/>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002" fill="hold"/>
                                        <p:tgtEl>
                                          <p:spTgt spid="13"/>
                                        </p:tgtEl>
                                      </p:cBhvr>
                                    </p:cmd>
                                  </p:childTnLst>
                                </p:cTn>
                              </p:par>
                            </p:childTnLst>
                          </p:cTn>
                        </p:par>
                      </p:childTnLst>
                    </p:cTn>
                  </p:par>
                </p:childTnLst>
              </p:cTn>
              <p:nextCondLst>
                <p:cond evt="onClick" delay="0">
                  <p:tgtEl>
                    <p:spTgt spid="13"/>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1133" fill="hold"/>
                                        <p:tgtEl>
                                          <p:spTgt spid="14"/>
                                        </p:tgtEl>
                                      </p:cBhvr>
                                    </p:cmd>
                                  </p:childTnLst>
                                </p:cTn>
                              </p:par>
                            </p:childTnLst>
                          </p:cTn>
                        </p:par>
                      </p:childTnLst>
                    </p:cTn>
                  </p:par>
                </p:childTnLst>
              </p:cTn>
              <p:nextCondLst>
                <p:cond evt="onClick" delay="0">
                  <p:tgtEl>
                    <p:spTgt spid="14"/>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5351"/>
            <a:ext cx="7886700" cy="1325563"/>
          </a:xfrm>
        </p:spPr>
        <p:txBody>
          <a:bodyPr/>
          <a:lstStyle/>
          <a:p>
            <a:pPr algn="ctr"/>
            <a:r>
              <a:rPr lang="en-US" dirty="0" smtClean="0"/>
              <a:t>Comb filters as autocorrelators</a:t>
            </a:r>
            <a:endParaRPr lang="en-US" dirty="0"/>
          </a:p>
        </p:txBody>
      </p:sp>
      <p:sp>
        <p:nvSpPr>
          <p:cNvPr id="3" name="Content Placeholder 2"/>
          <p:cNvSpPr>
            <a:spLocks noGrp="1"/>
          </p:cNvSpPr>
          <p:nvPr>
            <p:ph idx="1"/>
          </p:nvPr>
        </p:nvSpPr>
        <p:spPr>
          <a:xfrm>
            <a:off x="628650" y="1399594"/>
            <a:ext cx="7886700" cy="4907688"/>
          </a:xfrm>
        </p:spPr>
        <p:txBody>
          <a:bodyPr>
            <a:normAutofit fontScale="92500"/>
          </a:bodyPr>
          <a:lstStyle/>
          <a:p>
            <a:r>
              <a:rPr lang="en-US" dirty="0" smtClean="0"/>
              <a:t>An </a:t>
            </a:r>
            <a:r>
              <a:rPr lang="en-US" dirty="0" smtClean="0"/>
              <a:t>ensemble of comb filters can be constructed by connecting spiral ganglia cells to subsequent hair cells.</a:t>
            </a:r>
          </a:p>
          <a:p>
            <a:pPr lvl="1"/>
            <a:r>
              <a:rPr lang="en-US" dirty="0" smtClean="0"/>
              <a:t>An ensemble of such filters would detect the presence of spikes in the basilar motion, and separate individual sources by their pitch.</a:t>
            </a:r>
          </a:p>
          <a:p>
            <a:r>
              <a:rPr lang="en-US" dirty="0" smtClean="0"/>
              <a:t>A practical autocorrelator of </a:t>
            </a:r>
            <a:r>
              <a:rPr lang="en-US" dirty="0" smtClean="0"/>
              <a:t>the </a:t>
            </a:r>
            <a:r>
              <a:rPr lang="en-US" dirty="0" smtClean="0"/>
              <a:t>type Licklider proposed needs to be about 80ms long to achieve human pitch acuity.</a:t>
            </a:r>
          </a:p>
          <a:p>
            <a:pPr lvl="1"/>
            <a:r>
              <a:rPr lang="en-US" dirty="0" smtClean="0"/>
              <a:t>A minimum of five equally spaced taps is required.</a:t>
            </a:r>
          </a:p>
          <a:p>
            <a:pPr lvl="1"/>
            <a:endParaRPr lang="en-US" dirty="0"/>
          </a:p>
          <a:p>
            <a:r>
              <a:rPr lang="en-US" dirty="0" smtClean="0"/>
              <a:t>With this knowledge we have developed a measure that predicts when a sound source becomes distant and not localizable.</a:t>
            </a:r>
            <a:endParaRPr lang="en-US" dirty="0"/>
          </a:p>
        </p:txBody>
      </p:sp>
    </p:spTree>
    <p:extLst>
      <p:ext uri="{BB962C8B-B14F-4D97-AF65-F5344CB8AC3E}">
        <p14:creationId xmlns:p14="http://schemas.microsoft.com/office/powerpoint/2010/main" val="2651051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pPr algn="ctr"/>
            <a:r>
              <a:rPr lang="en-US" sz="3200" dirty="0" smtClean="0"/>
              <a:t>Our first measure, </a:t>
            </a:r>
            <a:r>
              <a:rPr lang="en-US" sz="3200" dirty="0" smtClean="0">
                <a:solidFill>
                  <a:srgbClr val="FF0000"/>
                </a:solidFill>
              </a:rPr>
              <a:t>LOC</a:t>
            </a:r>
            <a:r>
              <a:rPr lang="en-US" sz="3200" dirty="0" smtClean="0"/>
              <a:t>, uses the ability to sharply localize sound as a proxy for near/far.</a:t>
            </a:r>
            <a:endParaRPr lang="en-US" sz="3200" dirty="0"/>
          </a:p>
        </p:txBody>
      </p:sp>
      <p:pic>
        <p:nvPicPr>
          <p:cNvPr id="4" name="Picture 7"/>
          <p:cNvPicPr>
            <a:picLocks noChangeAspect="1" noChangeArrowheads="1"/>
          </p:cNvPicPr>
          <p:nvPr/>
        </p:nvPicPr>
        <p:blipFill>
          <a:blip r:embed="rId2" cstate="print"/>
          <a:srcRect/>
          <a:stretch>
            <a:fillRect/>
          </a:stretch>
        </p:blipFill>
        <p:spPr bwMode="auto">
          <a:xfrm>
            <a:off x="381000" y="1943100"/>
            <a:ext cx="3810000" cy="2857500"/>
          </a:xfrm>
          <a:prstGeom prst="rect">
            <a:avLst/>
          </a:prstGeom>
          <a:noFill/>
          <a:ln w="9525">
            <a:noFill/>
            <a:miter lim="800000"/>
            <a:headEnd/>
            <a:tailEnd/>
          </a:ln>
        </p:spPr>
      </p:pic>
      <p:sp>
        <p:nvSpPr>
          <p:cNvPr id="5" name="TextBox 4"/>
          <p:cNvSpPr txBox="1"/>
          <p:nvPr/>
        </p:nvSpPr>
        <p:spPr>
          <a:xfrm>
            <a:off x="4343400" y="1637467"/>
            <a:ext cx="4495800" cy="5601533"/>
          </a:xfrm>
          <a:prstGeom prst="rect">
            <a:avLst/>
          </a:prstGeom>
          <a:noFill/>
        </p:spPr>
        <p:txBody>
          <a:bodyPr wrap="square" rtlCol="0">
            <a:spAutoFit/>
          </a:bodyPr>
          <a:lstStyle/>
          <a:p>
            <a:r>
              <a:rPr lang="en-US" sz="2000" dirty="0" smtClean="0"/>
              <a:t>We determined the threshold of localization of </a:t>
            </a:r>
            <a:r>
              <a:rPr lang="en-US" sz="2000" dirty="0" smtClean="0"/>
              <a:t>male speech </a:t>
            </a:r>
            <a:r>
              <a:rPr lang="en-US" sz="2000" dirty="0" smtClean="0"/>
              <a:t>in reverberation as a function of D/R and pre-delay. RT values of 1 second and two seconds were tested.</a:t>
            </a:r>
          </a:p>
          <a:p>
            <a:endParaRPr lang="en-US" sz="2000" dirty="0" smtClean="0"/>
          </a:p>
          <a:p>
            <a:r>
              <a:rPr lang="en-US" sz="2000" dirty="0" smtClean="0"/>
              <a:t>For a 2s RT the threshold of localization can be as low as -17dB!</a:t>
            </a:r>
          </a:p>
          <a:p>
            <a:endParaRPr lang="en-US" sz="2000" dirty="0" smtClean="0"/>
          </a:p>
          <a:p>
            <a:r>
              <a:rPr lang="en-US" sz="2000" dirty="0" smtClean="0"/>
              <a:t>We developed the function LOC to predict this data. The red and cyan lines show the accuracy of the fit.</a:t>
            </a:r>
          </a:p>
          <a:p>
            <a:endParaRPr lang="en-US" sz="2000" dirty="0" smtClean="0"/>
          </a:p>
          <a:p>
            <a:r>
              <a:rPr lang="en-US" sz="2000" dirty="0" smtClean="0"/>
              <a:t>The LOC measure has been tested  in real rooms and halls with useful results.</a:t>
            </a:r>
          </a:p>
          <a:p>
            <a:endParaRPr lang="en-US" sz="2000" dirty="0" smtClean="0"/>
          </a:p>
          <a:p>
            <a:endParaRPr lang="en-US" sz="2000" dirty="0" smtClean="0"/>
          </a:p>
          <a:p>
            <a:endParaRPr lang="en-US" dirty="0" smtClean="0"/>
          </a:p>
        </p:txBody>
      </p:sp>
      <p:sp>
        <p:nvSpPr>
          <p:cNvPr id="3" name="TextBox 2"/>
          <p:cNvSpPr txBox="1"/>
          <p:nvPr/>
        </p:nvSpPr>
        <p:spPr>
          <a:xfrm>
            <a:off x="381001" y="5113867"/>
            <a:ext cx="3701344" cy="923330"/>
          </a:xfrm>
          <a:prstGeom prst="rect">
            <a:avLst/>
          </a:prstGeom>
          <a:noFill/>
        </p:spPr>
        <p:txBody>
          <a:bodyPr wrap="square" rtlCol="0">
            <a:spAutoFit/>
          </a:bodyPr>
          <a:lstStyle/>
          <a:p>
            <a:pPr algn="ctr"/>
            <a:r>
              <a:rPr lang="en-US" dirty="0" smtClean="0"/>
              <a:t>Black: 2 second RT, Blue, 1 second RT</a:t>
            </a:r>
          </a:p>
          <a:p>
            <a:pPr algn="ctr"/>
            <a:r>
              <a:rPr lang="en-US" dirty="0" smtClean="0"/>
              <a:t>Red and Cyan – values predicted by LOC</a:t>
            </a:r>
            <a:endParaRPr lang="en-US" dirty="0"/>
          </a:p>
        </p:txBody>
      </p:sp>
    </p:spTree>
    <p:extLst>
      <p:ext uri="{BB962C8B-B14F-4D97-AF65-F5344CB8AC3E}">
        <p14:creationId xmlns:p14="http://schemas.microsoft.com/office/powerpoint/2010/main" val="713059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lvl="0" algn="ctr"/>
            <a:r>
              <a:rPr lang="en-US" sz="3200" dirty="0" smtClean="0"/>
              <a:t>Example: Two seats in Boston Symphony Hall</a:t>
            </a:r>
            <a:endParaRPr lang="en-US" sz="3200" dirty="0"/>
          </a:p>
        </p:txBody>
      </p:sp>
      <p:sp>
        <p:nvSpPr>
          <p:cNvPr id="9" name="TextBox 8"/>
          <p:cNvSpPr txBox="1"/>
          <p:nvPr/>
        </p:nvSpPr>
        <p:spPr>
          <a:xfrm>
            <a:off x="228600" y="4572000"/>
            <a:ext cx="4419600" cy="830997"/>
          </a:xfrm>
          <a:prstGeom prst="rect">
            <a:avLst/>
          </a:prstGeom>
          <a:noFill/>
        </p:spPr>
        <p:txBody>
          <a:bodyPr wrap="square" rtlCol="0">
            <a:spAutoFit/>
          </a:bodyPr>
          <a:lstStyle/>
          <a:p>
            <a:r>
              <a:rPr lang="en-US" sz="2400" b="1" dirty="0" smtClean="0"/>
              <a:t>C80 = 0.85dB   IACC80 = .68      LOC =  9.1dB</a:t>
            </a:r>
            <a:endParaRPr lang="en-US" sz="2400" b="1" dirty="0"/>
          </a:p>
        </p:txBody>
      </p:sp>
      <p:sp>
        <p:nvSpPr>
          <p:cNvPr id="10" name="TextBox 9"/>
          <p:cNvSpPr txBox="1"/>
          <p:nvPr/>
        </p:nvSpPr>
        <p:spPr>
          <a:xfrm>
            <a:off x="4800600" y="4495800"/>
            <a:ext cx="3886200" cy="830997"/>
          </a:xfrm>
          <a:prstGeom prst="rect">
            <a:avLst/>
          </a:prstGeom>
          <a:noFill/>
        </p:spPr>
        <p:txBody>
          <a:bodyPr wrap="square" rtlCol="0">
            <a:spAutoFit/>
          </a:bodyPr>
          <a:lstStyle/>
          <a:p>
            <a:r>
              <a:rPr lang="en-US" sz="2400" b="1" dirty="0" smtClean="0"/>
              <a:t>C80=-0.21  IACC80 = 0.2    LOC = -1.2dB</a:t>
            </a:r>
            <a:endParaRPr lang="en-US" sz="2400" b="1" dirty="0"/>
          </a:p>
        </p:txBody>
      </p:sp>
      <p:sp>
        <p:nvSpPr>
          <p:cNvPr id="12" name="TextBox 11"/>
          <p:cNvSpPr txBox="1"/>
          <p:nvPr/>
        </p:nvSpPr>
        <p:spPr>
          <a:xfrm>
            <a:off x="838200" y="5486400"/>
            <a:ext cx="7010400" cy="1323439"/>
          </a:xfrm>
          <a:prstGeom prst="rect">
            <a:avLst/>
          </a:prstGeom>
          <a:noFill/>
        </p:spPr>
        <p:txBody>
          <a:bodyPr wrap="square" rtlCol="0">
            <a:spAutoFit/>
          </a:bodyPr>
          <a:lstStyle/>
          <a:p>
            <a:pPr algn="ctr"/>
            <a:r>
              <a:rPr lang="en-US" sz="2000" dirty="0" smtClean="0"/>
              <a:t>C80 </a:t>
            </a:r>
            <a:r>
              <a:rPr lang="en-US" sz="2000" dirty="0" smtClean="0"/>
              <a:t>shows little </a:t>
            </a:r>
            <a:r>
              <a:rPr lang="en-US" sz="2000" dirty="0" smtClean="0"/>
              <a:t>difference</a:t>
            </a:r>
            <a:r>
              <a:rPr lang="en-US" sz="2000" dirty="0" smtClean="0"/>
              <a:t>. </a:t>
            </a:r>
            <a:r>
              <a:rPr lang="en-US" sz="2000" dirty="0"/>
              <a:t>C</a:t>
            </a:r>
            <a:r>
              <a:rPr lang="en-US" sz="2000" dirty="0" smtClean="0"/>
              <a:t>urrent theories assume low values of IACC sound better than high values, so DD11 should sound better. LOC predicts that DD will sound poor and R 11 will be much better. It is!</a:t>
            </a:r>
            <a:endParaRPr lang="en-US" sz="2000" dirty="0"/>
          </a:p>
        </p:txBody>
      </p:sp>
      <p:pic>
        <p:nvPicPr>
          <p:cNvPr id="8" name="Mix_yafei_r_p2.mp3">
            <a:hlinkClick r:id="" action="ppaction://media"/>
          </p:cNvPr>
          <p:cNvPicPr>
            <a:picLocks noRot="1" noChangeAspect="1"/>
          </p:cNvPicPr>
          <p:nvPr>
            <a:audioFile r:link="rId1"/>
          </p:nvPr>
        </p:nvPicPr>
        <p:blipFill>
          <a:blip r:embed="rId4" cstate="print"/>
          <a:stretch>
            <a:fillRect/>
          </a:stretch>
        </p:blipFill>
        <p:spPr>
          <a:xfrm>
            <a:off x="4038600" y="3124200"/>
            <a:ext cx="533400" cy="533400"/>
          </a:xfrm>
          <a:prstGeom prst="rect">
            <a:avLst/>
          </a:prstGeom>
        </p:spPr>
      </p:pic>
      <p:pic>
        <p:nvPicPr>
          <p:cNvPr id="11" name="Mix_yafei_dd_m4.mp3">
            <a:hlinkClick r:id="" action="ppaction://media"/>
          </p:cNvPr>
          <p:cNvPicPr>
            <a:picLocks noRot="1" noChangeAspect="1"/>
          </p:cNvPicPr>
          <p:nvPr>
            <a:audioFile r:link="rId2"/>
          </p:nvPr>
        </p:nvPicPr>
        <p:blipFill>
          <a:blip r:embed="rId5" cstate="print"/>
          <a:stretch>
            <a:fillRect/>
          </a:stretch>
        </p:blipFill>
        <p:spPr>
          <a:xfrm>
            <a:off x="8610600" y="3048000"/>
            <a:ext cx="533400" cy="533400"/>
          </a:xfrm>
          <a:prstGeom prst="rect">
            <a:avLst/>
          </a:prstGeom>
        </p:spPr>
      </p:pic>
      <p:pic>
        <p:nvPicPr>
          <p:cNvPr id="16" name="Picture 15" descr="BSH rw R seat 11 IR.png"/>
          <p:cNvPicPr>
            <a:picLocks noChangeAspect="1"/>
          </p:cNvPicPr>
          <p:nvPr/>
        </p:nvPicPr>
        <p:blipFill>
          <a:blip r:embed="rId6" cstate="print"/>
          <a:stretch>
            <a:fillRect/>
          </a:stretch>
        </p:blipFill>
        <p:spPr>
          <a:xfrm>
            <a:off x="189122" y="1371600"/>
            <a:ext cx="3697078" cy="2986447"/>
          </a:xfrm>
          <a:prstGeom prst="rect">
            <a:avLst/>
          </a:prstGeom>
        </p:spPr>
      </p:pic>
      <p:pic>
        <p:nvPicPr>
          <p:cNvPr id="17" name="Picture 16" descr="BSH rw dd seat 11 IR.png"/>
          <p:cNvPicPr>
            <a:picLocks noChangeAspect="1"/>
          </p:cNvPicPr>
          <p:nvPr/>
        </p:nvPicPr>
        <p:blipFill>
          <a:blip r:embed="rId7" cstate="print"/>
          <a:stretch>
            <a:fillRect/>
          </a:stretch>
        </p:blipFill>
        <p:spPr>
          <a:xfrm>
            <a:off x="4495800" y="1371600"/>
            <a:ext cx="3819611" cy="2971800"/>
          </a:xfrm>
          <a:prstGeom prst="rect">
            <a:avLst/>
          </a:prstGeom>
        </p:spPr>
      </p:pic>
    </p:spTree>
    <p:extLst>
      <p:ext uri="{BB962C8B-B14F-4D97-AF65-F5344CB8AC3E}">
        <p14:creationId xmlns:p14="http://schemas.microsoft.com/office/powerpoint/2010/main" val="807159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92"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292" fill="hold"/>
                                        <p:tgtEl>
                                          <p:spTgt spid="11"/>
                                        </p:tgtEl>
                                      </p:cBhvr>
                                    </p:cmd>
                                  </p:childTnLst>
                                </p:cTn>
                              </p:par>
                            </p:childTnLst>
                          </p:cTn>
                        </p:par>
                      </p:childTnLst>
                    </p:cTn>
                  </p:par>
                </p:childTnLst>
              </p:cTn>
              <p:nextCondLst>
                <p:cond evt="onClick" delay="0">
                  <p:tgtEl>
                    <p:spTgt spid="1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Here is how LOC sees the IRs:</a:t>
            </a:r>
            <a:endParaRPr lang="en-US" dirty="0"/>
          </a:p>
        </p:txBody>
      </p:sp>
      <p:pic>
        <p:nvPicPr>
          <p:cNvPr id="7" name="Picture 6" descr="LOC_rw_r_omni_corrected_p2.bmp"/>
          <p:cNvPicPr>
            <a:picLocks noChangeAspect="1"/>
          </p:cNvPicPr>
          <p:nvPr/>
        </p:nvPicPr>
        <p:blipFill>
          <a:blip r:embed="rId2" cstate="print"/>
          <a:stretch>
            <a:fillRect/>
          </a:stretch>
        </p:blipFill>
        <p:spPr>
          <a:xfrm>
            <a:off x="274320" y="1143000"/>
            <a:ext cx="4267200" cy="3200400"/>
          </a:xfrm>
          <a:prstGeom prst="rect">
            <a:avLst/>
          </a:prstGeom>
        </p:spPr>
      </p:pic>
      <p:pic>
        <p:nvPicPr>
          <p:cNvPr id="8" name="Picture 7" descr="LOC_rw_dd_omni_corrected_m4.bmp"/>
          <p:cNvPicPr>
            <a:picLocks noChangeAspect="1"/>
          </p:cNvPicPr>
          <p:nvPr/>
        </p:nvPicPr>
        <p:blipFill>
          <a:blip r:embed="rId3" cstate="print"/>
          <a:stretch>
            <a:fillRect/>
          </a:stretch>
        </p:blipFill>
        <p:spPr>
          <a:xfrm>
            <a:off x="4480560" y="1143000"/>
            <a:ext cx="4282440" cy="3211830"/>
          </a:xfrm>
          <a:prstGeom prst="rect">
            <a:avLst/>
          </a:prstGeom>
        </p:spPr>
      </p:pic>
      <p:sp>
        <p:nvSpPr>
          <p:cNvPr id="9" name="TextBox 8"/>
          <p:cNvSpPr txBox="1"/>
          <p:nvPr/>
        </p:nvSpPr>
        <p:spPr>
          <a:xfrm>
            <a:off x="381000" y="4572000"/>
            <a:ext cx="3810000" cy="461665"/>
          </a:xfrm>
          <a:prstGeom prst="rect">
            <a:avLst/>
          </a:prstGeom>
          <a:noFill/>
        </p:spPr>
        <p:txBody>
          <a:bodyPr wrap="square" rtlCol="0">
            <a:spAutoFit/>
          </a:bodyPr>
          <a:lstStyle/>
          <a:p>
            <a:r>
              <a:rPr lang="en-US" dirty="0" smtClean="0"/>
              <a:t> </a:t>
            </a:r>
            <a:r>
              <a:rPr lang="en-US" sz="2400" dirty="0" smtClean="0"/>
              <a:t>row R seat 11.   LOC = 9.1dB</a:t>
            </a:r>
            <a:endParaRPr lang="en-US" sz="2400" dirty="0"/>
          </a:p>
        </p:txBody>
      </p:sp>
      <p:sp>
        <p:nvSpPr>
          <p:cNvPr id="10" name="TextBox 9"/>
          <p:cNvSpPr txBox="1"/>
          <p:nvPr/>
        </p:nvSpPr>
        <p:spPr>
          <a:xfrm>
            <a:off x="4572000" y="4572000"/>
            <a:ext cx="4191000" cy="461665"/>
          </a:xfrm>
          <a:prstGeom prst="rect">
            <a:avLst/>
          </a:prstGeom>
          <a:noFill/>
        </p:spPr>
        <p:txBody>
          <a:bodyPr wrap="square" rtlCol="0">
            <a:spAutoFit/>
          </a:bodyPr>
          <a:lstStyle/>
          <a:p>
            <a:r>
              <a:rPr lang="en-US" sz="2400" dirty="0" smtClean="0"/>
              <a:t>row DD, seat 11. LOC  = -1.1dB</a:t>
            </a:r>
            <a:endParaRPr lang="en-US" sz="2400" dirty="0"/>
          </a:p>
        </p:txBody>
      </p:sp>
      <p:sp>
        <p:nvSpPr>
          <p:cNvPr id="11" name="TextBox 10"/>
          <p:cNvSpPr txBox="1"/>
          <p:nvPr/>
        </p:nvSpPr>
        <p:spPr>
          <a:xfrm>
            <a:off x="304800" y="5105400"/>
            <a:ext cx="8382000" cy="1384995"/>
          </a:xfrm>
          <a:prstGeom prst="rect">
            <a:avLst/>
          </a:prstGeom>
          <a:noFill/>
        </p:spPr>
        <p:txBody>
          <a:bodyPr wrap="square" rtlCol="0">
            <a:spAutoFit/>
          </a:bodyPr>
          <a:lstStyle/>
          <a:p>
            <a:pPr algn="ctr"/>
            <a:r>
              <a:rPr lang="en-US" sz="2800" b="1" dirty="0" smtClean="0"/>
              <a:t>LOC is the ratio in dB of the area under the blue line inside the black box, divided by the area under the red line inside the box.  </a:t>
            </a:r>
            <a:r>
              <a:rPr lang="en-US" sz="2800" b="1" dirty="0" smtClean="0">
                <a:solidFill>
                  <a:srgbClr val="C00000"/>
                </a:solidFill>
              </a:rPr>
              <a:t>LOC &gt; 3db indicates good clarity.</a:t>
            </a:r>
            <a:endParaRPr lang="en-US" sz="2800" b="1" dirty="0">
              <a:solidFill>
                <a:srgbClr val="C00000"/>
              </a:solidFill>
            </a:endParaRPr>
          </a:p>
        </p:txBody>
      </p:sp>
    </p:spTree>
    <p:extLst>
      <p:ext uri="{BB962C8B-B14F-4D97-AF65-F5344CB8AC3E}">
        <p14:creationId xmlns:p14="http://schemas.microsoft.com/office/powerpoint/2010/main" val="866029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76200"/>
            <a:ext cx="8229600" cy="1143000"/>
          </a:xfrm>
        </p:spPr>
        <p:txBody>
          <a:bodyPr>
            <a:normAutofit fontScale="90000"/>
          </a:bodyPr>
          <a:lstStyle/>
          <a:p>
            <a:pPr algn="ctr"/>
            <a:r>
              <a:rPr lang="en-US" dirty="0" smtClean="0"/>
              <a:t>Example of early reflections on Speech</a:t>
            </a:r>
          </a:p>
        </p:txBody>
      </p:sp>
      <p:sp>
        <p:nvSpPr>
          <p:cNvPr id="7171" name="Content Placeholder 2"/>
          <p:cNvSpPr>
            <a:spLocks noGrp="1"/>
          </p:cNvSpPr>
          <p:nvPr>
            <p:ph idx="1"/>
          </p:nvPr>
        </p:nvSpPr>
        <p:spPr>
          <a:xfrm>
            <a:off x="464820" y="1264008"/>
            <a:ext cx="5051021" cy="4525962"/>
          </a:xfrm>
        </p:spPr>
        <p:txBody>
          <a:bodyPr>
            <a:normAutofit/>
          </a:bodyPr>
          <a:lstStyle/>
          <a:p>
            <a:r>
              <a:rPr lang="en-US" sz="2400" dirty="0" smtClean="0"/>
              <a:t>This impulse response has C50 and C80 = infinity. STI = 0.96, and RASTI = 0.93.</a:t>
            </a:r>
          </a:p>
        </p:txBody>
      </p:sp>
      <p:pic>
        <p:nvPicPr>
          <p:cNvPr id="7172" name="Picture 3" descr="impulse.bmp"/>
          <p:cNvPicPr>
            <a:picLocks noChangeAspect="1"/>
          </p:cNvPicPr>
          <p:nvPr/>
        </p:nvPicPr>
        <p:blipFill>
          <a:blip r:embed="rId6" cstate="print"/>
          <a:srcRect/>
          <a:stretch>
            <a:fillRect/>
          </a:stretch>
        </p:blipFill>
        <p:spPr bwMode="auto">
          <a:xfrm>
            <a:off x="5515841" y="956271"/>
            <a:ext cx="2819400" cy="2420938"/>
          </a:xfrm>
          <a:prstGeom prst="rect">
            <a:avLst/>
          </a:prstGeom>
          <a:noFill/>
          <a:ln w="9525">
            <a:noFill/>
            <a:miter lim="800000"/>
            <a:headEnd/>
            <a:tailEnd/>
          </a:ln>
        </p:spPr>
      </p:pic>
      <p:sp>
        <p:nvSpPr>
          <p:cNvPr id="7173" name="TextBox 5"/>
          <p:cNvSpPr txBox="1">
            <a:spLocks noChangeArrowheads="1"/>
          </p:cNvSpPr>
          <p:nvPr/>
        </p:nvSpPr>
        <p:spPr bwMode="auto">
          <a:xfrm>
            <a:off x="457200" y="2885906"/>
            <a:ext cx="4800600" cy="2031325"/>
          </a:xfrm>
          <a:prstGeom prst="rect">
            <a:avLst/>
          </a:prstGeom>
          <a:noFill/>
          <a:ln w="9525">
            <a:noFill/>
            <a:miter lim="800000"/>
            <a:headEnd/>
            <a:tailEnd/>
          </a:ln>
        </p:spPr>
        <p:txBody>
          <a:bodyPr>
            <a:spAutoFit/>
          </a:bodyPr>
          <a:lstStyle/>
          <a:p>
            <a:r>
              <a:rPr lang="en-US" dirty="0" smtClean="0"/>
              <a:t>The second half of this sentence is convolved with this IR. The second half sounds muddy </a:t>
            </a:r>
            <a:r>
              <a:rPr lang="en-US" dirty="0"/>
              <a:t>and </a:t>
            </a:r>
            <a:r>
              <a:rPr lang="en-US" dirty="0" smtClean="0"/>
              <a:t>distant </a:t>
            </a:r>
            <a:r>
              <a:rPr lang="en-US" dirty="0" smtClean="0">
                <a:solidFill>
                  <a:srgbClr val="FF0000"/>
                </a:solidFill>
              </a:rPr>
              <a:t> </a:t>
            </a:r>
            <a:r>
              <a:rPr lang="en-US" dirty="0"/>
              <a:t>because</a:t>
            </a:r>
            <a:r>
              <a:rPr lang="en-US" dirty="0">
                <a:solidFill>
                  <a:srgbClr val="FF0000"/>
                </a:solidFill>
              </a:rPr>
              <a:t> </a:t>
            </a:r>
            <a:r>
              <a:rPr lang="en-US" dirty="0" smtClean="0">
                <a:solidFill>
                  <a:srgbClr val="FF0000"/>
                </a:solidFill>
              </a:rPr>
              <a:t>the </a:t>
            </a:r>
            <a:r>
              <a:rPr lang="en-US" dirty="0">
                <a:solidFill>
                  <a:srgbClr val="FF0000"/>
                </a:solidFill>
              </a:rPr>
              <a:t>IR randomizes the phase of harmonics above 1000Hz</a:t>
            </a:r>
            <a:r>
              <a:rPr lang="en-US" dirty="0" smtClean="0">
                <a:solidFill>
                  <a:srgbClr val="FF0000"/>
                </a:solidFill>
              </a:rPr>
              <a:t>!!!                                         </a:t>
            </a:r>
            <a:endParaRPr lang="en-US" dirty="0"/>
          </a:p>
          <a:p>
            <a:endParaRPr lang="en-US" dirty="0"/>
          </a:p>
          <a:p>
            <a:endParaRPr lang="en-US" dirty="0"/>
          </a:p>
          <a:p>
            <a:endParaRPr lang="en-US" dirty="0"/>
          </a:p>
        </p:txBody>
      </p:sp>
      <p:pic>
        <p:nvPicPr>
          <p:cNvPr id="7174" name="Picture 6" descr="intro1_excerpt_clear_convolved.bmp"/>
          <p:cNvPicPr>
            <a:picLocks noChangeAspect="1"/>
          </p:cNvPicPr>
          <p:nvPr/>
        </p:nvPicPr>
        <p:blipFill>
          <a:blip r:embed="rId7" cstate="print"/>
          <a:srcRect/>
          <a:stretch>
            <a:fillRect/>
          </a:stretch>
        </p:blipFill>
        <p:spPr bwMode="auto">
          <a:xfrm>
            <a:off x="476250" y="4343400"/>
            <a:ext cx="8191500" cy="2384425"/>
          </a:xfrm>
          <a:prstGeom prst="rect">
            <a:avLst/>
          </a:prstGeom>
          <a:noFill/>
          <a:ln w="9525">
            <a:noFill/>
            <a:miter lim="800000"/>
            <a:headEnd/>
            <a:tailEnd/>
          </a:ln>
        </p:spPr>
      </p:pic>
      <p:sp>
        <p:nvSpPr>
          <p:cNvPr id="7175" name="TextBox 7"/>
          <p:cNvSpPr txBox="1">
            <a:spLocks noChangeArrowheads="1"/>
          </p:cNvSpPr>
          <p:nvPr/>
        </p:nvSpPr>
        <p:spPr bwMode="auto">
          <a:xfrm>
            <a:off x="6390409" y="3716625"/>
            <a:ext cx="2895600" cy="369888"/>
          </a:xfrm>
          <a:prstGeom prst="rect">
            <a:avLst/>
          </a:prstGeom>
          <a:noFill/>
          <a:ln w="9525">
            <a:noFill/>
            <a:miter lim="800000"/>
            <a:headEnd/>
            <a:tailEnd/>
          </a:ln>
        </p:spPr>
        <p:txBody>
          <a:bodyPr>
            <a:spAutoFit/>
          </a:bodyPr>
          <a:lstStyle/>
          <a:p>
            <a:r>
              <a:rPr lang="en-US" dirty="0">
                <a:hlinkClick r:id="rId8"/>
              </a:rPr>
              <a:t>(Click for </a:t>
            </a:r>
            <a:r>
              <a:rPr lang="en-US" dirty="0" smtClean="0">
                <a:hlinkClick r:id="rId8"/>
              </a:rPr>
              <a:t>internet sound </a:t>
            </a:r>
            <a:r>
              <a:rPr lang="en-US" dirty="0">
                <a:hlinkClick r:id="rId8"/>
              </a:rPr>
              <a:t>)</a:t>
            </a:r>
            <a:endParaRPr lang="en-US" dirty="0"/>
          </a:p>
        </p:txBody>
      </p:sp>
      <p:pic>
        <p:nvPicPr>
          <p:cNvPr id="2" name="intro1_convolved_2_left_chan_on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72645" y="3634096"/>
            <a:ext cx="609600" cy="609600"/>
          </a:xfrm>
          <a:prstGeom prst="rect">
            <a:avLst/>
          </a:prstGeom>
        </p:spPr>
      </p:pic>
      <p:pic>
        <p:nvPicPr>
          <p:cNvPr id="3" name="intro1_convolved_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393277" y="3644652"/>
            <a:ext cx="609600" cy="609600"/>
          </a:xfrm>
          <a:prstGeom prst="rect">
            <a:avLst/>
          </a:prstGeom>
        </p:spPr>
      </p:pic>
    </p:spTree>
    <p:extLst>
      <p:ext uri="{BB962C8B-B14F-4D97-AF65-F5344CB8AC3E}">
        <p14:creationId xmlns:p14="http://schemas.microsoft.com/office/powerpoint/2010/main" val="128702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56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960"/>
            <a:ext cx="7886700" cy="1325563"/>
          </a:xfrm>
        </p:spPr>
        <p:txBody>
          <a:bodyPr>
            <a:normAutofit/>
          </a:bodyPr>
          <a:lstStyle/>
          <a:p>
            <a:pPr algn="ctr"/>
            <a:r>
              <a:rPr lang="en-US" sz="3600" dirty="0" smtClean="0"/>
              <a:t>But what about classrooms? </a:t>
            </a:r>
            <a:endParaRPr lang="en-US" sz="3600" dirty="0"/>
          </a:p>
        </p:txBody>
      </p:sp>
      <p:sp>
        <p:nvSpPr>
          <p:cNvPr id="3" name="Content Placeholder 2"/>
          <p:cNvSpPr>
            <a:spLocks noGrp="1"/>
          </p:cNvSpPr>
          <p:nvPr>
            <p:ph idx="1"/>
          </p:nvPr>
        </p:nvSpPr>
        <p:spPr>
          <a:xfrm>
            <a:off x="628650" y="1295683"/>
            <a:ext cx="7886700" cy="4772607"/>
          </a:xfrm>
        </p:spPr>
        <p:txBody>
          <a:bodyPr>
            <a:noAutofit/>
          </a:bodyPr>
          <a:lstStyle/>
          <a:p>
            <a:r>
              <a:rPr lang="en-US" sz="2400" dirty="0" smtClean="0"/>
              <a:t>The </a:t>
            </a:r>
            <a:r>
              <a:rPr lang="en-US" sz="2400" dirty="0"/>
              <a:t>smaller the space the sooner multiple reflections come. The attention-grabbing properties of speech can be </a:t>
            </a:r>
            <a:r>
              <a:rPr lang="en-US" sz="2400" dirty="0" smtClean="0"/>
              <a:t>lost past the first few rows of students.</a:t>
            </a:r>
          </a:p>
          <a:p>
            <a:r>
              <a:rPr lang="en-US" sz="2400" dirty="0" smtClean="0"/>
              <a:t>When sound reinforcement is used:</a:t>
            </a:r>
          </a:p>
          <a:p>
            <a:pPr lvl="1"/>
            <a:r>
              <a:rPr lang="en-US" sz="1800" dirty="0" smtClean="0"/>
              <a:t>the direct sound from the teacher interferes with the sound from the loudspeaker. </a:t>
            </a:r>
          </a:p>
          <a:p>
            <a:pPr lvl="1"/>
            <a:r>
              <a:rPr lang="en-US" sz="1800" dirty="0" smtClean="0"/>
              <a:t>If multiple speakers are used they interfere with each other</a:t>
            </a:r>
          </a:p>
          <a:p>
            <a:pPr lvl="1"/>
            <a:r>
              <a:rPr lang="en-US" sz="1800" dirty="0" smtClean="0"/>
              <a:t>And the auditory localization of the sound – if this is possible at all – does not correspond to the visual position of the teacher.</a:t>
            </a:r>
          </a:p>
          <a:p>
            <a:r>
              <a:rPr lang="en-US" sz="2400" dirty="0" smtClean="0"/>
              <a:t>All of these effects result in a loss of acoustic closeness, and contribute to a loss of attention.</a:t>
            </a:r>
          </a:p>
          <a:p>
            <a:endParaRPr lang="en-US" sz="2400" dirty="0"/>
          </a:p>
          <a:p>
            <a:r>
              <a:rPr lang="en-US" sz="2400" dirty="0" smtClean="0">
                <a:solidFill>
                  <a:schemeClr val="accent2"/>
                </a:solidFill>
              </a:rPr>
              <a:t>Attention is focused by the perception of a direct sonic connection between speaker and listener.</a:t>
            </a:r>
          </a:p>
          <a:p>
            <a:pPr lvl="1"/>
            <a:r>
              <a:rPr lang="en-US" sz="1800" dirty="0" smtClean="0"/>
              <a:t>This requires the perception of sonic closeness!</a:t>
            </a:r>
            <a:endParaRPr lang="en-US" sz="1800" dirty="0"/>
          </a:p>
        </p:txBody>
      </p:sp>
    </p:spTree>
    <p:extLst>
      <p:ext uri="{BB962C8B-B14F-4D97-AF65-F5344CB8AC3E}">
        <p14:creationId xmlns:p14="http://schemas.microsoft.com/office/powerpoint/2010/main" val="3205400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Intelligibility in small classrooms</a:t>
            </a:r>
            <a:endParaRPr lang="en-US" dirty="0"/>
          </a:p>
        </p:txBody>
      </p:sp>
      <p:sp>
        <p:nvSpPr>
          <p:cNvPr id="3" name="Content Placeholder 2"/>
          <p:cNvSpPr>
            <a:spLocks noGrp="1"/>
          </p:cNvSpPr>
          <p:nvPr>
            <p:ph idx="1"/>
          </p:nvPr>
        </p:nvSpPr>
        <p:spPr>
          <a:xfrm>
            <a:off x="587086" y="1451549"/>
            <a:ext cx="7886700" cy="4351338"/>
          </a:xfrm>
        </p:spPr>
        <p:txBody>
          <a:bodyPr/>
          <a:lstStyle/>
          <a:p>
            <a:r>
              <a:rPr lang="en-US" dirty="0" smtClean="0"/>
              <a:t>We made an image-source model of a classroom.</a:t>
            </a:r>
          </a:p>
          <a:p>
            <a:pPr lvl="1"/>
            <a:r>
              <a:rPr lang="en-US" dirty="0" smtClean="0"/>
              <a:t>We added the directivity of the source using data from Peter Mapp. </a:t>
            </a:r>
          </a:p>
          <a:p>
            <a:pPr lvl="1"/>
            <a:r>
              <a:rPr lang="en-US" dirty="0" smtClean="0"/>
              <a:t>From the impulse responses STI and LOC can be calculated,</a:t>
            </a:r>
          </a:p>
          <a:p>
            <a:pPr lvl="1"/>
            <a:r>
              <a:rPr lang="en-US" dirty="0"/>
              <a:t>a</a:t>
            </a:r>
            <a:r>
              <a:rPr lang="en-US" dirty="0" smtClean="0"/>
              <a:t>nd the result can be </a:t>
            </a:r>
            <a:r>
              <a:rPr lang="en-US" dirty="0" err="1" smtClean="0"/>
              <a:t>auralized</a:t>
            </a:r>
            <a:r>
              <a:rPr lang="en-US" dirty="0" smtClean="0"/>
              <a:t>.</a:t>
            </a:r>
            <a:endParaRPr lang="en-US" dirty="0"/>
          </a:p>
        </p:txBody>
      </p:sp>
    </p:spTree>
    <p:extLst>
      <p:ext uri="{BB962C8B-B14F-4D97-AF65-F5344CB8AC3E}">
        <p14:creationId xmlns:p14="http://schemas.microsoft.com/office/powerpoint/2010/main" val="1559912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1325563"/>
          </a:xfrm>
        </p:spPr>
        <p:txBody>
          <a:bodyPr>
            <a:normAutofit/>
          </a:bodyPr>
          <a:lstStyle/>
          <a:p>
            <a:pPr algn="ctr"/>
            <a:r>
              <a:rPr lang="en-US" sz="3600" dirty="0" smtClean="0"/>
              <a:t>A   27’x25’x10’ room with surface absorption of 0.15 and RT 0.34s</a:t>
            </a:r>
            <a:endParaRPr lang="en-US" sz="3600" dirty="0"/>
          </a:p>
        </p:txBody>
      </p:sp>
      <p:sp>
        <p:nvSpPr>
          <p:cNvPr id="9" name="TextBox 8"/>
          <p:cNvSpPr txBox="1"/>
          <p:nvPr/>
        </p:nvSpPr>
        <p:spPr>
          <a:xfrm>
            <a:off x="5851946" y="1481577"/>
            <a:ext cx="2919846" cy="3785652"/>
          </a:xfrm>
          <a:prstGeom prst="rect">
            <a:avLst/>
          </a:prstGeom>
          <a:noFill/>
        </p:spPr>
        <p:txBody>
          <a:bodyPr wrap="square" rtlCol="0">
            <a:spAutoFit/>
          </a:bodyPr>
          <a:lstStyle/>
          <a:p>
            <a:r>
              <a:rPr lang="en-US" sz="2000" dirty="0" smtClean="0"/>
              <a:t>A room was modeled with a single sound source and five receiver positions.</a:t>
            </a:r>
          </a:p>
          <a:p>
            <a:endParaRPr lang="en-US" sz="2000" dirty="0"/>
          </a:p>
          <a:p>
            <a:r>
              <a:rPr lang="en-US" sz="2000" dirty="0" smtClean="0"/>
              <a:t>The intelligibility measured by STI is very good in all positions.</a:t>
            </a:r>
          </a:p>
          <a:p>
            <a:endParaRPr lang="en-US" sz="2000" dirty="0"/>
          </a:p>
          <a:p>
            <a:r>
              <a:rPr lang="en-US" sz="2000" dirty="0" smtClean="0"/>
              <a:t>LOC greater than +3dB predicts good presence and localization. LOC less than zero is poor.</a:t>
            </a:r>
            <a:endParaRPr lang="en-US" sz="2000" dirty="0"/>
          </a:p>
        </p:txBody>
      </p:sp>
      <p:sp>
        <p:nvSpPr>
          <p:cNvPr id="15" name="TextBox 14"/>
          <p:cNvSpPr txBox="1"/>
          <p:nvPr/>
        </p:nvSpPr>
        <p:spPr>
          <a:xfrm>
            <a:off x="1013118" y="5540392"/>
            <a:ext cx="7642514" cy="830997"/>
          </a:xfrm>
          <a:prstGeom prst="rect">
            <a:avLst/>
          </a:prstGeom>
          <a:noFill/>
        </p:spPr>
        <p:txBody>
          <a:bodyPr wrap="square" rtlCol="0">
            <a:spAutoFit/>
          </a:bodyPr>
          <a:lstStyle/>
          <a:p>
            <a:r>
              <a:rPr lang="en-US" sz="2400" dirty="0" smtClean="0">
                <a:solidFill>
                  <a:schemeClr val="accent2"/>
                </a:solidFill>
              </a:rPr>
              <a:t>A small room with low RT has excellent STI – but presence and localization are only possible near the source.</a:t>
            </a:r>
            <a:endParaRPr lang="en-US" sz="2400" dirty="0">
              <a:solidFill>
                <a:schemeClr val="accent2"/>
              </a:solidFill>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937" y="1395962"/>
            <a:ext cx="4286848" cy="3962953"/>
          </a:xfrm>
          <a:prstGeom prst="rect">
            <a:avLst/>
          </a:prstGeom>
        </p:spPr>
      </p:pic>
      <p:sp>
        <p:nvSpPr>
          <p:cNvPr id="18" name="TextBox 17"/>
          <p:cNvSpPr txBox="1"/>
          <p:nvPr/>
        </p:nvSpPr>
        <p:spPr>
          <a:xfrm>
            <a:off x="2888673" y="2047007"/>
            <a:ext cx="1215736" cy="1754326"/>
          </a:xfrm>
          <a:prstGeom prst="rect">
            <a:avLst/>
          </a:prstGeom>
          <a:noFill/>
        </p:spPr>
        <p:txBody>
          <a:bodyPr wrap="square" rtlCol="0">
            <a:spAutoFit/>
          </a:bodyPr>
          <a:lstStyle/>
          <a:p>
            <a:r>
              <a:rPr lang="en-US" dirty="0"/>
              <a:t>STI    LOC</a:t>
            </a:r>
          </a:p>
          <a:p>
            <a:r>
              <a:rPr lang="en-US" dirty="0" smtClean="0"/>
              <a:t>.75  -2.3dB</a:t>
            </a:r>
          </a:p>
          <a:p>
            <a:r>
              <a:rPr lang="en-US" dirty="0" smtClean="0"/>
              <a:t>.73  -3.4dB  </a:t>
            </a:r>
          </a:p>
          <a:p>
            <a:r>
              <a:rPr lang="en-US" dirty="0" smtClean="0"/>
              <a:t>.74  -2.7dB</a:t>
            </a:r>
          </a:p>
          <a:p>
            <a:r>
              <a:rPr lang="en-US" dirty="0" smtClean="0"/>
              <a:t>.74   0.3dB</a:t>
            </a:r>
          </a:p>
          <a:p>
            <a:r>
              <a:rPr lang="en-US" dirty="0" smtClean="0"/>
              <a:t>.75   4.0dB</a:t>
            </a:r>
          </a:p>
        </p:txBody>
      </p:sp>
      <p:sp>
        <p:nvSpPr>
          <p:cNvPr id="19" name="TextBox 18"/>
          <p:cNvSpPr txBox="1"/>
          <p:nvPr/>
        </p:nvSpPr>
        <p:spPr>
          <a:xfrm>
            <a:off x="1774512" y="2315023"/>
            <a:ext cx="696191" cy="1477328"/>
          </a:xfrm>
          <a:prstGeom prst="rect">
            <a:avLst/>
          </a:prstGeom>
          <a:noFill/>
        </p:spPr>
        <p:txBody>
          <a:bodyPr wrap="square" rtlCol="0">
            <a:spAutoFit/>
          </a:bodyPr>
          <a:lstStyle/>
          <a:p>
            <a:r>
              <a:rPr lang="en-US" dirty="0" smtClean="0"/>
              <a:t>21.3’</a:t>
            </a:r>
          </a:p>
          <a:p>
            <a:r>
              <a:rPr lang="en-US" dirty="0" smtClean="0"/>
              <a:t>18.5’</a:t>
            </a:r>
          </a:p>
          <a:p>
            <a:r>
              <a:rPr lang="en-US" dirty="0" smtClean="0"/>
              <a:t>15.8’</a:t>
            </a:r>
          </a:p>
          <a:p>
            <a:r>
              <a:rPr lang="en-US" dirty="0" smtClean="0"/>
              <a:t>13.8’</a:t>
            </a:r>
          </a:p>
          <a:p>
            <a:r>
              <a:rPr lang="en-US" dirty="0" smtClean="0"/>
              <a:t>10.4’</a:t>
            </a:r>
            <a:endParaRPr lang="en-US" dirty="0"/>
          </a:p>
        </p:txBody>
      </p:sp>
      <p:sp>
        <p:nvSpPr>
          <p:cNvPr id="20" name="TextBox 19"/>
          <p:cNvSpPr txBox="1"/>
          <p:nvPr/>
        </p:nvSpPr>
        <p:spPr>
          <a:xfrm>
            <a:off x="1187861" y="1948880"/>
            <a:ext cx="1543016" cy="369332"/>
          </a:xfrm>
          <a:prstGeom prst="rect">
            <a:avLst/>
          </a:prstGeom>
          <a:noFill/>
        </p:spPr>
        <p:txBody>
          <a:bodyPr wrap="square" rtlCol="0">
            <a:spAutoFit/>
          </a:bodyPr>
          <a:lstStyle/>
          <a:p>
            <a:r>
              <a:rPr lang="en-US" dirty="0" smtClean="0"/>
              <a:t>Receiver pos.</a:t>
            </a:r>
            <a:endParaRPr lang="en-US" dirty="0"/>
          </a:p>
        </p:txBody>
      </p:sp>
      <p:sp>
        <p:nvSpPr>
          <p:cNvPr id="22" name="TextBox 21"/>
          <p:cNvSpPr txBox="1"/>
          <p:nvPr/>
        </p:nvSpPr>
        <p:spPr>
          <a:xfrm>
            <a:off x="2730877" y="3988371"/>
            <a:ext cx="1163781" cy="369332"/>
          </a:xfrm>
          <a:prstGeom prst="rect">
            <a:avLst/>
          </a:prstGeom>
          <a:noFill/>
        </p:spPr>
        <p:txBody>
          <a:bodyPr wrap="square" rtlCol="0">
            <a:spAutoFit/>
          </a:bodyPr>
          <a:lstStyle/>
          <a:p>
            <a:r>
              <a:rPr lang="en-US" dirty="0" smtClean="0"/>
              <a:t>Teacher</a:t>
            </a:r>
          </a:p>
        </p:txBody>
      </p:sp>
      <p:sp>
        <p:nvSpPr>
          <p:cNvPr id="23" name="TextBox 22"/>
          <p:cNvSpPr txBox="1"/>
          <p:nvPr/>
        </p:nvSpPr>
        <p:spPr>
          <a:xfrm>
            <a:off x="2389907" y="4208316"/>
            <a:ext cx="540327" cy="369332"/>
          </a:xfrm>
          <a:prstGeom prst="rect">
            <a:avLst/>
          </a:prstGeom>
          <a:noFill/>
        </p:spPr>
        <p:txBody>
          <a:bodyPr wrap="square" rtlCol="0">
            <a:spAutoFit/>
          </a:bodyPr>
          <a:lstStyle/>
          <a:p>
            <a:r>
              <a:rPr lang="en-US" dirty="0" smtClean="0"/>
              <a:t>6’</a:t>
            </a:r>
            <a:endParaRPr lang="en-US" dirty="0"/>
          </a:p>
        </p:txBody>
      </p:sp>
      <p:sp>
        <p:nvSpPr>
          <p:cNvPr id="24" name="TextBox 23"/>
          <p:cNvSpPr txBox="1"/>
          <p:nvPr/>
        </p:nvSpPr>
        <p:spPr>
          <a:xfrm>
            <a:off x="2026230" y="3988371"/>
            <a:ext cx="581891" cy="369332"/>
          </a:xfrm>
          <a:prstGeom prst="rect">
            <a:avLst/>
          </a:prstGeom>
          <a:noFill/>
        </p:spPr>
        <p:txBody>
          <a:bodyPr wrap="square" rtlCol="0">
            <a:spAutoFit/>
          </a:bodyPr>
          <a:lstStyle/>
          <a:p>
            <a:r>
              <a:rPr lang="en-US" dirty="0" smtClean="0"/>
              <a:t>9.5’</a:t>
            </a:r>
            <a:endParaRPr lang="en-US" dirty="0"/>
          </a:p>
        </p:txBody>
      </p:sp>
      <p:pic>
        <p:nvPicPr>
          <p:cNvPr id="25" name="speech2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913770" y="1828746"/>
            <a:ext cx="609600" cy="609600"/>
          </a:xfrm>
          <a:prstGeom prst="rect">
            <a:avLst/>
          </a:prstGeom>
        </p:spPr>
      </p:pic>
      <p:pic>
        <p:nvPicPr>
          <p:cNvPr id="26" name="speech25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13770" y="2420429"/>
            <a:ext cx="609600" cy="609600"/>
          </a:xfrm>
          <a:prstGeom prst="rect">
            <a:avLst/>
          </a:prstGeom>
        </p:spPr>
      </p:pic>
      <p:pic>
        <p:nvPicPr>
          <p:cNvPr id="27" name="speech25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13770" y="2964616"/>
            <a:ext cx="609600" cy="609600"/>
          </a:xfrm>
          <a:prstGeom prst="rect">
            <a:avLst/>
          </a:prstGeom>
        </p:spPr>
      </p:pic>
      <p:pic>
        <p:nvPicPr>
          <p:cNvPr id="29" name="speech25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28619" y="4038078"/>
            <a:ext cx="609600" cy="609600"/>
          </a:xfrm>
          <a:prstGeom prst="rect">
            <a:avLst/>
          </a:prstGeom>
        </p:spPr>
      </p:pic>
      <p:pic>
        <p:nvPicPr>
          <p:cNvPr id="30" name="speech25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02539" y="3501347"/>
            <a:ext cx="609600" cy="609600"/>
          </a:xfrm>
          <a:prstGeom prst="rect">
            <a:avLst/>
          </a:prstGeom>
        </p:spPr>
      </p:pic>
    </p:spTree>
    <p:extLst>
      <p:ext uri="{BB962C8B-B14F-4D97-AF65-F5344CB8AC3E}">
        <p14:creationId xmlns:p14="http://schemas.microsoft.com/office/powerpoint/2010/main" val="3514979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4" fill="hold"/>
                                        <p:tgtEl>
                                          <p:spTgt spid="25"/>
                                        </p:tgtEl>
                                      </p:cBhvr>
                                    </p:cmd>
                                  </p:childTnLst>
                                </p:cTn>
                              </p:par>
                            </p:childTnLst>
                          </p:cTn>
                        </p:par>
                      </p:childTnLst>
                    </p:cTn>
                  </p:par>
                </p:childTnLst>
              </p:cTn>
              <p:nextCondLst>
                <p:cond evt="onClick" delay="0">
                  <p:tgtEl>
                    <p:spTgt spid="25"/>
                  </p:tgtEl>
                </p:cond>
              </p:nextCondLst>
            </p:seq>
            <p:audio>
              <p:cMediaNode vol="80000">
                <p:cTn id="7" fill="hold" display="0">
                  <p:stCondLst>
                    <p:cond delay="indefinite"/>
                  </p:stCondLst>
                  <p:endCondLst>
                    <p:cond evt="onStopAudio" delay="0">
                      <p:tgtEl>
                        <p:sldTgt/>
                      </p:tgtEl>
                    </p:cond>
                  </p:endCondLst>
                </p:cTn>
                <p:tgtEl>
                  <p:spTgt spid="25"/>
                </p:tgtEl>
              </p:cMediaNode>
            </p:audi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34" fill="hold"/>
                                        <p:tgtEl>
                                          <p:spTgt spid="26"/>
                                        </p:tgtEl>
                                      </p:cBhvr>
                                    </p:cmd>
                                  </p:childTnLst>
                                </p:cTn>
                              </p:par>
                            </p:childTnLst>
                          </p:cTn>
                        </p:par>
                      </p:childTnLst>
                    </p:cTn>
                  </p:par>
                </p:childTnLst>
              </p:cTn>
              <p:nextCondLst>
                <p:cond evt="onClick" delay="0">
                  <p:tgtEl>
                    <p:spTgt spid="26"/>
                  </p:tgtEl>
                </p:cond>
              </p:nextCondLst>
            </p:seq>
            <p:audio>
              <p:cMediaNode vol="80000">
                <p:cTn id="13" fill="hold" display="0">
                  <p:stCondLst>
                    <p:cond delay="indefinite"/>
                  </p:stCondLst>
                  <p:endCondLst>
                    <p:cond evt="onStopAudio" delay="0">
                      <p:tgtEl>
                        <p:sldTgt/>
                      </p:tgtEl>
                    </p:cond>
                  </p:endCondLst>
                </p:cTn>
                <p:tgtEl>
                  <p:spTgt spid="26"/>
                </p:tgtEl>
              </p:cMediaNode>
            </p:audio>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34" fill="hold"/>
                                        <p:tgtEl>
                                          <p:spTgt spid="27"/>
                                        </p:tgtEl>
                                      </p:cBhvr>
                                    </p:cmd>
                                  </p:childTnLst>
                                </p:cTn>
                              </p:par>
                            </p:childTnLst>
                          </p:cTn>
                        </p:par>
                      </p:childTnLst>
                    </p:cTn>
                  </p:par>
                </p:childTnLst>
              </p:cTn>
              <p:nextCondLst>
                <p:cond evt="onClick" delay="0">
                  <p:tgtEl>
                    <p:spTgt spid="27"/>
                  </p:tgtEl>
                </p:cond>
              </p:nextCondLst>
            </p:seq>
            <p:audio>
              <p:cMediaNode vol="80000">
                <p:cTn id="19" fill="hold" display="0">
                  <p:stCondLst>
                    <p:cond delay="indefinite"/>
                  </p:stCondLst>
                  <p:endCondLst>
                    <p:cond evt="onStopAudio" delay="0">
                      <p:tgtEl>
                        <p:sldTgt/>
                      </p:tgtEl>
                    </p:cond>
                  </p:endCondLst>
                </p:cTn>
                <p:tgtEl>
                  <p:spTgt spid="27"/>
                </p:tgtEl>
              </p:cMediaNode>
            </p:audio>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34" fill="hold"/>
                                        <p:tgtEl>
                                          <p:spTgt spid="29"/>
                                        </p:tgtEl>
                                      </p:cBhvr>
                                    </p:cmd>
                                  </p:childTnLst>
                                </p:cTn>
                              </p:par>
                            </p:childTnLst>
                          </p:cTn>
                        </p:par>
                      </p:childTnLst>
                    </p:cTn>
                  </p:par>
                </p:childTnLst>
              </p:cTn>
              <p:nextCondLst>
                <p:cond evt="onClick" delay="0">
                  <p:tgtEl>
                    <p:spTgt spid="29"/>
                  </p:tgtEl>
                </p:cond>
              </p:nextCondLst>
            </p:seq>
            <p:audio>
              <p:cMediaNode vol="80000">
                <p:cTn id="25" fill="hold" display="0">
                  <p:stCondLst>
                    <p:cond delay="indefinite"/>
                  </p:stCondLst>
                  <p:endCondLst>
                    <p:cond evt="onStopAudio" delay="0">
                      <p:tgtEl>
                        <p:sldTgt/>
                      </p:tgtEl>
                    </p:cond>
                  </p:endCondLst>
                </p:cTn>
                <p:tgtEl>
                  <p:spTgt spid="29"/>
                </p:tgtEl>
              </p:cMediaNode>
            </p:audi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334" fill="hold"/>
                                        <p:tgtEl>
                                          <p:spTgt spid="30"/>
                                        </p:tgtEl>
                                      </p:cBhvr>
                                    </p:cmd>
                                  </p:childTnLst>
                                </p:cTn>
                              </p:par>
                            </p:childTnLst>
                          </p:cTn>
                        </p:par>
                      </p:childTnLst>
                    </p:cTn>
                  </p:par>
                </p:childTnLst>
              </p:cTn>
              <p:nextCondLst>
                <p:cond evt="onClick" delay="0">
                  <p:tgtEl>
                    <p:spTgt spid="30"/>
                  </p:tgtEl>
                </p:cond>
              </p:nextCondLst>
            </p:seq>
            <p:audio>
              <p:cMediaNode vol="80000">
                <p:cTn id="31" fill="hold" display="0">
                  <p:stCondLst>
                    <p:cond delay="indefinite"/>
                  </p:stCondLst>
                  <p:endCondLst>
                    <p:cond evt="onStopAudio" delay="0">
                      <p:tgtEl>
                        <p:sldTgt/>
                      </p:tgtEl>
                    </p:cond>
                  </p:endCondLst>
                </p:cTn>
                <p:tgtEl>
                  <p:spTgt spid="3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can be done?</a:t>
            </a:r>
            <a:endParaRPr lang="en-US" dirty="0"/>
          </a:p>
        </p:txBody>
      </p:sp>
      <p:sp>
        <p:nvSpPr>
          <p:cNvPr id="3" name="Content Placeholder 2"/>
          <p:cNvSpPr>
            <a:spLocks noGrp="1"/>
          </p:cNvSpPr>
          <p:nvPr>
            <p:ph idx="1"/>
          </p:nvPr>
        </p:nvSpPr>
        <p:spPr/>
        <p:txBody>
          <a:bodyPr/>
          <a:lstStyle/>
          <a:p>
            <a:r>
              <a:rPr lang="en-US" dirty="0" smtClean="0"/>
              <a:t>In concert halls absorbing the back wall reflection or the ceiling reflection can make an enormous difference.</a:t>
            </a:r>
          </a:p>
          <a:p>
            <a:pPr lvl="1"/>
            <a:r>
              <a:rPr lang="en-US" dirty="0" smtClean="0"/>
              <a:t>These reflections are the strongest and come the soonest.</a:t>
            </a:r>
          </a:p>
          <a:p>
            <a:r>
              <a:rPr lang="en-US" dirty="0" smtClean="0"/>
              <a:t>But in this </a:t>
            </a:r>
            <a:r>
              <a:rPr lang="en-US" dirty="0" smtClean="0"/>
              <a:t>classroom </a:t>
            </a:r>
            <a:r>
              <a:rPr lang="en-US" dirty="0" smtClean="0"/>
              <a:t>LOC went up only 1dB.</a:t>
            </a:r>
          </a:p>
          <a:p>
            <a:r>
              <a:rPr lang="en-US" dirty="0" smtClean="0"/>
              <a:t>The best solution is to increase the average absorption to 0.3</a:t>
            </a:r>
          </a:p>
          <a:p>
            <a:pPr lvl="1"/>
            <a:r>
              <a:rPr lang="en-US" dirty="0" smtClean="0"/>
              <a:t>Impractical perhaps – but effective.</a:t>
            </a:r>
          </a:p>
        </p:txBody>
      </p:sp>
    </p:spTree>
    <p:extLst>
      <p:ext uri="{BB962C8B-B14F-4D97-AF65-F5344CB8AC3E}">
        <p14:creationId xmlns:p14="http://schemas.microsoft.com/office/powerpoint/2010/main" val="2670918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1325563"/>
          </a:xfrm>
        </p:spPr>
        <p:txBody>
          <a:bodyPr>
            <a:normAutofit/>
          </a:bodyPr>
          <a:lstStyle/>
          <a:p>
            <a:pPr algn="ctr"/>
            <a:r>
              <a:rPr lang="en-US" sz="3600" dirty="0" smtClean="0"/>
              <a:t>A   27’x25’x10’ room with surface absorption of 0.3 and RT 0.26s</a:t>
            </a:r>
            <a:endParaRPr lang="en-US" sz="3600" dirty="0"/>
          </a:p>
        </p:txBody>
      </p:sp>
      <p:sp>
        <p:nvSpPr>
          <p:cNvPr id="9" name="TextBox 8"/>
          <p:cNvSpPr txBox="1"/>
          <p:nvPr/>
        </p:nvSpPr>
        <p:spPr>
          <a:xfrm>
            <a:off x="5851946" y="1873317"/>
            <a:ext cx="2919846" cy="2554545"/>
          </a:xfrm>
          <a:prstGeom prst="rect">
            <a:avLst/>
          </a:prstGeom>
          <a:noFill/>
        </p:spPr>
        <p:txBody>
          <a:bodyPr wrap="square" rtlCol="0">
            <a:spAutoFit/>
          </a:bodyPr>
          <a:lstStyle/>
          <a:p>
            <a:endParaRPr lang="en-US" sz="2000" dirty="0"/>
          </a:p>
          <a:p>
            <a:r>
              <a:rPr lang="en-US" sz="2000" dirty="0" smtClean="0"/>
              <a:t>The intelligibility measured by STI is constant and very good.</a:t>
            </a:r>
          </a:p>
          <a:p>
            <a:endParaRPr lang="en-US" sz="2000" dirty="0"/>
          </a:p>
          <a:p>
            <a:r>
              <a:rPr lang="en-US" sz="2000" dirty="0" smtClean="0"/>
              <a:t>LOC is excellent to fair in all positions.</a:t>
            </a:r>
          </a:p>
          <a:p>
            <a:endParaRPr lang="en-US" sz="2000" dirty="0"/>
          </a:p>
        </p:txBody>
      </p:sp>
      <p:sp>
        <p:nvSpPr>
          <p:cNvPr id="15" name="TextBox 14"/>
          <p:cNvSpPr txBox="1"/>
          <p:nvPr/>
        </p:nvSpPr>
        <p:spPr>
          <a:xfrm>
            <a:off x="1013118" y="5540392"/>
            <a:ext cx="7642514" cy="830997"/>
          </a:xfrm>
          <a:prstGeom prst="rect">
            <a:avLst/>
          </a:prstGeom>
          <a:noFill/>
        </p:spPr>
        <p:txBody>
          <a:bodyPr wrap="square" rtlCol="0">
            <a:spAutoFit/>
          </a:bodyPr>
          <a:lstStyle/>
          <a:p>
            <a:r>
              <a:rPr lang="en-US" sz="2400" dirty="0" smtClean="0">
                <a:solidFill>
                  <a:schemeClr val="accent2"/>
                </a:solidFill>
              </a:rPr>
              <a:t>A small room needs a lot of absorption if presence is to be high over all seats.</a:t>
            </a:r>
            <a:endParaRPr lang="en-US" sz="2400" dirty="0">
              <a:solidFill>
                <a:schemeClr val="accent2"/>
              </a:solidFill>
            </a:endParaRPr>
          </a:p>
        </p:txBody>
      </p:sp>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937" y="1395962"/>
            <a:ext cx="4286848" cy="3962953"/>
          </a:xfrm>
          <a:prstGeom prst="rect">
            <a:avLst/>
          </a:prstGeom>
        </p:spPr>
      </p:pic>
      <p:sp>
        <p:nvSpPr>
          <p:cNvPr id="18" name="TextBox 17"/>
          <p:cNvSpPr txBox="1"/>
          <p:nvPr/>
        </p:nvSpPr>
        <p:spPr>
          <a:xfrm>
            <a:off x="2888673" y="2047007"/>
            <a:ext cx="1215736" cy="1754326"/>
          </a:xfrm>
          <a:prstGeom prst="rect">
            <a:avLst/>
          </a:prstGeom>
          <a:noFill/>
        </p:spPr>
        <p:txBody>
          <a:bodyPr wrap="square" rtlCol="0">
            <a:spAutoFit/>
          </a:bodyPr>
          <a:lstStyle/>
          <a:p>
            <a:r>
              <a:rPr lang="en-US" dirty="0"/>
              <a:t>STI    LOC</a:t>
            </a:r>
          </a:p>
          <a:p>
            <a:r>
              <a:rPr lang="en-US" dirty="0" smtClean="0"/>
              <a:t>.84   2.4dB</a:t>
            </a:r>
          </a:p>
          <a:p>
            <a:r>
              <a:rPr lang="en-US" dirty="0" smtClean="0"/>
              <a:t>.85   1.4dB  </a:t>
            </a:r>
          </a:p>
          <a:p>
            <a:r>
              <a:rPr lang="en-US" dirty="0" smtClean="0"/>
              <a:t>.85   2.4dB</a:t>
            </a:r>
          </a:p>
          <a:p>
            <a:r>
              <a:rPr lang="en-US" dirty="0" smtClean="0"/>
              <a:t>.85   5.1dB</a:t>
            </a:r>
          </a:p>
          <a:p>
            <a:r>
              <a:rPr lang="en-US" dirty="0" smtClean="0"/>
              <a:t>.85   8.5dB</a:t>
            </a:r>
          </a:p>
        </p:txBody>
      </p:sp>
      <p:sp>
        <p:nvSpPr>
          <p:cNvPr id="19" name="TextBox 18"/>
          <p:cNvSpPr txBox="1"/>
          <p:nvPr/>
        </p:nvSpPr>
        <p:spPr>
          <a:xfrm>
            <a:off x="1774512" y="2315023"/>
            <a:ext cx="696191" cy="1477328"/>
          </a:xfrm>
          <a:prstGeom prst="rect">
            <a:avLst/>
          </a:prstGeom>
          <a:noFill/>
        </p:spPr>
        <p:txBody>
          <a:bodyPr wrap="square" rtlCol="0">
            <a:spAutoFit/>
          </a:bodyPr>
          <a:lstStyle/>
          <a:p>
            <a:r>
              <a:rPr lang="en-US" dirty="0" smtClean="0"/>
              <a:t>21.3’</a:t>
            </a:r>
          </a:p>
          <a:p>
            <a:r>
              <a:rPr lang="en-US" dirty="0" smtClean="0"/>
              <a:t>18.5’</a:t>
            </a:r>
          </a:p>
          <a:p>
            <a:r>
              <a:rPr lang="en-US" dirty="0" smtClean="0"/>
              <a:t>15.8’</a:t>
            </a:r>
          </a:p>
          <a:p>
            <a:r>
              <a:rPr lang="en-US" dirty="0" smtClean="0"/>
              <a:t>13.8’</a:t>
            </a:r>
          </a:p>
          <a:p>
            <a:r>
              <a:rPr lang="en-US" dirty="0" smtClean="0"/>
              <a:t>10.4’</a:t>
            </a:r>
            <a:endParaRPr lang="en-US" dirty="0"/>
          </a:p>
        </p:txBody>
      </p:sp>
      <p:sp>
        <p:nvSpPr>
          <p:cNvPr id="20" name="TextBox 19"/>
          <p:cNvSpPr txBox="1"/>
          <p:nvPr/>
        </p:nvSpPr>
        <p:spPr>
          <a:xfrm>
            <a:off x="1187861" y="1948880"/>
            <a:ext cx="1543016" cy="369332"/>
          </a:xfrm>
          <a:prstGeom prst="rect">
            <a:avLst/>
          </a:prstGeom>
          <a:noFill/>
        </p:spPr>
        <p:txBody>
          <a:bodyPr wrap="square" rtlCol="0">
            <a:spAutoFit/>
          </a:bodyPr>
          <a:lstStyle/>
          <a:p>
            <a:r>
              <a:rPr lang="en-US" dirty="0" smtClean="0"/>
              <a:t>Receiver pos.</a:t>
            </a:r>
            <a:endParaRPr lang="en-US" dirty="0"/>
          </a:p>
        </p:txBody>
      </p:sp>
      <p:sp>
        <p:nvSpPr>
          <p:cNvPr id="22" name="TextBox 21"/>
          <p:cNvSpPr txBox="1"/>
          <p:nvPr/>
        </p:nvSpPr>
        <p:spPr>
          <a:xfrm>
            <a:off x="2730877" y="3988371"/>
            <a:ext cx="1163781" cy="369332"/>
          </a:xfrm>
          <a:prstGeom prst="rect">
            <a:avLst/>
          </a:prstGeom>
          <a:noFill/>
        </p:spPr>
        <p:txBody>
          <a:bodyPr wrap="square" rtlCol="0">
            <a:spAutoFit/>
          </a:bodyPr>
          <a:lstStyle/>
          <a:p>
            <a:r>
              <a:rPr lang="en-US" dirty="0" smtClean="0"/>
              <a:t>Teacher</a:t>
            </a:r>
          </a:p>
        </p:txBody>
      </p:sp>
      <p:sp>
        <p:nvSpPr>
          <p:cNvPr id="23" name="TextBox 22"/>
          <p:cNvSpPr txBox="1"/>
          <p:nvPr/>
        </p:nvSpPr>
        <p:spPr>
          <a:xfrm>
            <a:off x="2389907" y="4208316"/>
            <a:ext cx="540327" cy="369332"/>
          </a:xfrm>
          <a:prstGeom prst="rect">
            <a:avLst/>
          </a:prstGeom>
          <a:noFill/>
        </p:spPr>
        <p:txBody>
          <a:bodyPr wrap="square" rtlCol="0">
            <a:spAutoFit/>
          </a:bodyPr>
          <a:lstStyle/>
          <a:p>
            <a:r>
              <a:rPr lang="en-US" dirty="0" smtClean="0"/>
              <a:t>6’</a:t>
            </a:r>
            <a:endParaRPr lang="en-US" dirty="0"/>
          </a:p>
        </p:txBody>
      </p:sp>
      <p:sp>
        <p:nvSpPr>
          <p:cNvPr id="24" name="TextBox 23"/>
          <p:cNvSpPr txBox="1"/>
          <p:nvPr/>
        </p:nvSpPr>
        <p:spPr>
          <a:xfrm>
            <a:off x="2026230" y="3988371"/>
            <a:ext cx="581891" cy="369332"/>
          </a:xfrm>
          <a:prstGeom prst="rect">
            <a:avLst/>
          </a:prstGeom>
          <a:noFill/>
        </p:spPr>
        <p:txBody>
          <a:bodyPr wrap="square" rtlCol="0">
            <a:spAutoFit/>
          </a:bodyPr>
          <a:lstStyle/>
          <a:p>
            <a:r>
              <a:rPr lang="en-US" dirty="0" smtClean="0"/>
              <a:t>9.5’</a:t>
            </a:r>
            <a:endParaRPr lang="en-US" dirty="0"/>
          </a:p>
        </p:txBody>
      </p:sp>
      <p:pic>
        <p:nvPicPr>
          <p:cNvPr id="3" name="speech25_0pt7_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913770" y="1828746"/>
            <a:ext cx="609600" cy="609600"/>
          </a:xfrm>
          <a:prstGeom prst="rect">
            <a:avLst/>
          </a:prstGeom>
        </p:spPr>
      </p:pic>
      <p:pic>
        <p:nvPicPr>
          <p:cNvPr id="4" name="speech25_0pt7_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913770" y="2403510"/>
            <a:ext cx="609600" cy="609600"/>
          </a:xfrm>
          <a:prstGeom prst="rect">
            <a:avLst/>
          </a:prstGeom>
        </p:spPr>
      </p:pic>
      <p:pic>
        <p:nvPicPr>
          <p:cNvPr id="5" name="speech25_0pt7_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915233" y="2931919"/>
            <a:ext cx="609600" cy="609600"/>
          </a:xfrm>
          <a:prstGeom prst="rect">
            <a:avLst/>
          </a:prstGeom>
        </p:spPr>
      </p:pic>
      <p:pic>
        <p:nvPicPr>
          <p:cNvPr id="6" name="speech25_0pt7_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28087" y="3460960"/>
            <a:ext cx="609600" cy="609600"/>
          </a:xfrm>
          <a:prstGeom prst="rect">
            <a:avLst/>
          </a:prstGeom>
        </p:spPr>
      </p:pic>
      <p:pic>
        <p:nvPicPr>
          <p:cNvPr id="7" name="speech25_0pt7_1">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4928087" y="3954533"/>
            <a:ext cx="609600" cy="609600"/>
          </a:xfrm>
          <a:prstGeom prst="rect">
            <a:avLst/>
          </a:prstGeom>
        </p:spPr>
      </p:pic>
    </p:spTree>
    <p:extLst>
      <p:ext uri="{BB962C8B-B14F-4D97-AF65-F5344CB8AC3E}">
        <p14:creationId xmlns:p14="http://schemas.microsoft.com/office/powerpoint/2010/main" val="3086679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3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34"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34"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334"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about this lecture room?</a:t>
            </a:r>
            <a:endParaRPr lang="en-US" dirty="0"/>
          </a:p>
        </p:txBody>
      </p:sp>
      <p:sp>
        <p:nvSpPr>
          <p:cNvPr id="3" name="Content Placeholder 2"/>
          <p:cNvSpPr>
            <a:spLocks noGrp="1"/>
          </p:cNvSpPr>
          <p:nvPr>
            <p:ph idx="1"/>
          </p:nvPr>
        </p:nvSpPr>
        <p:spPr>
          <a:xfrm>
            <a:off x="628650" y="1648978"/>
            <a:ext cx="7886700" cy="4351338"/>
          </a:xfrm>
        </p:spPr>
        <p:txBody>
          <a:bodyPr/>
          <a:lstStyle/>
          <a:p>
            <a:r>
              <a:rPr lang="en-US" dirty="0" smtClean="0"/>
              <a:t>If I model this room with a surface absorption of 0.28 and a ceiling absorption of 0.7, LOC is good nearly everywhere.</a:t>
            </a:r>
            <a:endParaRPr lang="en-US"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85" y="3113564"/>
            <a:ext cx="4378658" cy="326437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8230" y="3137644"/>
            <a:ext cx="4322992" cy="3240296"/>
          </a:xfrm>
          <a:prstGeom prst="rect">
            <a:avLst/>
          </a:prstGeom>
        </p:spPr>
      </p:pic>
      <p:pic>
        <p:nvPicPr>
          <p:cNvPr id="6" name="speech40_0pt72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60248" y="3983746"/>
            <a:ext cx="609600" cy="609600"/>
          </a:xfrm>
          <a:prstGeom prst="rect">
            <a:avLst/>
          </a:prstGeom>
        </p:spPr>
      </p:pic>
      <p:pic>
        <p:nvPicPr>
          <p:cNvPr id="7" name="speech40_0pt72_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560247" y="3464730"/>
            <a:ext cx="609600" cy="609600"/>
          </a:xfrm>
          <a:prstGeom prst="rect">
            <a:avLst/>
          </a:prstGeom>
        </p:spPr>
      </p:pic>
      <p:sp>
        <p:nvSpPr>
          <p:cNvPr id="8" name="TextBox 7"/>
          <p:cNvSpPr txBox="1"/>
          <p:nvPr/>
        </p:nvSpPr>
        <p:spPr>
          <a:xfrm>
            <a:off x="3138055" y="3584864"/>
            <a:ext cx="488372" cy="369332"/>
          </a:xfrm>
          <a:prstGeom prst="rect">
            <a:avLst/>
          </a:prstGeom>
          <a:noFill/>
        </p:spPr>
        <p:txBody>
          <a:bodyPr wrap="square" rtlCol="0">
            <a:spAutoFit/>
          </a:bodyPr>
          <a:lstStyle/>
          <a:p>
            <a:endParaRPr lang="en-US" dirty="0"/>
          </a:p>
        </p:txBody>
      </p:sp>
      <p:sp>
        <p:nvSpPr>
          <p:cNvPr id="9" name="TextBox 8"/>
          <p:cNvSpPr txBox="1"/>
          <p:nvPr/>
        </p:nvSpPr>
        <p:spPr>
          <a:xfrm>
            <a:off x="628651" y="3549882"/>
            <a:ext cx="1411432" cy="1477328"/>
          </a:xfrm>
          <a:prstGeom prst="rect">
            <a:avLst/>
          </a:prstGeom>
          <a:noFill/>
        </p:spPr>
        <p:txBody>
          <a:bodyPr wrap="square" rtlCol="0">
            <a:spAutoFit/>
          </a:bodyPr>
          <a:lstStyle/>
          <a:p>
            <a:r>
              <a:rPr lang="en-US" dirty="0" smtClean="0"/>
              <a:t>LOC = 2.4dB</a:t>
            </a:r>
          </a:p>
          <a:p>
            <a:r>
              <a:rPr lang="en-US" dirty="0"/>
              <a:t> </a:t>
            </a:r>
            <a:r>
              <a:rPr lang="en-US" dirty="0" smtClean="0"/>
              <a:t>          1.4dB</a:t>
            </a:r>
          </a:p>
          <a:p>
            <a:r>
              <a:rPr lang="en-US" dirty="0"/>
              <a:t> </a:t>
            </a:r>
            <a:r>
              <a:rPr lang="en-US" dirty="0" smtClean="0"/>
              <a:t>          2.4dB</a:t>
            </a:r>
          </a:p>
          <a:p>
            <a:r>
              <a:rPr lang="en-US" dirty="0"/>
              <a:t> </a:t>
            </a:r>
            <a:r>
              <a:rPr lang="en-US" dirty="0" smtClean="0"/>
              <a:t>          5.1dB</a:t>
            </a:r>
          </a:p>
          <a:p>
            <a:r>
              <a:rPr lang="en-US" dirty="0"/>
              <a:t> </a:t>
            </a:r>
            <a:r>
              <a:rPr lang="en-US" dirty="0" smtClean="0"/>
              <a:t>          8.5dB</a:t>
            </a:r>
            <a:endParaRPr lang="en-US" dirty="0"/>
          </a:p>
        </p:txBody>
      </p:sp>
      <p:pic>
        <p:nvPicPr>
          <p:cNvPr id="10" name="speech40_0pt72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3138055" y="4318096"/>
            <a:ext cx="609600" cy="609600"/>
          </a:xfrm>
          <a:prstGeom prst="rect">
            <a:avLst/>
          </a:prstGeom>
        </p:spPr>
      </p:pic>
    </p:spTree>
    <p:extLst>
      <p:ext uri="{BB962C8B-B14F-4D97-AF65-F5344CB8AC3E}">
        <p14:creationId xmlns:p14="http://schemas.microsoft.com/office/powerpoint/2010/main" val="1708573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3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34"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354"/>
            <a:ext cx="7886700" cy="1325563"/>
          </a:xfrm>
        </p:spPr>
        <p:txBody>
          <a:bodyPr/>
          <a:lstStyle/>
          <a:p>
            <a:pPr algn="ctr"/>
            <a:r>
              <a:rPr lang="en-US" dirty="0" smtClean="0"/>
              <a:t>Conclusions</a:t>
            </a:r>
            <a:endParaRPr lang="en-US" dirty="0"/>
          </a:p>
        </p:txBody>
      </p:sp>
      <p:sp>
        <p:nvSpPr>
          <p:cNvPr id="3" name="Content Placeholder 2"/>
          <p:cNvSpPr>
            <a:spLocks noGrp="1"/>
          </p:cNvSpPr>
          <p:nvPr>
            <p:ph idx="1"/>
          </p:nvPr>
        </p:nvSpPr>
        <p:spPr>
          <a:xfrm>
            <a:off x="354330" y="1334135"/>
            <a:ext cx="8355330" cy="4351338"/>
          </a:xfrm>
        </p:spPr>
        <p:txBody>
          <a:bodyPr>
            <a:noAutofit/>
          </a:bodyPr>
          <a:lstStyle/>
          <a:p>
            <a:r>
              <a:rPr lang="en-US" sz="1800" dirty="0" smtClean="0"/>
              <a:t>The human ability to instantly perceive that a sound source is “near” has been ignored by current acoustic science.</a:t>
            </a:r>
          </a:p>
          <a:p>
            <a:r>
              <a:rPr lang="en-US" sz="1800" dirty="0" smtClean="0"/>
              <a:t>The neural mechanism and the physics by which it works depend on phase relationships of harmonics above 1000Hz. It evolved not just for distance, but for the ability to separate harmonic signals into independent neural streams.</a:t>
            </a:r>
          </a:p>
          <a:p>
            <a:r>
              <a:rPr lang="en-US" sz="1800" dirty="0" smtClean="0"/>
              <a:t>There is substantial evidence that the perception of “near” has consequences for the ease of comprehension, the ease of recall, and the focusing of attention.</a:t>
            </a:r>
          </a:p>
          <a:p>
            <a:r>
              <a:rPr lang="en-US" sz="1800" dirty="0" smtClean="0"/>
              <a:t>The perception of “near”, and the ability sharply localize sound sources, and separate sound streams from competing streams and noise requires careful control of early reflections.</a:t>
            </a:r>
          </a:p>
          <a:p>
            <a:pPr lvl="1"/>
            <a:r>
              <a:rPr lang="en-US" sz="1400" dirty="0" smtClean="0"/>
              <a:t>Too many reflections coming too soon destroys the sense of presence, the ability to localize, and the ability to separate sources.</a:t>
            </a:r>
          </a:p>
          <a:p>
            <a:r>
              <a:rPr lang="en-US" sz="1800" dirty="0" smtClean="0"/>
              <a:t>The ability to localize, and separate sources is predicted reasonably well from an impulse response by the acoustic measure LOC.</a:t>
            </a:r>
          </a:p>
          <a:p>
            <a:endParaRPr lang="en-US" sz="1800" dirty="0" smtClean="0"/>
          </a:p>
          <a:p>
            <a:r>
              <a:rPr lang="en-US" sz="1800" dirty="0" smtClean="0"/>
              <a:t>LOC was calibrated with male speech. We need </a:t>
            </a:r>
            <a:r>
              <a:rPr lang="en-US" sz="1800" dirty="0" smtClean="0"/>
              <a:t>experiments to </a:t>
            </a:r>
            <a:r>
              <a:rPr lang="en-US" sz="1800" dirty="0" smtClean="0"/>
              <a:t>calibrate LOC for a variety of sound sources and rooms, and to study </a:t>
            </a:r>
            <a:r>
              <a:rPr lang="en-US" sz="1800" smtClean="0"/>
              <a:t>the effects of LOC on speech </a:t>
            </a:r>
            <a:r>
              <a:rPr lang="en-US" sz="1800" dirty="0" smtClean="0"/>
              <a:t>comprehension and recall.</a:t>
            </a:r>
            <a:endParaRPr lang="en-US" sz="1800" dirty="0"/>
          </a:p>
        </p:txBody>
      </p:sp>
    </p:spTree>
    <p:extLst>
      <p:ext uri="{BB962C8B-B14F-4D97-AF65-F5344CB8AC3E}">
        <p14:creationId xmlns:p14="http://schemas.microsoft.com/office/powerpoint/2010/main" val="2815808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Intelligibility is not the same as Recall!</a:t>
            </a:r>
            <a:endParaRPr lang="en-US" sz="3600" dirty="0"/>
          </a:p>
        </p:txBody>
      </p:sp>
      <p:sp>
        <p:nvSpPr>
          <p:cNvPr id="3" name="Content Placeholder 2"/>
          <p:cNvSpPr>
            <a:spLocks noGrp="1"/>
          </p:cNvSpPr>
          <p:nvPr>
            <p:ph idx="1"/>
          </p:nvPr>
        </p:nvSpPr>
        <p:spPr>
          <a:xfrm>
            <a:off x="628650" y="1505585"/>
            <a:ext cx="7886700" cy="4351338"/>
          </a:xfrm>
        </p:spPr>
        <p:txBody>
          <a:bodyPr>
            <a:normAutofit/>
          </a:bodyPr>
          <a:lstStyle/>
          <a:p>
            <a:r>
              <a:rPr lang="en-US" dirty="0" smtClean="0"/>
              <a:t>Many studies have investigated the effects of noise masking on the ability to recall speech.</a:t>
            </a:r>
          </a:p>
          <a:p>
            <a:pPr lvl="1"/>
            <a:r>
              <a:rPr lang="en-US" dirty="0" smtClean="0"/>
              <a:t>Example: (Tepring Piquado)</a:t>
            </a:r>
          </a:p>
          <a:p>
            <a:pPr lvl="2"/>
            <a:r>
              <a:rPr lang="en-US" dirty="0" smtClean="0"/>
              <a:t>Masking of individual words by speech babble at a level of -2dB results in 88.8% accuracy of single word detection.</a:t>
            </a:r>
          </a:p>
          <a:p>
            <a:pPr lvl="2"/>
            <a:r>
              <a:rPr lang="en-US" dirty="0" smtClean="0"/>
              <a:t>but near complete loss of recall of a specific word and the preceding word in a sentence.</a:t>
            </a:r>
          </a:p>
          <a:p>
            <a:r>
              <a:rPr lang="en-US" dirty="0" smtClean="0"/>
              <a:t>All this research shows that </a:t>
            </a:r>
            <a:r>
              <a:rPr lang="en-US" dirty="0" smtClean="0">
                <a:solidFill>
                  <a:srgbClr val="FF0000"/>
                </a:solidFill>
              </a:rPr>
              <a:t>Recall</a:t>
            </a:r>
            <a:r>
              <a:rPr lang="en-US" dirty="0" smtClean="0"/>
              <a:t> </a:t>
            </a:r>
            <a:r>
              <a:rPr lang="en-US" dirty="0" smtClean="0">
                <a:solidFill>
                  <a:srgbClr val="FF0000"/>
                </a:solidFill>
              </a:rPr>
              <a:t>requires a</a:t>
            </a:r>
            <a:r>
              <a:rPr lang="en-US" dirty="0" smtClean="0"/>
              <a:t> </a:t>
            </a:r>
            <a:r>
              <a:rPr lang="en-US" dirty="0" smtClean="0">
                <a:solidFill>
                  <a:srgbClr val="FF0000"/>
                </a:solidFill>
              </a:rPr>
              <a:t>higher standard</a:t>
            </a:r>
            <a:r>
              <a:rPr lang="en-US" dirty="0" smtClean="0"/>
              <a:t> </a:t>
            </a:r>
            <a:r>
              <a:rPr lang="en-US" dirty="0" smtClean="0">
                <a:solidFill>
                  <a:srgbClr val="FF0000"/>
                </a:solidFill>
              </a:rPr>
              <a:t>of acoustics </a:t>
            </a:r>
            <a:r>
              <a:rPr lang="en-US" dirty="0" smtClean="0"/>
              <a:t>than is measured by intelligibility.</a:t>
            </a:r>
          </a:p>
          <a:p>
            <a:endParaRPr lang="en-US" dirty="0"/>
          </a:p>
        </p:txBody>
      </p:sp>
    </p:spTree>
    <p:extLst>
      <p:ext uri="{BB962C8B-B14F-4D97-AF65-F5344CB8AC3E}">
        <p14:creationId xmlns:p14="http://schemas.microsoft.com/office/powerpoint/2010/main" val="2928949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Attention is Key!</a:t>
            </a:r>
            <a:endParaRPr lang="en-US" dirty="0"/>
          </a:p>
        </p:txBody>
      </p:sp>
      <p:sp>
        <p:nvSpPr>
          <p:cNvPr id="3" name="Content Placeholder 2"/>
          <p:cNvSpPr>
            <a:spLocks noGrp="1"/>
          </p:cNvSpPr>
          <p:nvPr>
            <p:ph idx="1"/>
          </p:nvPr>
        </p:nvSpPr>
        <p:spPr/>
        <p:txBody>
          <a:bodyPr>
            <a:normAutofit/>
          </a:bodyPr>
          <a:lstStyle/>
          <a:p>
            <a:r>
              <a:rPr lang="en-US" dirty="0" smtClean="0"/>
              <a:t>Attention devotes the whole of working memory to a single task of comprehension and recall.</a:t>
            </a:r>
          </a:p>
          <a:p>
            <a:pPr lvl="1"/>
            <a:r>
              <a:rPr lang="en-US" dirty="0" smtClean="0"/>
              <a:t>Without attention recall becomes difficult even in good conditions.</a:t>
            </a:r>
            <a:endParaRPr lang="en-US" dirty="0"/>
          </a:p>
          <a:p>
            <a:r>
              <a:rPr lang="en-US" dirty="0" smtClean="0"/>
              <a:t>Attention is influenced by many factors</a:t>
            </a:r>
            <a:endParaRPr lang="en-US" dirty="0"/>
          </a:p>
          <a:p>
            <a:r>
              <a:rPr lang="en-US" dirty="0" smtClean="0"/>
              <a:t>Considerable evidence indicates that SOUND is one of them!</a:t>
            </a:r>
          </a:p>
          <a:p>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206324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latin typeface="+mn-lt"/>
              </a:rPr>
              <a:t>When sound is perceived as close to a listener it demands attention. Muddy sound can be easily ignored.</a:t>
            </a:r>
            <a:endParaRPr lang="en-US" sz="3600" dirty="0">
              <a:latin typeface="+mn-lt"/>
            </a:endParaRPr>
          </a:p>
        </p:txBody>
      </p:sp>
      <p:sp>
        <p:nvSpPr>
          <p:cNvPr id="3" name="Content Placeholder 2"/>
          <p:cNvSpPr>
            <a:spLocks noGrp="1"/>
          </p:cNvSpPr>
          <p:nvPr>
            <p:ph idx="1"/>
          </p:nvPr>
        </p:nvSpPr>
        <p:spPr/>
        <p:txBody>
          <a:bodyPr>
            <a:normAutofit lnSpcReduction="10000"/>
          </a:bodyPr>
          <a:lstStyle/>
          <a:p>
            <a:r>
              <a:rPr lang="en-US" dirty="0" smtClean="0"/>
              <a:t>Carl Wieman and Katherine Perkins assigned college students randomly to seats in a large classroom for “Physics </a:t>
            </a:r>
            <a:r>
              <a:rPr lang="en-US" dirty="0"/>
              <a:t>in </a:t>
            </a:r>
            <a:r>
              <a:rPr lang="en-US" dirty="0" smtClean="0"/>
              <a:t>Everyday </a:t>
            </a:r>
            <a:r>
              <a:rPr lang="en-US" dirty="0"/>
              <a:t>L</a:t>
            </a:r>
            <a:r>
              <a:rPr lang="en-US" dirty="0" smtClean="0"/>
              <a:t>ife.”</a:t>
            </a:r>
          </a:p>
          <a:p>
            <a:pPr lvl="1"/>
            <a:r>
              <a:rPr lang="en-US" dirty="0" smtClean="0"/>
              <a:t>They were divided into four groups based on distance to the teacher.</a:t>
            </a:r>
          </a:p>
          <a:p>
            <a:pPr lvl="1"/>
            <a:r>
              <a:rPr lang="en-US" dirty="0" smtClean="0"/>
              <a:t>Class participation, quiz results and grades were tracked.</a:t>
            </a:r>
          </a:p>
          <a:p>
            <a:r>
              <a:rPr lang="en-US" dirty="0" smtClean="0"/>
              <a:t>Students in the front half of the room did better in all aspects – more participation, more questions, and better grades by a full grade level.</a:t>
            </a:r>
          </a:p>
          <a:p>
            <a:pPr lvl="1"/>
            <a:r>
              <a:rPr lang="en-US" dirty="0" smtClean="0"/>
              <a:t>At the semester break the seat positions were switched, but the previously front students retained their advantage.</a:t>
            </a:r>
            <a:endParaRPr lang="en-US" dirty="0"/>
          </a:p>
        </p:txBody>
      </p:sp>
    </p:spTree>
    <p:extLst>
      <p:ext uri="{BB962C8B-B14F-4D97-AF65-F5344CB8AC3E}">
        <p14:creationId xmlns:p14="http://schemas.microsoft.com/office/powerpoint/2010/main" val="311555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787"/>
            <a:ext cx="7886700" cy="892177"/>
          </a:xfrm>
        </p:spPr>
        <p:txBody>
          <a:bodyPr>
            <a:normAutofit/>
          </a:bodyPr>
          <a:lstStyle/>
          <a:p>
            <a:pPr algn="ctr"/>
            <a:r>
              <a:rPr lang="en-US" dirty="0" smtClean="0"/>
              <a:t>Weiman’s results are alarming!</a:t>
            </a:r>
            <a:endParaRPr lang="en-US" dirty="0"/>
          </a:p>
        </p:txBody>
      </p:sp>
      <p:pic>
        <p:nvPicPr>
          <p:cNvPr id="4" name="Picture 3"/>
          <p:cNvPicPr>
            <a:picLocks noChangeAspect="1"/>
          </p:cNvPicPr>
          <p:nvPr/>
        </p:nvPicPr>
        <p:blipFill>
          <a:blip r:embed="rId2"/>
          <a:stretch>
            <a:fillRect/>
          </a:stretch>
        </p:blipFill>
        <p:spPr>
          <a:xfrm>
            <a:off x="263237" y="1076086"/>
            <a:ext cx="3851564" cy="5489237"/>
          </a:xfrm>
          <a:prstGeom prst="rect">
            <a:avLst/>
          </a:prstGeom>
        </p:spPr>
      </p:pic>
      <p:pic>
        <p:nvPicPr>
          <p:cNvPr id="5" name="Picture 4"/>
          <p:cNvPicPr>
            <a:picLocks noChangeAspect="1"/>
          </p:cNvPicPr>
          <p:nvPr/>
        </p:nvPicPr>
        <p:blipFill>
          <a:blip r:embed="rId3"/>
          <a:stretch>
            <a:fillRect/>
          </a:stretch>
        </p:blipFill>
        <p:spPr>
          <a:xfrm>
            <a:off x="4646035" y="1076085"/>
            <a:ext cx="4242035" cy="4233669"/>
          </a:xfrm>
          <a:prstGeom prst="rect">
            <a:avLst/>
          </a:prstGeom>
        </p:spPr>
      </p:pic>
      <p:sp>
        <p:nvSpPr>
          <p:cNvPr id="3" name="TextBox 2"/>
          <p:cNvSpPr txBox="1"/>
          <p:nvPr/>
        </p:nvSpPr>
        <p:spPr>
          <a:xfrm>
            <a:off x="4405745" y="5413662"/>
            <a:ext cx="4239491" cy="1200329"/>
          </a:xfrm>
          <a:prstGeom prst="rect">
            <a:avLst/>
          </a:prstGeom>
          <a:noFill/>
        </p:spPr>
        <p:txBody>
          <a:bodyPr wrap="square" rtlCol="0">
            <a:spAutoFit/>
          </a:bodyPr>
          <a:lstStyle/>
          <a:p>
            <a:pPr algn="ctr"/>
            <a:r>
              <a:rPr lang="en-US" sz="2400" dirty="0" smtClean="0"/>
              <a:t>What can explain these results? Is it visual closeness or acoustic closeness?</a:t>
            </a:r>
            <a:endParaRPr lang="en-US" sz="2400" dirty="0"/>
          </a:p>
        </p:txBody>
      </p:sp>
    </p:spTree>
    <p:extLst>
      <p:ext uri="{BB962C8B-B14F-4D97-AF65-F5344CB8AC3E}">
        <p14:creationId xmlns:p14="http://schemas.microsoft.com/office/powerpoint/2010/main" val="834072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274639"/>
            <a:ext cx="7987553" cy="792162"/>
          </a:xfrm>
        </p:spPr>
        <p:txBody>
          <a:bodyPr>
            <a:normAutofit fontScale="90000"/>
          </a:bodyPr>
          <a:lstStyle/>
          <a:p>
            <a:pPr algn="ctr"/>
            <a:r>
              <a:rPr lang="en-US" sz="3100" dirty="0" smtClean="0"/>
              <a:t>Binaural recordings in Harvard </a:t>
            </a:r>
            <a:r>
              <a:rPr lang="en-US" sz="3100" dirty="0"/>
              <a:t>Science Center </a:t>
            </a:r>
            <a:r>
              <a:rPr lang="en-US" sz="3100" dirty="0" smtClean="0"/>
              <a:t>C</a:t>
            </a:r>
            <a:r>
              <a:rPr lang="en-US" sz="3100" dirty="0"/>
              <a:t> </a:t>
            </a:r>
            <a:r>
              <a:rPr lang="en-US" sz="3100" dirty="0" smtClean="0"/>
              <a:t>showed extreme variation in acoustic conditions.</a:t>
            </a:r>
            <a:endParaRPr lang="en-US" sz="3100" dirty="0"/>
          </a:p>
        </p:txBody>
      </p:sp>
      <p:pic>
        <p:nvPicPr>
          <p:cNvPr id="4" name="Picture 3" descr="DSC00158.JPG"/>
          <p:cNvPicPr>
            <a:picLocks noChangeAspect="1"/>
          </p:cNvPicPr>
          <p:nvPr/>
        </p:nvPicPr>
        <p:blipFill>
          <a:blip r:embed="rId8" cstate="print"/>
          <a:stretch>
            <a:fillRect/>
          </a:stretch>
        </p:blipFill>
        <p:spPr>
          <a:xfrm>
            <a:off x="872237" y="1250216"/>
            <a:ext cx="4593381" cy="3155050"/>
          </a:xfrm>
          <a:prstGeom prst="rect">
            <a:avLst/>
          </a:prstGeom>
        </p:spPr>
      </p:pic>
      <p:sp>
        <p:nvSpPr>
          <p:cNvPr id="11" name="TextBox 10"/>
          <p:cNvSpPr txBox="1"/>
          <p:nvPr/>
        </p:nvSpPr>
        <p:spPr>
          <a:xfrm>
            <a:off x="578223" y="4405744"/>
            <a:ext cx="6820104" cy="2181474"/>
          </a:xfrm>
          <a:prstGeom prst="rect">
            <a:avLst/>
          </a:prstGeom>
          <a:noFill/>
        </p:spPr>
        <p:txBody>
          <a:bodyPr wrap="square" lIns="89895" tIns="44948" rIns="89895" bIns="44948" rtlCol="0">
            <a:spAutoFit/>
          </a:bodyPr>
          <a:lstStyle/>
          <a:p>
            <a:r>
              <a:rPr lang="en-US" sz="1941" dirty="0" smtClean="0"/>
              <a:t>Sound </a:t>
            </a:r>
            <a:r>
              <a:rPr lang="en-US" sz="1941" dirty="0"/>
              <a:t>from front </a:t>
            </a:r>
            <a:r>
              <a:rPr lang="en-US" sz="1941" dirty="0" smtClean="0"/>
              <a:t>row with no microphone.</a:t>
            </a:r>
          </a:p>
          <a:p>
            <a:endParaRPr lang="en-US" sz="1941" dirty="0"/>
          </a:p>
          <a:p>
            <a:r>
              <a:rPr lang="en-US" sz="1941" dirty="0" smtClean="0"/>
              <a:t>Sound from </a:t>
            </a:r>
            <a:r>
              <a:rPr lang="en-US" sz="1941" dirty="0"/>
              <a:t>rear of </a:t>
            </a:r>
            <a:r>
              <a:rPr lang="en-US" sz="1941" dirty="0" smtClean="0"/>
              <a:t>hall with no microphone.</a:t>
            </a:r>
          </a:p>
          <a:p>
            <a:r>
              <a:rPr lang="en-US" sz="1941" dirty="0" smtClean="0"/>
              <a:t>           The sound was clear but not loud.</a:t>
            </a:r>
            <a:r>
              <a:rPr lang="en-US" sz="1941" dirty="0"/>
              <a:t> </a:t>
            </a:r>
            <a:endParaRPr lang="en-US" sz="1941" dirty="0" smtClean="0"/>
          </a:p>
          <a:p>
            <a:endParaRPr lang="en-US" sz="1941" dirty="0"/>
          </a:p>
          <a:p>
            <a:r>
              <a:rPr lang="en-US" sz="1941" dirty="0" smtClean="0"/>
              <a:t>With the microphone in the rear the sound was muddy and too </a:t>
            </a:r>
            <a:r>
              <a:rPr lang="en-US" sz="1941" dirty="0"/>
              <a:t>loud. </a:t>
            </a:r>
            <a:r>
              <a:rPr lang="en-US" sz="1941" dirty="0" smtClean="0"/>
              <a:t>Students were </a:t>
            </a:r>
            <a:r>
              <a:rPr lang="en-US" sz="1941" dirty="0"/>
              <a:t>looking at their cell phones </a:t>
            </a:r>
            <a:r>
              <a:rPr lang="en-US" sz="1941" dirty="0" smtClean="0"/>
              <a:t>and talking.</a:t>
            </a:r>
            <a:endParaRPr lang="en-US" sz="1941" dirty="0"/>
          </a:p>
        </p:txBody>
      </p:sp>
      <p:sp>
        <p:nvSpPr>
          <p:cNvPr id="3" name="TextBox 2"/>
          <p:cNvSpPr txBox="1"/>
          <p:nvPr/>
        </p:nvSpPr>
        <p:spPr>
          <a:xfrm>
            <a:off x="5982195" y="1240068"/>
            <a:ext cx="2583582" cy="2671194"/>
          </a:xfrm>
          <a:prstGeom prst="rect">
            <a:avLst/>
          </a:prstGeom>
          <a:noFill/>
        </p:spPr>
        <p:txBody>
          <a:bodyPr wrap="square" lIns="85039" tIns="42520" rIns="85039" bIns="42520" rtlCol="0">
            <a:spAutoFit/>
          </a:bodyPr>
          <a:lstStyle/>
          <a:p>
            <a:r>
              <a:rPr lang="en-US" sz="2400" dirty="0" smtClean="0"/>
              <a:t>When the loudspeaker is used the quality of sound – but not intelligibility – varies greatly from front to back.</a:t>
            </a:r>
            <a:endParaRPr lang="en-US" sz="2400" dirty="0"/>
          </a:p>
        </p:txBody>
      </p:sp>
      <p:pic>
        <p:nvPicPr>
          <p:cNvPr id="6" name="Logan_direct_p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81802" y="4293915"/>
            <a:ext cx="609600" cy="609600"/>
          </a:xfrm>
          <a:prstGeom prst="rect">
            <a:avLst/>
          </a:prstGeom>
        </p:spPr>
      </p:pic>
      <p:pic>
        <p:nvPicPr>
          <p:cNvPr id="7" name="Logan_direct_p10_re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65618" y="5093197"/>
            <a:ext cx="609600" cy="609600"/>
          </a:xfrm>
          <a:prstGeom prst="rect">
            <a:avLst/>
          </a:prstGeom>
        </p:spPr>
      </p:pic>
      <p:pic>
        <p:nvPicPr>
          <p:cNvPr id="8" name="logan_spkr_f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450281" y="5775534"/>
            <a:ext cx="609600" cy="609600"/>
          </a:xfrm>
          <a:prstGeom prst="rect">
            <a:avLst/>
          </a:prstGeom>
        </p:spPr>
      </p:pic>
    </p:spTree>
    <p:extLst>
      <p:ext uri="{BB962C8B-B14F-4D97-AF65-F5344CB8AC3E}">
        <p14:creationId xmlns:p14="http://schemas.microsoft.com/office/powerpoint/2010/main" val="2071925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74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224"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24" y="76200"/>
            <a:ext cx="7987553" cy="990600"/>
          </a:xfrm>
        </p:spPr>
        <p:txBody>
          <a:bodyPr>
            <a:normAutofit/>
          </a:bodyPr>
          <a:lstStyle/>
          <a:p>
            <a:r>
              <a:rPr lang="en-US" sz="3530" dirty="0" smtClean="0"/>
              <a:t>Measuring Clarity </a:t>
            </a:r>
            <a:r>
              <a:rPr lang="en-US" sz="3530" dirty="0"/>
              <a:t>ratios with live speech</a:t>
            </a:r>
          </a:p>
        </p:txBody>
      </p:sp>
      <p:pic>
        <p:nvPicPr>
          <p:cNvPr id="4" name="Picture 3" descr="logan_close_13.png"/>
          <p:cNvPicPr>
            <a:picLocks noChangeAspect="1"/>
          </p:cNvPicPr>
          <p:nvPr/>
        </p:nvPicPr>
        <p:blipFill>
          <a:blip r:embed="rId13" cstate="print"/>
          <a:stretch>
            <a:fillRect/>
          </a:stretch>
        </p:blipFill>
        <p:spPr>
          <a:xfrm>
            <a:off x="504265" y="990600"/>
            <a:ext cx="5014842" cy="1493651"/>
          </a:xfrm>
          <a:prstGeom prst="rect">
            <a:avLst/>
          </a:prstGeom>
        </p:spPr>
      </p:pic>
      <p:pic>
        <p:nvPicPr>
          <p:cNvPr id="5" name="Picture 4" descr="logan_far_excerpt_13.png"/>
          <p:cNvPicPr>
            <a:picLocks noChangeAspect="1"/>
          </p:cNvPicPr>
          <p:nvPr/>
        </p:nvPicPr>
        <p:blipFill>
          <a:blip r:embed="rId14" cstate="print"/>
          <a:srcRect t="15305"/>
          <a:stretch>
            <a:fillRect/>
          </a:stretch>
        </p:blipFill>
        <p:spPr>
          <a:xfrm>
            <a:off x="504265" y="2438400"/>
            <a:ext cx="5014842" cy="1265051"/>
          </a:xfrm>
          <a:prstGeom prst="rect">
            <a:avLst/>
          </a:prstGeom>
        </p:spPr>
      </p:pic>
      <p:pic>
        <p:nvPicPr>
          <p:cNvPr id="6" name="Picture 5" descr="logan_spkr_near_excerpt_13.png"/>
          <p:cNvPicPr>
            <a:picLocks noChangeAspect="1"/>
          </p:cNvPicPr>
          <p:nvPr/>
        </p:nvPicPr>
        <p:blipFill>
          <a:blip r:embed="rId15" cstate="print"/>
          <a:srcRect t="12396" b="17363"/>
          <a:stretch>
            <a:fillRect/>
          </a:stretch>
        </p:blipFill>
        <p:spPr>
          <a:xfrm>
            <a:off x="504265" y="3733800"/>
            <a:ext cx="5014842" cy="1295400"/>
          </a:xfrm>
          <a:prstGeom prst="rect">
            <a:avLst/>
          </a:prstGeom>
        </p:spPr>
      </p:pic>
      <p:pic>
        <p:nvPicPr>
          <p:cNvPr id="7" name="Picture 6" descr="logan_spkr_far_excerpt_13.png"/>
          <p:cNvPicPr>
            <a:picLocks noChangeAspect="1"/>
          </p:cNvPicPr>
          <p:nvPr/>
        </p:nvPicPr>
        <p:blipFill>
          <a:blip r:embed="rId16" cstate="print"/>
          <a:srcRect t="20099"/>
          <a:stretch>
            <a:fillRect/>
          </a:stretch>
        </p:blipFill>
        <p:spPr>
          <a:xfrm>
            <a:off x="504267" y="5029200"/>
            <a:ext cx="5029635" cy="1211712"/>
          </a:xfrm>
          <a:prstGeom prst="rect">
            <a:avLst/>
          </a:prstGeom>
        </p:spPr>
      </p:pic>
      <p:sp>
        <p:nvSpPr>
          <p:cNvPr id="8" name="TextBox 7"/>
          <p:cNvSpPr txBox="1"/>
          <p:nvPr/>
        </p:nvSpPr>
        <p:spPr>
          <a:xfrm>
            <a:off x="5681383" y="1066801"/>
            <a:ext cx="2810435" cy="3621228"/>
          </a:xfrm>
          <a:prstGeom prst="rect">
            <a:avLst/>
          </a:prstGeom>
          <a:noFill/>
        </p:spPr>
        <p:txBody>
          <a:bodyPr wrap="square" lIns="89895" tIns="44948" rIns="89895" bIns="44948" rtlCol="0">
            <a:spAutoFit/>
          </a:bodyPr>
          <a:lstStyle/>
          <a:p>
            <a:r>
              <a:rPr lang="en-US" sz="2294" dirty="0"/>
              <a:t>Clarity with no microphone in the front of the hall.</a:t>
            </a:r>
          </a:p>
          <a:p>
            <a:endParaRPr lang="en-US" sz="2294" dirty="0"/>
          </a:p>
          <a:p>
            <a:r>
              <a:rPr lang="en-US" sz="2294" dirty="0"/>
              <a:t>In the rear of the hall with no microphone.</a:t>
            </a:r>
          </a:p>
          <a:p>
            <a:r>
              <a:rPr lang="en-US" sz="2294" dirty="0" smtClean="0"/>
              <a:t>Louder playback:</a:t>
            </a:r>
            <a:endParaRPr lang="en-US" sz="2294" dirty="0"/>
          </a:p>
          <a:p>
            <a:endParaRPr lang="en-US" sz="2294" dirty="0"/>
          </a:p>
          <a:p>
            <a:r>
              <a:rPr lang="en-US" sz="2294" dirty="0"/>
              <a:t>In the front of the hall with the microphone.</a:t>
            </a:r>
          </a:p>
        </p:txBody>
      </p:sp>
      <p:sp>
        <p:nvSpPr>
          <p:cNvPr id="12" name="TextBox 11"/>
          <p:cNvSpPr txBox="1"/>
          <p:nvPr/>
        </p:nvSpPr>
        <p:spPr>
          <a:xfrm>
            <a:off x="5633074" y="4720334"/>
            <a:ext cx="2884394" cy="2018930"/>
          </a:xfrm>
          <a:prstGeom prst="rect">
            <a:avLst/>
          </a:prstGeom>
          <a:noFill/>
        </p:spPr>
        <p:txBody>
          <a:bodyPr wrap="square" lIns="89895" tIns="44948" rIns="89895" bIns="44948" rtlCol="0">
            <a:spAutoFit/>
          </a:bodyPr>
          <a:lstStyle/>
          <a:p>
            <a:r>
              <a:rPr lang="en-US" sz="2294" dirty="0"/>
              <a:t>In the rear with the microphone. </a:t>
            </a:r>
          </a:p>
          <a:p>
            <a:r>
              <a:rPr lang="en-US" sz="2647" i="1" dirty="0" smtClean="0"/>
              <a:t>Loudspeaker Amplification </a:t>
            </a:r>
            <a:r>
              <a:rPr lang="en-US" sz="2647" i="1" dirty="0"/>
              <a:t>often reduces </a:t>
            </a:r>
            <a:r>
              <a:rPr lang="en-US" sz="2647" i="1" dirty="0"/>
              <a:t>clarity.</a:t>
            </a:r>
          </a:p>
        </p:txBody>
      </p:sp>
      <p:pic>
        <p:nvPicPr>
          <p:cNvPr id="16" name="logan_clos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8357690" y="1422051"/>
            <a:ext cx="630530" cy="649637"/>
          </a:xfrm>
          <a:prstGeom prst="rect">
            <a:avLst/>
          </a:prstGeom>
        </p:spPr>
      </p:pic>
      <p:pic>
        <p:nvPicPr>
          <p:cNvPr id="18" name="logan_fa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cstate="print"/>
          <a:stretch>
            <a:fillRect/>
          </a:stretch>
        </p:blipFill>
        <p:spPr>
          <a:xfrm>
            <a:off x="8357689" y="2579719"/>
            <a:ext cx="517712" cy="533400"/>
          </a:xfrm>
          <a:prstGeom prst="rect">
            <a:avLst/>
          </a:prstGeom>
        </p:spPr>
      </p:pic>
      <p:pic>
        <p:nvPicPr>
          <p:cNvPr id="21" name="logan_spkr_nea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cstate="print"/>
          <a:stretch>
            <a:fillRect/>
          </a:stretch>
        </p:blipFill>
        <p:spPr>
          <a:xfrm>
            <a:off x="8491818" y="3969100"/>
            <a:ext cx="517712" cy="533400"/>
          </a:xfrm>
          <a:prstGeom prst="rect">
            <a:avLst/>
          </a:prstGeom>
        </p:spPr>
      </p:pic>
      <p:pic>
        <p:nvPicPr>
          <p:cNvPr id="13" name="logan_spkr_far.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tretch>
            <a:fillRect/>
          </a:stretch>
        </p:blipFill>
        <p:spPr>
          <a:xfrm>
            <a:off x="8333073" y="4925633"/>
            <a:ext cx="517712" cy="533400"/>
          </a:xfrm>
          <a:prstGeom prst="rect">
            <a:avLst/>
          </a:prstGeom>
        </p:spPr>
      </p:pic>
      <p:pic>
        <p:nvPicPr>
          <p:cNvPr id="3" name="Logan_direct_p10_rear_amp_8dB.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extLst>
              <a:ext uri="{BEBA8EAE-BF5A-486C-A8C5-ECC9F3942E4B}">
                <a14:imgProps xmlns:a14="http://schemas.microsoft.com/office/drawing/2010/main">
                  <a14:imgLayer r:embed="rId21">
                    <a14:imgEffect>
                      <a14:colorTemperature colorTemp="11200"/>
                    </a14:imgEffect>
                    <a14:imgEffect>
                      <a14:saturation sat="400000"/>
                    </a14:imgEffect>
                  </a14:imgLayer>
                </a14:imgProps>
              </a:ext>
            </a:extLst>
          </a:blip>
          <a:stretch>
            <a:fillRect/>
          </a:stretch>
        </p:blipFill>
        <p:spPr>
          <a:xfrm>
            <a:off x="7842920" y="3160696"/>
            <a:ext cx="537882" cy="537882"/>
          </a:xfrm>
          <a:prstGeom prst="rect">
            <a:avLst/>
          </a:prstGeom>
        </p:spPr>
      </p:pic>
    </p:spTree>
    <p:extLst>
      <p:ext uri="{BB962C8B-B14F-4D97-AF65-F5344CB8AC3E}">
        <p14:creationId xmlns:p14="http://schemas.microsoft.com/office/powerpoint/2010/main" val="754489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6"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80" fill="hold"/>
                                        <p:tgtEl>
                                          <p:spTgt spid="18"/>
                                        </p:tgtEl>
                                      </p:cBhvr>
                                    </p:cmd>
                                  </p:childTnLst>
                                </p:cTn>
                              </p:par>
                            </p:childTnLst>
                          </p:cTn>
                        </p:par>
                      </p:childTnLst>
                    </p:cTn>
                  </p:par>
                </p:childTnLst>
              </p:cTn>
              <p:nextCondLst>
                <p:cond evt="onClick" delay="0">
                  <p:tgtEl>
                    <p:spTgt spid="1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397" fill="hold"/>
                                        <p:tgtEl>
                                          <p:spTgt spid="21"/>
                                        </p:tgtEl>
                                      </p:cBhvr>
                                    </p:cmd>
                                  </p:childTnLst>
                                </p:cTn>
                              </p:par>
                            </p:childTnLst>
                          </p:cTn>
                        </p:par>
                      </p:childTnLst>
                    </p:cTn>
                  </p:par>
                </p:childTnLst>
              </p:cTn>
              <p:nextCondLst>
                <p:cond evt="onClick" delay="0">
                  <p:tgtEl>
                    <p:spTgt spid="2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335" fill="hold"/>
                                        <p:tgtEl>
                                          <p:spTgt spid="13"/>
                                        </p:tgtEl>
                                      </p:cBhvr>
                                    </p:cmd>
                                  </p:childTnLst>
                                </p:cTn>
                              </p:par>
                            </p:childTnLst>
                          </p:cTn>
                        </p:par>
                      </p:childTnLst>
                    </p:cTn>
                  </p:par>
                </p:childTnLst>
              </p:cTn>
              <p:nextCondLst>
                <p:cond evt="onClick" delay="0">
                  <p:tgtEl>
                    <p:spTgt spid="13"/>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744"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4143</TotalTime>
  <Words>2784</Words>
  <Application>Microsoft Office PowerPoint</Application>
  <PresentationFormat>On-screen Show (4:3)</PresentationFormat>
  <Paragraphs>262</Paragraphs>
  <Slides>36</Slides>
  <Notes>2</Notes>
  <HiddenSlides>0</HiddenSlides>
  <MMClips>32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The importance of attention, localization, and source separation to speech cognition and recall</vt:lpstr>
      <vt:lpstr>Acoustics of speech comprehension and recall</vt:lpstr>
      <vt:lpstr>Example of early reflections on Speech</vt:lpstr>
      <vt:lpstr>Intelligibility is not the same as Recall!</vt:lpstr>
      <vt:lpstr>Attention is Key!</vt:lpstr>
      <vt:lpstr>When sound is perceived as close to a listener it demands attention. Muddy sound can be easily ignored.</vt:lpstr>
      <vt:lpstr>Weiman’s results are alarming!</vt:lpstr>
      <vt:lpstr>Binaural recordings in Harvard Science Center C showed extreme variation in acoustic conditions.</vt:lpstr>
      <vt:lpstr>Measuring Clarity ratios with live speech</vt:lpstr>
      <vt:lpstr>Could Wieman’s results be due to loudness or the visual proximity to the teacher?</vt:lpstr>
      <vt:lpstr>How can we duplicate the attention-grabbing power of Epidaurus inside a room?</vt:lpstr>
      <vt:lpstr>How do we know that sonic closeness focuses attention? Ask drama directors!</vt:lpstr>
      <vt:lpstr>We know how to hold attention in theaters.</vt:lpstr>
      <vt:lpstr>Wagner’s Festspielhaus in Bayreuth</vt:lpstr>
      <vt:lpstr>We knew how to do it in Concert Halls</vt:lpstr>
      <vt:lpstr>Haydnsalle in Eisenstadt</vt:lpstr>
      <vt:lpstr>Bach’s Thomaskirche in Leipzig was festooned with banners and tapestries during his time there.</vt:lpstr>
      <vt:lpstr>We know how to do it for Cinema</vt:lpstr>
      <vt:lpstr>How can we predict when a sound will be perceived as present, or close?</vt:lpstr>
      <vt:lpstr>We hear a sound as close because the inner ear  detect SPIKES in the speech waveform.</vt:lpstr>
      <vt:lpstr>The mechanism for perceiving closeness was proposed by J. C. R. Licklider 1951</vt:lpstr>
      <vt:lpstr>The upper frequencies in voiced speech cut through noise and reverberation</vt:lpstr>
      <vt:lpstr>Voice and whisper in noise</vt:lpstr>
      <vt:lpstr>The Organ of Corti</vt:lpstr>
      <vt:lpstr>The spiral ganglia in the organ of Corti  enable source separation by pitch</vt:lpstr>
      <vt:lpstr>Comb filters as autocorrelators</vt:lpstr>
      <vt:lpstr>Our first measure, LOC, uses the ability to sharply localize sound as a proxy for near/far.</vt:lpstr>
      <vt:lpstr>Example: Two seats in Boston Symphony Hall</vt:lpstr>
      <vt:lpstr>Here is how LOC sees the IRs:</vt:lpstr>
      <vt:lpstr>But what about classrooms? </vt:lpstr>
      <vt:lpstr>Intelligibility in small classrooms</vt:lpstr>
      <vt:lpstr>A   27’x25’x10’ room with surface absorption of 0.15 and RT 0.34s</vt:lpstr>
      <vt:lpstr>What can be done?</vt:lpstr>
      <vt:lpstr>A   27’x25’x10’ room with surface absorption of 0.3 and RT 0.26s</vt:lpstr>
      <vt:lpstr>What about this lecture room?</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attention, localization, and source separation to speech cognition and recall</dc:title>
  <dc:creator>User</dc:creator>
  <cp:lastModifiedBy>david</cp:lastModifiedBy>
  <cp:revision>97</cp:revision>
  <dcterms:created xsi:type="dcterms:W3CDTF">2014-10-17T11:53:03Z</dcterms:created>
  <dcterms:modified xsi:type="dcterms:W3CDTF">2017-02-04T21:36:00Z</dcterms:modified>
</cp:coreProperties>
</file>